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51" r:id="rId2"/>
    <p:sldMasterId id="2147483658" r:id="rId3"/>
  </p:sldMasterIdLst>
  <p:notesMasterIdLst>
    <p:notesMasterId r:id="rId18"/>
  </p:notesMasterIdLst>
  <p:sldIdLst>
    <p:sldId id="256" r:id="rId4"/>
    <p:sldId id="258" r:id="rId5"/>
    <p:sldId id="259" r:id="rId6"/>
    <p:sldId id="260" r:id="rId7"/>
    <p:sldId id="273" r:id="rId8"/>
    <p:sldId id="263" r:id="rId9"/>
    <p:sldId id="265" r:id="rId10"/>
    <p:sldId id="264" r:id="rId11"/>
    <p:sldId id="268" r:id="rId12"/>
    <p:sldId id="269" r:id="rId13"/>
    <p:sldId id="270" r:id="rId14"/>
    <p:sldId id="271" r:id="rId15"/>
    <p:sldId id="272" r:id="rId16"/>
    <p:sldId id="266" r:id="rId17"/>
  </p:sldIdLst>
  <p:sldSz cx="12192000" cy="6858000"/>
  <p:notesSz cx="7010400" cy="9296400"/>
  <p:embeddedFontLst>
    <p:embeddedFont>
      <p:font typeface="Helvetica Neu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qgGVw2oa+8993I+jqBGvzHq75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47"/>
  </p:normalViewPr>
  <p:slideViewPr>
    <p:cSldViewPr snapToGrid="0">
      <p:cViewPr varScale="1">
        <p:scale>
          <a:sx n="87" d="100"/>
          <a:sy n="87" d="100"/>
        </p:scale>
        <p:origin x="114" y="48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customschemas.google.com/relationships/presentationmetadata" Target="metadata"/><Relationship Id="rId10" Type="http://schemas.openxmlformats.org/officeDocument/2006/relationships/slide" Target="slides/slide7.xml"/><Relationship Id="rId19"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Sales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81-4E3E-9B22-D47B5A8CA4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81-4E3E-9B22-D47B5A8CA4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81-4E3E-9B22-D47B5A8CA4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81-4E3E-9B22-D47B5A8CA46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E81-4E3E-9B22-D47B5A8CA46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0.63703</cdr:x>
      <cdr:y>0.15815</cdr:y>
    </cdr:from>
    <cdr:to>
      <cdr:x>0.81237</cdr:x>
      <cdr:y>0.42588</cdr:y>
    </cdr:to>
    <cdr:sp macro="" textlink="">
      <cdr:nvSpPr>
        <cdr:cNvPr id="2" name="Multiplication Sign 1">
          <a:extLst xmlns:a="http://schemas.openxmlformats.org/drawingml/2006/main">
            <a:ext uri="{FF2B5EF4-FFF2-40B4-BE49-F238E27FC236}">
              <a16:creationId xmlns:a16="http://schemas.microsoft.com/office/drawing/2014/main" id="{50FBE665-3BE8-40C4-AE23-DBC88D3FA106}"/>
            </a:ext>
          </a:extLst>
        </cdr:cNvPr>
        <cdr:cNvSpPr/>
      </cdr:nvSpPr>
      <cdr:spPr>
        <a:xfrm xmlns:a="http://schemas.openxmlformats.org/drawingml/2006/main">
          <a:off x="2860748" y="363945"/>
          <a:ext cx="787403" cy="616112"/>
        </a:xfrm>
        <a:prstGeom xmlns:a="http://schemas.openxmlformats.org/drawingml/2006/main" prst="mathMultiply">
          <a:avLst/>
        </a:prstGeom>
        <a:solidFill xmlns:a="http://schemas.openxmlformats.org/drawingml/2006/main">
          <a:srgbClr val="C00000"/>
        </a:solidFill>
        <a:ln xmlns:a="http://schemas.openxmlformats.org/drawingml/2006/main" w="57150">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 name="Google Shape;18;p4"/>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9" name="Google Shape;19;p4" descr="GSA Starmark logo"/>
          <p:cNvPicPr preferRelativeResize="0"/>
          <p:nvPr userDrawn="1"/>
        </p:nvPicPr>
        <p:blipFill rotWithShape="1">
          <a:blip r:embed="rId2">
            <a:alphaModFix/>
          </a:blip>
          <a:srcRect/>
          <a:stretch/>
        </p:blipFill>
        <p:spPr>
          <a:xfrm>
            <a:off x="6373042" y="3098800"/>
            <a:ext cx="939800" cy="939800"/>
          </a:xfrm>
          <a:prstGeom prst="rect">
            <a:avLst/>
          </a:prstGeom>
          <a:noFill/>
          <a:ln>
            <a:noFill/>
          </a:ln>
        </p:spPr>
      </p:pic>
      <p:pic>
        <p:nvPicPr>
          <p:cNvPr id="20" name="Google Shape;20;p4" descr="Seal of the CIO Council"/>
          <p:cNvPicPr preferRelativeResize="0"/>
          <p:nvPr/>
        </p:nvPicPr>
        <p:blipFill rotWithShape="1">
          <a:blip r:embed="rId3">
            <a:alphaModFix/>
          </a:blip>
          <a:srcRect/>
          <a:stretch/>
        </p:blipFill>
        <p:spPr>
          <a:xfrm>
            <a:off x="10602790" y="3059817"/>
            <a:ext cx="979610" cy="978070"/>
          </a:xfrm>
          <a:prstGeom prst="rect">
            <a:avLst/>
          </a:prstGeom>
          <a:noFill/>
          <a:ln>
            <a:noFill/>
          </a:ln>
        </p:spPr>
      </p:pic>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 name="Picture 8">
            <a:extLst>
              <a:ext uri="{FF2B5EF4-FFF2-40B4-BE49-F238E27FC236}">
                <a16:creationId xmlns:a16="http://schemas.microsoft.com/office/drawing/2014/main" id="{B72D7D78-FB86-634D-B31E-D401BDEC35FD}"/>
              </a:ext>
            </a:extLst>
          </p:cNvPr>
          <p:cNvPicPr>
            <a:picLocks noChangeAspect="1"/>
          </p:cNvPicPr>
          <p:nvPr userDrawn="1"/>
        </p:nvPicPr>
        <p:blipFill>
          <a:blip r:embed="rId4"/>
          <a:stretch>
            <a:fillRect/>
          </a:stretch>
        </p:blipFill>
        <p:spPr>
          <a:xfrm>
            <a:off x="7432443" y="3124551"/>
            <a:ext cx="906146" cy="913697"/>
          </a:xfrm>
          <a:prstGeom prst="rect">
            <a:avLst/>
          </a:prstGeom>
        </p:spPr>
      </p:pic>
      <p:pic>
        <p:nvPicPr>
          <p:cNvPr id="11" name="Picture 10">
            <a:extLst>
              <a:ext uri="{FF2B5EF4-FFF2-40B4-BE49-F238E27FC236}">
                <a16:creationId xmlns:a16="http://schemas.microsoft.com/office/drawing/2014/main" id="{2259BBE3-AF25-4445-B61D-803E3AD6E12D}"/>
              </a:ext>
            </a:extLst>
          </p:cNvPr>
          <p:cNvPicPr>
            <a:picLocks noChangeAspect="1"/>
          </p:cNvPicPr>
          <p:nvPr userDrawn="1"/>
        </p:nvPicPr>
        <p:blipFill>
          <a:blip r:embed="rId5"/>
          <a:stretch>
            <a:fillRect/>
          </a:stretch>
        </p:blipFill>
        <p:spPr>
          <a:xfrm>
            <a:off x="8458190" y="3133905"/>
            <a:ext cx="999251" cy="915980"/>
          </a:xfrm>
          <a:prstGeom prst="rect">
            <a:avLst/>
          </a:prstGeom>
        </p:spPr>
      </p:pic>
      <p:pic>
        <p:nvPicPr>
          <p:cNvPr id="13" name="Picture 12">
            <a:extLst>
              <a:ext uri="{FF2B5EF4-FFF2-40B4-BE49-F238E27FC236}">
                <a16:creationId xmlns:a16="http://schemas.microsoft.com/office/drawing/2014/main" id="{A4497C38-6E33-8540-9E0C-008F2B60D395}"/>
              </a:ext>
            </a:extLst>
          </p:cNvPr>
          <p:cNvPicPr>
            <a:picLocks noChangeAspect="1"/>
          </p:cNvPicPr>
          <p:nvPr userDrawn="1"/>
        </p:nvPicPr>
        <p:blipFill>
          <a:blip r:embed="rId6"/>
          <a:stretch>
            <a:fillRect/>
          </a:stretch>
        </p:blipFill>
        <p:spPr>
          <a:xfrm>
            <a:off x="9571328" y="3132310"/>
            <a:ext cx="917575" cy="9175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2" name="Google Shape;42;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eaker Title Only ">
  <p:cSld name="Breaker Title Only ">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508001" y="2553101"/>
            <a:ext cx="11165841" cy="22474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5000" b="1" i="0" u="none" strike="noStrike" cap="none">
                <a:solidFill>
                  <a:srgbClr val="006197"/>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sp>
        <p:nvSpPr>
          <p:cNvPr id="78" name="Google Shape;78;p14"/>
          <p:cNvSpPr txBox="1">
            <a:spLocks noGrp="1"/>
          </p:cNvSpPr>
          <p:nvPr>
            <p:ph type="sldNum" idx="12"/>
          </p:nvPr>
        </p:nvSpPr>
        <p:spPr>
          <a:xfrm>
            <a:off x="11582399" y="6477000"/>
            <a:ext cx="152401" cy="21336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eaker Title (Thank You)">
  <p:cSld name="Breaker Title (Thank You)">
    <p:spTree>
      <p:nvGrpSpPr>
        <p:cNvPr id="1" name="Shape 79"/>
        <p:cNvGrpSpPr/>
        <p:nvPr/>
      </p:nvGrpSpPr>
      <p:grpSpPr>
        <a:xfrm>
          <a:off x="0" y="0"/>
          <a:ext cx="0" cy="0"/>
          <a:chOff x="0" y="0"/>
          <a:chExt cx="0" cy="0"/>
        </a:xfrm>
      </p:grpSpPr>
      <p:sp>
        <p:nvSpPr>
          <p:cNvPr id="80" name="Google Shape;80;p15"/>
          <p:cNvSpPr txBox="1">
            <a:spLocks noGrp="1"/>
          </p:cNvSpPr>
          <p:nvPr>
            <p:ph type="sldNum" idx="12"/>
          </p:nvPr>
        </p:nvSpPr>
        <p:spPr>
          <a:xfrm>
            <a:off x="11582399" y="6477000"/>
            <a:ext cx="152401" cy="21336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15"/>
          <p:cNvSpPr txBox="1">
            <a:spLocks noGrp="1"/>
          </p:cNvSpPr>
          <p:nvPr>
            <p:ph type="title"/>
          </p:nvPr>
        </p:nvSpPr>
        <p:spPr>
          <a:xfrm>
            <a:off x="508001" y="2553101"/>
            <a:ext cx="11165841" cy="22474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5000" b="1" i="0" u="none" strike="noStrike" cap="none">
                <a:solidFill>
                  <a:srgbClr val="006197"/>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3">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7">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2021  /  General Services Administration  / Department of Health and Human Services / Department of Labor / Merit Service Protection Board / Sponsored by the Federal CIO Council </a:t>
            </a:r>
            <a:endParaRPr sz="800" b="0" i="0" u="none" strike="noStrike" cap="none" dirty="0">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grpSp>
        <p:nvGrpSpPr>
          <p:cNvPr id="70" name="Google Shape;70;p13"/>
          <p:cNvGrpSpPr/>
          <p:nvPr/>
        </p:nvGrpSpPr>
        <p:grpSpPr>
          <a:xfrm>
            <a:off x="0" y="0"/>
            <a:ext cx="12188377" cy="177800"/>
            <a:chOff x="0" y="0"/>
            <a:chExt cx="9141282" cy="285750"/>
          </a:xfrm>
        </p:grpSpPr>
        <p:sp>
          <p:nvSpPr>
            <p:cNvPr id="71" name="Google Shape;71;p13"/>
            <p:cNvSpPr/>
            <p:nvPr/>
          </p:nvSpPr>
          <p:spPr>
            <a:xfrm>
              <a:off x="0" y="0"/>
              <a:ext cx="3200400" cy="285750"/>
            </a:xfrm>
            <a:prstGeom prst="rect">
              <a:avLst/>
            </a:prstGeom>
            <a:solidFill>
              <a:srgbClr val="0061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2" name="Google Shape;72;p13"/>
            <p:cNvSpPr/>
            <p:nvPr/>
          </p:nvSpPr>
          <p:spPr>
            <a:xfrm>
              <a:off x="3225114" y="0"/>
              <a:ext cx="5916168" cy="28575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cxnSp>
        <p:nvCxnSpPr>
          <p:cNvPr id="73" name="Google Shape;73;p13" descr="graphic line"/>
          <p:cNvCxnSpPr/>
          <p:nvPr/>
        </p:nvCxnSpPr>
        <p:spPr>
          <a:xfrm>
            <a:off x="460248" y="6400800"/>
            <a:ext cx="11274552" cy="0"/>
          </a:xfrm>
          <a:prstGeom prst="straightConnector1">
            <a:avLst/>
          </a:prstGeom>
          <a:noFill/>
          <a:ln w="9525" cap="flat" cmpd="sng">
            <a:solidFill>
              <a:srgbClr val="A5A5A5"/>
            </a:solidFill>
            <a:prstDash val="solid"/>
            <a:round/>
            <a:headEnd type="none" w="med" len="med"/>
            <a:tailEnd type="none" w="med" len="med"/>
          </a:ln>
        </p:spPr>
      </p:cxnSp>
      <p:sp>
        <p:nvSpPr>
          <p:cNvPr id="74" name="Google Shape;74;p13"/>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13"/>
          <p:cNvSpPr/>
          <p:nvPr/>
        </p:nvSpPr>
        <p:spPr>
          <a:xfrm>
            <a:off x="457200" y="6492240"/>
            <a:ext cx="10409464"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2021  /  General Services Administration  / Department of Health and Human Services / Department of Labor / Merit Service Protection Board / Sponsored by the Federal CIO Council </a:t>
            </a: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hroomery.org/forums/showflat.php/number/22254304" TargetMode="External"/><Relationship Id="rId2" Type="http://schemas.openxmlformats.org/officeDocument/2006/relationships/image" Target="../media/image18.jpg"/><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gniyuhs.deviantart.com/art/Cute-Snail-278597934" TargetMode="External"/><Relationship Id="rId3" Type="http://schemas.openxmlformats.org/officeDocument/2006/relationships/hyperlink" Target="https://southafricatoday.net/environment/new-sloth-book-features-amazing-photographs-and-busts-myths-photos/" TargetMode="External"/><Relationship Id="rId7"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hyperlink" Target="https://www.pexels.com/photo/tortoise-turtle-518983/" TargetMode="External"/><Relationship Id="rId5" Type="http://schemas.openxmlformats.org/officeDocument/2006/relationships/image" Target="../media/image20.jpg"/><Relationship Id="rId4" Type="http://schemas.openxmlformats.org/officeDocument/2006/relationships/hyperlink" Target="https://creativecommons.org/licenses/by-nd/3.0/" TargetMode="External"/><Relationship Id="rId9"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ncrtm.ed.gov/AccessibilityResources.aspx#Webinar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ksmith@neweditions.net" TargetMode="External"/><Relationship Id="rId2" Type="http://schemas.openxmlformats.org/officeDocument/2006/relationships/hyperlink" Target="mailto:cryan@neweditions.net"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picpedia.org/post-it-note/t/thank-you.html"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flat61/3883611573"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rassrootsnorthshore.com/issue_teams2"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dirty="0"/>
              <a:t>Annual Interagency </a:t>
            </a:r>
            <a:br>
              <a:rPr lang="en-US" dirty="0"/>
            </a:br>
            <a:r>
              <a:rPr lang="en-US" dirty="0"/>
              <a:t>Accessibility Forum</a:t>
            </a:r>
            <a:endParaRPr dirty="0"/>
          </a:p>
        </p:txBody>
      </p:sp>
      <p:sp>
        <p:nvSpPr>
          <p:cNvPr id="88" name="Google Shape;88;p1"/>
          <p:cNvSpPr txBox="1">
            <a:spLocks noGrp="1"/>
          </p:cNvSpPr>
          <p:nvPr>
            <p:ph type="body" idx="1"/>
          </p:nvPr>
        </p:nvSpPr>
        <p:spPr>
          <a:xfrm>
            <a:off x="533399" y="1891357"/>
            <a:ext cx="11174691"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2800" dirty="0"/>
              <a:t>Accessibility: A Foundation for Inclusion, Diversity, and Equity</a:t>
            </a:r>
            <a:endParaRPr sz="2800" dirty="0"/>
          </a:p>
        </p:txBody>
      </p:sp>
      <p:sp>
        <p:nvSpPr>
          <p:cNvPr id="89" name="Google Shape;89;p1"/>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dirty="0"/>
              <a:t>October 12-14, 2021</a:t>
            </a:r>
            <a:endParaRPr dirty="0"/>
          </a:p>
        </p:txBody>
      </p:sp>
      <p:sp>
        <p:nvSpPr>
          <p:cNvPr id="91" name="Google Shape;91;p1"/>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4400"/>
              <a:buNone/>
            </a:pPr>
            <a:r>
              <a:rPr lang="en-US" dirty="0">
                <a:solidFill>
                  <a:srgbClr val="223692"/>
                </a:solidFill>
              </a:rPr>
              <a:t>New Editions Consulting, Inc</a:t>
            </a:r>
            <a:endParaRPr dirty="0">
              <a:solidFill>
                <a:srgbClr val="223692"/>
              </a:solidFill>
            </a:endParaRPr>
          </a:p>
        </p:txBody>
      </p:sp>
      <p:sp>
        <p:nvSpPr>
          <p:cNvPr id="90" name="Google Shape;90;p1"/>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2400"/>
              <a:buNone/>
            </a:pPr>
            <a:r>
              <a:rPr lang="en-US" dirty="0">
                <a:solidFill>
                  <a:srgbClr val="223692"/>
                </a:solidFill>
              </a:rPr>
              <a:t>Accessibility consulting you can use!</a:t>
            </a:r>
            <a:endParaRPr dirty="0">
              <a:solidFill>
                <a:srgbClr val="223692"/>
              </a:solidFill>
            </a:endParaRPr>
          </a:p>
        </p:txBody>
      </p:sp>
      <p:pic>
        <p:nvPicPr>
          <p:cNvPr id="7" name="Picture 6" descr="New Editions Consulting, Inc.">
            <a:extLst>
              <a:ext uri="{FF2B5EF4-FFF2-40B4-BE49-F238E27FC236}">
                <a16:creationId xmlns:a16="http://schemas.microsoft.com/office/drawing/2014/main" id="{3BCB4CDD-E899-45AE-A18B-FC05DDC67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650" y="5819365"/>
            <a:ext cx="3783383" cy="9341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DA8B-E544-49B0-8E5A-045247780E26}"/>
              </a:ext>
            </a:extLst>
          </p:cNvPr>
          <p:cNvSpPr>
            <a:spLocks noGrp="1"/>
          </p:cNvSpPr>
          <p:nvPr>
            <p:ph type="title"/>
          </p:nvPr>
        </p:nvSpPr>
        <p:spPr>
          <a:xfrm>
            <a:off x="457200" y="197662"/>
            <a:ext cx="10515600" cy="877143"/>
          </a:xfrm>
        </p:spPr>
        <p:txBody>
          <a:bodyPr/>
          <a:lstStyle/>
          <a:p>
            <a:r>
              <a:rPr lang="en-US" dirty="0"/>
              <a:t>What can presenters do to ensure a more accessible recorded video?</a:t>
            </a:r>
          </a:p>
        </p:txBody>
      </p:sp>
      <p:sp>
        <p:nvSpPr>
          <p:cNvPr id="3" name="Text Placeholder 2">
            <a:extLst>
              <a:ext uri="{FF2B5EF4-FFF2-40B4-BE49-F238E27FC236}">
                <a16:creationId xmlns:a16="http://schemas.microsoft.com/office/drawing/2014/main" id="{E3995145-D451-4C7B-9440-A1E970A17BAE}"/>
              </a:ext>
            </a:extLst>
          </p:cNvPr>
          <p:cNvSpPr>
            <a:spLocks noGrp="1"/>
          </p:cNvSpPr>
          <p:nvPr>
            <p:ph type="body" idx="1"/>
          </p:nvPr>
        </p:nvSpPr>
        <p:spPr/>
        <p:txBody>
          <a:bodyPr/>
          <a:lstStyle/>
          <a:p>
            <a:pPr marL="565150" indent="-514350">
              <a:buFont typeface="+mj-lt"/>
              <a:buAutoNum type="arabicPeriod"/>
            </a:pPr>
            <a:r>
              <a:rPr lang="en-US" dirty="0"/>
              <a:t>Ensure you have captioning enabled during your live event. </a:t>
            </a:r>
          </a:p>
          <a:p>
            <a:pPr>
              <a:buFont typeface="Arial" panose="020B0604020202020204" pitchFamily="34" charset="0"/>
              <a:buChar char="•"/>
            </a:pPr>
            <a:r>
              <a:rPr lang="en-US" sz="2200" dirty="0"/>
              <a:t>Platforms may have built-in (automated) captions or you may choose a live person (or captioning service).</a:t>
            </a:r>
          </a:p>
          <a:p>
            <a:pPr>
              <a:buFont typeface="Arial" panose="020B0604020202020204" pitchFamily="34" charset="0"/>
              <a:buChar char="•"/>
            </a:pPr>
            <a:r>
              <a:rPr lang="en-US" sz="2200" dirty="0"/>
              <a:t>A caption file will be provided after the meeting which can be used as the basis for the caption file for your video. The caption file will need to be edited but it provides a starting point. </a:t>
            </a:r>
          </a:p>
          <a:p>
            <a:pPr>
              <a:buFont typeface="Arial" panose="020B0604020202020204" pitchFamily="34" charset="0"/>
              <a:buChar char="•"/>
            </a:pPr>
            <a:endParaRPr lang="en-US" sz="2200" dirty="0"/>
          </a:p>
        </p:txBody>
      </p:sp>
      <p:sp>
        <p:nvSpPr>
          <p:cNvPr id="4" name="Text Placeholder 3">
            <a:extLst>
              <a:ext uri="{FF2B5EF4-FFF2-40B4-BE49-F238E27FC236}">
                <a16:creationId xmlns:a16="http://schemas.microsoft.com/office/drawing/2014/main" id="{3D7B8F1E-9CC8-490D-A16F-1EE1DC20ADB2}"/>
              </a:ext>
            </a:extLst>
          </p:cNvPr>
          <p:cNvSpPr>
            <a:spLocks noGrp="1"/>
          </p:cNvSpPr>
          <p:nvPr>
            <p:ph type="body" idx="2"/>
          </p:nvPr>
        </p:nvSpPr>
        <p:spPr>
          <a:xfrm>
            <a:off x="6248400" y="1371600"/>
            <a:ext cx="5627914" cy="4953000"/>
          </a:xfrm>
        </p:spPr>
        <p:txBody>
          <a:bodyPr/>
          <a:lstStyle/>
          <a:p>
            <a:pPr marL="565150" indent="-514350">
              <a:buFont typeface="+mj-lt"/>
              <a:buAutoNum type="arabicPeriod" startAt="2"/>
            </a:pPr>
            <a:r>
              <a:rPr lang="en-US" dirty="0"/>
              <a:t>Ensure you cover all slide content while speaking.</a:t>
            </a:r>
          </a:p>
          <a:p>
            <a:pPr marL="50800" indent="0">
              <a:buNone/>
            </a:pPr>
            <a:r>
              <a:rPr lang="en-US" sz="2200" i="1" dirty="0"/>
              <a:t>A general rule of thumb is to presume your audience cannot see your screen. </a:t>
            </a:r>
          </a:p>
          <a:p>
            <a:pPr marL="576263" lvl="1" indent="-4572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Do not read verbatim</a:t>
            </a:r>
            <a:r>
              <a:rPr lang="en-US" sz="2200" dirty="0">
                <a:ea typeface="Calibri" panose="020F0502020204030204" pitchFamily="34" charset="0"/>
                <a:cs typeface="Times New Roman" panose="02020603050405020304" pitchFamily="18" charset="0"/>
              </a:rPr>
              <a:t> - </a:t>
            </a:r>
            <a:r>
              <a:rPr lang="en-US" sz="2200" dirty="0"/>
              <a:t>share screen content and speak naturally</a:t>
            </a:r>
            <a:r>
              <a:rPr lang="en-US" sz="2200" dirty="0">
                <a:effectLst/>
                <a:ea typeface="Calibri" panose="020F0502020204030204" pitchFamily="34" charset="0"/>
                <a:cs typeface="Times New Roman" panose="02020603050405020304" pitchFamily="18" charset="0"/>
              </a:rPr>
              <a:t> </a:t>
            </a:r>
          </a:p>
          <a:p>
            <a:pPr marL="576263" lvl="1" indent="-457200">
              <a:buFont typeface="Arial" panose="020B0604020202020204" pitchFamily="34" charset="0"/>
              <a:buChar char="•"/>
            </a:pPr>
            <a:r>
              <a:rPr lang="en-US" sz="2200" dirty="0">
                <a:ea typeface="Calibri" panose="020F0502020204030204" pitchFamily="34" charset="0"/>
                <a:cs typeface="Times New Roman" panose="02020603050405020304" pitchFamily="18" charset="0"/>
              </a:rPr>
              <a:t>Do not read links verbatim – provide the links in the accompanying presentation or add them to the chat box </a:t>
            </a:r>
            <a:endParaRPr lang="en-US" sz="2200" dirty="0">
              <a:effectLst/>
              <a:ea typeface="Calibri" panose="020F0502020204030204" pitchFamily="34" charset="0"/>
              <a:cs typeface="Times New Roman" panose="02020603050405020304" pitchFamily="18" charset="0"/>
            </a:endParaRPr>
          </a:p>
          <a:p>
            <a:pPr marL="576263" lvl="1" indent="-4572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Help your </a:t>
            </a:r>
            <a:r>
              <a:rPr lang="en-US" sz="2200" dirty="0">
                <a:ea typeface="Calibri" panose="020F0502020204030204" pitchFamily="34" charset="0"/>
                <a:cs typeface="Times New Roman" panose="02020603050405020304" pitchFamily="18" charset="0"/>
              </a:rPr>
              <a:t>audience understand the information by describing </a:t>
            </a:r>
            <a:r>
              <a:rPr lang="en-US" sz="2200" dirty="0">
                <a:effectLst/>
                <a:ea typeface="Calibri" panose="020F0502020204030204" pitchFamily="34" charset="0"/>
                <a:cs typeface="Times New Roman" panose="02020603050405020304" pitchFamily="18" charset="0"/>
              </a:rPr>
              <a:t>charts and graphs</a:t>
            </a:r>
          </a:p>
          <a:p>
            <a:endParaRPr lang="en-US" dirty="0"/>
          </a:p>
        </p:txBody>
      </p:sp>
      <p:sp>
        <p:nvSpPr>
          <p:cNvPr id="5" name="Slide Number Placeholder 4">
            <a:extLst>
              <a:ext uri="{FF2B5EF4-FFF2-40B4-BE49-F238E27FC236}">
                <a16:creationId xmlns:a16="http://schemas.microsoft.com/office/drawing/2014/main" id="{5226A23D-36AF-455A-8699-49B490A768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31749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DA8B-E544-49B0-8E5A-045247780E26}"/>
              </a:ext>
            </a:extLst>
          </p:cNvPr>
          <p:cNvSpPr>
            <a:spLocks noGrp="1"/>
          </p:cNvSpPr>
          <p:nvPr>
            <p:ph type="title"/>
          </p:nvPr>
        </p:nvSpPr>
        <p:spPr>
          <a:xfrm>
            <a:off x="457200" y="197662"/>
            <a:ext cx="10515600" cy="877143"/>
          </a:xfrm>
        </p:spPr>
        <p:txBody>
          <a:bodyPr/>
          <a:lstStyle/>
          <a:p>
            <a:r>
              <a:rPr lang="en-US" dirty="0"/>
              <a:t>What can presenters do to ensure a more accessible recorded video? (cont.)</a:t>
            </a:r>
          </a:p>
        </p:txBody>
      </p:sp>
      <p:sp>
        <p:nvSpPr>
          <p:cNvPr id="3" name="Text Placeholder 2">
            <a:extLst>
              <a:ext uri="{FF2B5EF4-FFF2-40B4-BE49-F238E27FC236}">
                <a16:creationId xmlns:a16="http://schemas.microsoft.com/office/drawing/2014/main" id="{E3995145-D451-4C7B-9440-A1E970A17BAE}"/>
              </a:ext>
            </a:extLst>
          </p:cNvPr>
          <p:cNvSpPr>
            <a:spLocks noGrp="1"/>
          </p:cNvSpPr>
          <p:nvPr>
            <p:ph type="body" idx="1"/>
          </p:nvPr>
        </p:nvSpPr>
        <p:spPr>
          <a:xfrm>
            <a:off x="457200" y="1248006"/>
            <a:ext cx="5486400" cy="4937760"/>
          </a:xfrm>
        </p:spPr>
        <p:txBody>
          <a:bodyPr/>
          <a:lstStyle/>
          <a:p>
            <a:pPr marL="565150" indent="-514350">
              <a:buFont typeface="+mj-lt"/>
              <a:buAutoNum type="arabicPeriod" startAt="3"/>
            </a:pPr>
            <a:r>
              <a:rPr lang="en-US" dirty="0"/>
              <a:t>Avoid using moving content</a:t>
            </a:r>
          </a:p>
          <a:p>
            <a:pPr marL="0" indent="0">
              <a:buNone/>
            </a:pPr>
            <a:r>
              <a:rPr lang="en-US" sz="2400" dirty="0"/>
              <a:t>This helps limit distractions for </a:t>
            </a:r>
            <a:br>
              <a:rPr lang="en-US" sz="2400" dirty="0"/>
            </a:br>
            <a:r>
              <a:rPr lang="en-US" sz="2400" dirty="0"/>
              <a:t>your audience, particularly </a:t>
            </a:r>
            <a:br>
              <a:rPr lang="en-US" sz="2400" dirty="0"/>
            </a:br>
            <a:r>
              <a:rPr lang="en-US" sz="2400" dirty="0"/>
              <a:t>those with cognitive disabilities. </a:t>
            </a:r>
          </a:p>
          <a:p>
            <a:pPr marL="0" indent="0">
              <a:buNone/>
            </a:pPr>
            <a:r>
              <a:rPr lang="en-US" sz="2400" dirty="0"/>
              <a:t>Moving content to avoid includes:</a:t>
            </a:r>
          </a:p>
          <a:p>
            <a:r>
              <a:rPr lang="en-US" sz="2200" dirty="0"/>
              <a:t>Flashing (which should always be avoided)  </a:t>
            </a:r>
          </a:p>
          <a:p>
            <a:r>
              <a:rPr lang="en-US" sz="2200" dirty="0"/>
              <a:t>Animations and GIFs</a:t>
            </a:r>
          </a:p>
          <a:p>
            <a:r>
              <a:rPr lang="en-US" sz="2200" dirty="0"/>
              <a:t>Scrolling content</a:t>
            </a:r>
          </a:p>
          <a:p>
            <a:r>
              <a:rPr lang="en-US" sz="2200" dirty="0"/>
              <a:t>Distracting transitions between slides</a:t>
            </a:r>
          </a:p>
          <a:p>
            <a:pPr>
              <a:buFont typeface="Arial" panose="020B0604020202020204" pitchFamily="34" charset="0"/>
              <a:buChar char="•"/>
            </a:pPr>
            <a:endParaRPr lang="en-US" sz="2200" dirty="0"/>
          </a:p>
        </p:txBody>
      </p:sp>
      <p:grpSp>
        <p:nvGrpSpPr>
          <p:cNvPr id="10" name="Group 9">
            <a:extLst>
              <a:ext uri="{FF2B5EF4-FFF2-40B4-BE49-F238E27FC236}">
                <a16:creationId xmlns:a16="http://schemas.microsoft.com/office/drawing/2014/main" id="{3C3D71F9-87E1-4772-A8C2-64C75DC7F266}"/>
              </a:ext>
              <a:ext uri="{C183D7F6-B498-43B3-948B-1728B52AA6E4}">
                <adec:decorative xmlns:adec="http://schemas.microsoft.com/office/drawing/2017/decorative" val="1"/>
              </a:ext>
            </a:extLst>
          </p:cNvPr>
          <p:cNvGrpSpPr/>
          <p:nvPr/>
        </p:nvGrpSpPr>
        <p:grpSpPr>
          <a:xfrm>
            <a:off x="3998684" y="4190999"/>
            <a:ext cx="910771" cy="926569"/>
            <a:chOff x="3998684" y="4190999"/>
            <a:chExt cx="910771" cy="926569"/>
          </a:xfrm>
        </p:grpSpPr>
        <p:pic>
          <p:nvPicPr>
            <p:cNvPr id="7" name="Picture 6">
              <a:extLst>
                <a:ext uri="{FF2B5EF4-FFF2-40B4-BE49-F238E27FC236}">
                  <a16:creationId xmlns:a16="http://schemas.microsoft.com/office/drawing/2014/main" id="{32A6ADB2-51DD-43E4-953C-A07A2878CF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98684" y="4190999"/>
              <a:ext cx="910771" cy="910771"/>
            </a:xfrm>
            <a:prstGeom prst="rect">
              <a:avLst/>
            </a:prstGeom>
          </p:spPr>
        </p:pic>
        <p:sp>
          <p:nvSpPr>
            <p:cNvPr id="9" name="Multiplication Sign 8">
              <a:extLst>
                <a:ext uri="{FF2B5EF4-FFF2-40B4-BE49-F238E27FC236}">
                  <a16:creationId xmlns:a16="http://schemas.microsoft.com/office/drawing/2014/main" id="{50FBE665-3BE8-40C4-AE23-DBC88D3FA106}"/>
                </a:ext>
              </a:extLst>
            </p:cNvPr>
            <p:cNvSpPr/>
            <p:nvPr/>
          </p:nvSpPr>
          <p:spPr>
            <a:xfrm>
              <a:off x="4060367" y="4501456"/>
              <a:ext cx="787403" cy="616112"/>
            </a:xfrm>
            <a:prstGeom prst="mathMultiply">
              <a:avLst/>
            </a:prstGeom>
            <a:solidFill>
              <a:srgbClr val="C00000"/>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CD87C8A-5A50-4B90-9CBA-F6F3EE1EB8B3}"/>
              </a:ext>
              <a:ext uri="{C183D7F6-B498-43B3-948B-1728B52AA6E4}">
                <adec:decorative xmlns:adec="http://schemas.microsoft.com/office/drawing/2017/decorative" val="1"/>
              </a:ext>
            </a:extLst>
          </p:cNvPr>
          <p:cNvSpPr txBox="1"/>
          <p:nvPr/>
        </p:nvSpPr>
        <p:spPr>
          <a:xfrm>
            <a:off x="2741309" y="6062172"/>
            <a:ext cx="4771723" cy="230832"/>
          </a:xfrm>
          <a:prstGeom prst="rect">
            <a:avLst/>
          </a:prstGeom>
          <a:noFill/>
        </p:spPr>
        <p:txBody>
          <a:bodyPr wrap="square" rtlCol="0">
            <a:spAutoFit/>
          </a:bodyPr>
          <a:lstStyle/>
          <a:p>
            <a:r>
              <a:rPr lang="en-US" sz="900">
                <a:hlinkClick r:id="rId3" tooltip="http://shroomery.org/forums/showflat.php/number/22254304"/>
              </a:rPr>
              <a:t>This Photo</a:t>
            </a:r>
            <a:r>
              <a:rPr lang="en-US" sz="900"/>
              <a:t> by Unknown Author is licensed under </a:t>
            </a:r>
            <a:r>
              <a:rPr lang="en-US" sz="900">
                <a:hlinkClick r:id="rId4" tooltip="https://creativecommons.org/licenses/by-nc-sa/3.0/"/>
              </a:rPr>
              <a:t>CC BY-SA-NC</a:t>
            </a:r>
            <a:endParaRPr lang="en-US" sz="900"/>
          </a:p>
        </p:txBody>
      </p:sp>
      <p:sp>
        <p:nvSpPr>
          <p:cNvPr id="4" name="Text Placeholder 3">
            <a:extLst>
              <a:ext uri="{FF2B5EF4-FFF2-40B4-BE49-F238E27FC236}">
                <a16:creationId xmlns:a16="http://schemas.microsoft.com/office/drawing/2014/main" id="{3D7B8F1E-9CC8-490D-A16F-1EE1DC20ADB2}"/>
              </a:ext>
            </a:extLst>
          </p:cNvPr>
          <p:cNvSpPr>
            <a:spLocks noGrp="1"/>
          </p:cNvSpPr>
          <p:nvPr>
            <p:ph type="body" idx="2"/>
          </p:nvPr>
        </p:nvSpPr>
        <p:spPr>
          <a:xfrm>
            <a:off x="6248400" y="1260475"/>
            <a:ext cx="5627914" cy="4953000"/>
          </a:xfrm>
        </p:spPr>
        <p:txBody>
          <a:bodyPr/>
          <a:lstStyle/>
          <a:p>
            <a:pPr marL="50800" indent="0">
              <a:buNone/>
            </a:pPr>
            <a:r>
              <a:rPr lang="en-US" dirty="0"/>
              <a:t>4. Ensure your presentation is accessible</a:t>
            </a:r>
          </a:p>
          <a:p>
            <a:pPr marL="0" indent="0">
              <a:buNone/>
            </a:pPr>
            <a:r>
              <a:rPr lang="en-US" sz="2400" dirty="0"/>
              <a:t>Make sure:</a:t>
            </a:r>
          </a:p>
          <a:p>
            <a:r>
              <a:rPr lang="en-US" sz="2200" dirty="0"/>
              <a:t>Color is not the only way to convey meaning</a:t>
            </a:r>
          </a:p>
          <a:p>
            <a:r>
              <a:rPr lang="en-US" sz="2200" dirty="0"/>
              <a:t>Sufficient color contrast is used between your text and the background so text is easy to see</a:t>
            </a:r>
          </a:p>
          <a:p>
            <a:endParaRPr lang="en-US" dirty="0"/>
          </a:p>
        </p:txBody>
      </p:sp>
      <p:graphicFrame>
        <p:nvGraphicFramePr>
          <p:cNvPr id="11" name="Chart 10" descr="Sales shown in a pie chart. Color only used to distinguish between 1st, 2nd, 3rd, and 4th quarters. This should be avoided. ">
            <a:extLst>
              <a:ext uri="{FF2B5EF4-FFF2-40B4-BE49-F238E27FC236}">
                <a16:creationId xmlns:a16="http://schemas.microsoft.com/office/drawing/2014/main" id="{1E413280-EE12-417E-8461-BD77D8919919}"/>
              </a:ext>
            </a:extLst>
          </p:cNvPr>
          <p:cNvGraphicFramePr/>
          <p:nvPr>
            <p:extLst>
              <p:ext uri="{D42A27DB-BD31-4B8C-83A1-F6EECF244321}">
                <p14:modId xmlns:p14="http://schemas.microsoft.com/office/powerpoint/2010/main" val="2799064125"/>
              </p:ext>
            </p:extLst>
          </p:nvPr>
        </p:nvGraphicFramePr>
        <p:xfrm>
          <a:off x="7817832" y="4190999"/>
          <a:ext cx="4490763" cy="2301241"/>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5226A23D-36AF-455A-8699-49B490A768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24508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EBC9-94B6-4A42-8B66-2ADA094381B6}"/>
              </a:ext>
            </a:extLst>
          </p:cNvPr>
          <p:cNvSpPr>
            <a:spLocks noGrp="1"/>
          </p:cNvSpPr>
          <p:nvPr>
            <p:ph type="title"/>
          </p:nvPr>
        </p:nvSpPr>
        <p:spPr>
          <a:xfrm>
            <a:off x="696686" y="103987"/>
            <a:ext cx="10515600" cy="877143"/>
          </a:xfrm>
        </p:spPr>
        <p:txBody>
          <a:bodyPr/>
          <a:lstStyle/>
          <a:p>
            <a:r>
              <a:rPr lang="en-US" dirty="0"/>
              <a:t>What can presenters do to ensure a more accessible recorded video? (cont. 3)</a:t>
            </a:r>
          </a:p>
        </p:txBody>
      </p:sp>
      <p:sp>
        <p:nvSpPr>
          <p:cNvPr id="3" name="Text Placeholder 2">
            <a:extLst>
              <a:ext uri="{FF2B5EF4-FFF2-40B4-BE49-F238E27FC236}">
                <a16:creationId xmlns:a16="http://schemas.microsoft.com/office/drawing/2014/main" id="{79D61CB1-F875-494E-8699-1901CA8F5970}"/>
              </a:ext>
            </a:extLst>
          </p:cNvPr>
          <p:cNvSpPr>
            <a:spLocks noGrp="1"/>
          </p:cNvSpPr>
          <p:nvPr>
            <p:ph type="body" idx="1"/>
          </p:nvPr>
        </p:nvSpPr>
        <p:spPr/>
        <p:txBody>
          <a:bodyPr/>
          <a:lstStyle/>
          <a:p>
            <a:pPr marL="50800" indent="0">
              <a:buNone/>
            </a:pPr>
            <a:r>
              <a:rPr lang="en-US" dirty="0"/>
              <a:t>5. Speak slowly, clearly and one at a time</a:t>
            </a:r>
          </a:p>
          <a:p>
            <a:pPr>
              <a:buFont typeface="Arial" panose="020B0604020202020204" pitchFamily="34" charset="0"/>
              <a:buChar char="•"/>
            </a:pPr>
            <a:r>
              <a:rPr lang="en-US" sz="2200" b="1" dirty="0"/>
              <a:t>Speak slowly </a:t>
            </a:r>
            <a:r>
              <a:rPr lang="en-US" sz="2200" dirty="0"/>
              <a:t>to give everyone time to process, including </a:t>
            </a:r>
            <a:br>
              <a:rPr lang="en-US" sz="2200" dirty="0"/>
            </a:br>
            <a:r>
              <a:rPr lang="en-US" sz="2200" dirty="0"/>
              <a:t>captioners and SLIs. As a quick check, glance at the captions </a:t>
            </a:r>
            <a:br>
              <a:rPr lang="en-US" sz="2200" dirty="0"/>
            </a:br>
            <a:r>
              <a:rPr lang="en-US" sz="2200" dirty="0"/>
              <a:t>and slow down if the captioner is lagging. </a:t>
            </a:r>
          </a:p>
          <a:p>
            <a:pPr>
              <a:buFont typeface="Arial" panose="020B0604020202020204" pitchFamily="34" charset="0"/>
              <a:buChar char="•"/>
            </a:pPr>
            <a:r>
              <a:rPr lang="en-US" sz="2200" b="1" dirty="0"/>
              <a:t>Speak clearly </a:t>
            </a:r>
            <a:r>
              <a:rPr lang="en-US" sz="2200" dirty="0"/>
              <a:t>and limit background noise. Ask the presenter to  use a microphone to help provide additional sound clarity. </a:t>
            </a:r>
          </a:p>
          <a:p>
            <a:pPr>
              <a:buFont typeface="Arial" panose="020B0604020202020204" pitchFamily="34" charset="0"/>
              <a:buChar char="•"/>
            </a:pPr>
            <a:r>
              <a:rPr lang="en-US" sz="2200" b="1" dirty="0"/>
              <a:t>Speak one at a time </a:t>
            </a:r>
            <a:r>
              <a:rPr lang="en-US" sz="2200" dirty="0"/>
              <a:t>and have the speaker </a:t>
            </a:r>
            <a:r>
              <a:rPr lang="en-US" sz="2200" b="1" dirty="0"/>
              <a:t>introduce themselves </a:t>
            </a:r>
            <a:r>
              <a:rPr lang="en-US" sz="2200" dirty="0"/>
              <a:t>- so that the captioner and SLI can capture and relay that information. </a:t>
            </a:r>
            <a:br>
              <a:rPr lang="en-US" sz="2800" dirty="0"/>
            </a:br>
            <a:endParaRPr lang="en-US" dirty="0"/>
          </a:p>
        </p:txBody>
      </p:sp>
      <p:sp>
        <p:nvSpPr>
          <p:cNvPr id="4" name="Slide Number Placeholder 3">
            <a:extLst>
              <a:ext uri="{FF2B5EF4-FFF2-40B4-BE49-F238E27FC236}">
                <a16:creationId xmlns:a16="http://schemas.microsoft.com/office/drawing/2014/main" id="{31AC1DFE-F543-451A-9586-98E647C03E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12" name="Picture 11">
            <a:extLst>
              <a:ext uri="{FF2B5EF4-FFF2-40B4-BE49-F238E27FC236}">
                <a16:creationId xmlns:a16="http://schemas.microsoft.com/office/drawing/2014/main" id="{D103F5A1-EA4F-4A4E-94C5-F5E0FB343AC0}"/>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02048" y="4619793"/>
            <a:ext cx="2596251" cy="1729403"/>
          </a:xfrm>
          <a:prstGeom prst="rect">
            <a:avLst/>
          </a:prstGeom>
        </p:spPr>
      </p:pic>
      <p:sp>
        <p:nvSpPr>
          <p:cNvPr id="13" name="TextBox 12">
            <a:extLst>
              <a:ext uri="{FF2B5EF4-FFF2-40B4-BE49-F238E27FC236}">
                <a16:creationId xmlns:a16="http://schemas.microsoft.com/office/drawing/2014/main" id="{5F4BC0EA-32A5-45FA-912B-91E6F98C1F15}"/>
              </a:ext>
            </a:extLst>
          </p:cNvPr>
          <p:cNvSpPr txBox="1"/>
          <p:nvPr/>
        </p:nvSpPr>
        <p:spPr>
          <a:xfrm>
            <a:off x="1043818" y="6592334"/>
            <a:ext cx="4058230" cy="230832"/>
          </a:xfrm>
          <a:prstGeom prst="rect">
            <a:avLst/>
          </a:prstGeom>
          <a:noFill/>
        </p:spPr>
        <p:txBody>
          <a:bodyPr wrap="square" rtlCol="0">
            <a:spAutoFit/>
          </a:bodyPr>
          <a:lstStyle/>
          <a:p>
            <a:r>
              <a:rPr lang="en-US" sz="900" dirty="0">
                <a:hlinkClick r:id="rId3" tooltip="https://southafricatoday.net/environment/new-sloth-book-features-amazing-photographs-and-busts-myths-photos/"/>
              </a:rPr>
              <a:t>This Photo</a:t>
            </a:r>
            <a:r>
              <a:rPr lang="en-US" sz="900" dirty="0"/>
              <a:t> by Unknown Author is licensed under </a:t>
            </a:r>
            <a:r>
              <a:rPr lang="en-US" sz="900" dirty="0">
                <a:hlinkClick r:id="rId4" tooltip="https://creativecommons.org/licenses/by-nd/3.0/"/>
              </a:rPr>
              <a:t>CC BY-ND</a:t>
            </a:r>
            <a:endParaRPr lang="en-US" sz="900" dirty="0"/>
          </a:p>
        </p:txBody>
      </p:sp>
      <p:pic>
        <p:nvPicPr>
          <p:cNvPr id="15" name="Picture 14">
            <a:extLst>
              <a:ext uri="{FF2B5EF4-FFF2-40B4-BE49-F238E27FC236}">
                <a16:creationId xmlns:a16="http://schemas.microsoft.com/office/drawing/2014/main" id="{CFAC3177-DF3D-4251-9112-3DA35D0E1BFC}"/>
              </a:ext>
              <a:ext uri="{C183D7F6-B498-43B3-948B-1728B52AA6E4}">
                <adec:decorative xmlns:adec="http://schemas.microsoft.com/office/drawing/2017/decorative" val="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43818" y="4618656"/>
            <a:ext cx="2487124" cy="1658083"/>
          </a:xfrm>
          <a:prstGeom prst="rect">
            <a:avLst/>
          </a:prstGeom>
        </p:spPr>
      </p:pic>
      <p:pic>
        <p:nvPicPr>
          <p:cNvPr id="17" name="Picture 16">
            <a:extLst>
              <a:ext uri="{FF2B5EF4-FFF2-40B4-BE49-F238E27FC236}">
                <a16:creationId xmlns:a16="http://schemas.microsoft.com/office/drawing/2014/main" id="{AF4D73A9-93A0-4266-8E55-CE5203A2290F}"/>
              </a:ext>
              <a:ext uri="{C183D7F6-B498-43B3-948B-1728B52AA6E4}">
                <adec:decorative xmlns:adec="http://schemas.microsoft.com/office/drawing/2017/decorative" val="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661060" y="4522470"/>
            <a:ext cx="1924050" cy="1924050"/>
          </a:xfrm>
          <a:prstGeom prst="rect">
            <a:avLst/>
          </a:prstGeom>
        </p:spPr>
      </p:pic>
      <p:sp>
        <p:nvSpPr>
          <p:cNvPr id="18" name="TextBox 17">
            <a:extLst>
              <a:ext uri="{FF2B5EF4-FFF2-40B4-BE49-F238E27FC236}">
                <a16:creationId xmlns:a16="http://schemas.microsoft.com/office/drawing/2014/main" id="{0BA885EA-413A-4B47-B7CA-C7063F134BFB}"/>
              </a:ext>
            </a:extLst>
          </p:cNvPr>
          <p:cNvSpPr txBox="1"/>
          <p:nvPr/>
        </p:nvSpPr>
        <p:spPr>
          <a:xfrm>
            <a:off x="7173685" y="6583680"/>
            <a:ext cx="3483429" cy="230832"/>
          </a:xfrm>
          <a:prstGeom prst="rect">
            <a:avLst/>
          </a:prstGeom>
          <a:noFill/>
        </p:spPr>
        <p:txBody>
          <a:bodyPr wrap="square" rtlCol="0">
            <a:spAutoFit/>
          </a:bodyPr>
          <a:lstStyle/>
          <a:p>
            <a:r>
              <a:rPr lang="en-US" sz="900" dirty="0">
                <a:hlinkClick r:id="rId8" tooltip="http://gniyuhs.deviantart.com/art/Cute-Snail-278597934"/>
              </a:rPr>
              <a:t>This Photo</a:t>
            </a:r>
            <a:r>
              <a:rPr lang="en-US" sz="900" dirty="0"/>
              <a:t> by Unknown Author is licensed under </a:t>
            </a:r>
            <a:r>
              <a:rPr lang="en-US" sz="900" dirty="0">
                <a:hlinkClick r:id="rId9" tooltip="https://creativecommons.org/licenses/by/3.0/"/>
              </a:rPr>
              <a:t>CC BY</a:t>
            </a:r>
            <a:endParaRPr lang="en-US" sz="900" dirty="0"/>
          </a:p>
        </p:txBody>
      </p:sp>
    </p:spTree>
    <p:extLst>
      <p:ext uri="{BB962C8B-B14F-4D97-AF65-F5344CB8AC3E}">
        <p14:creationId xmlns:p14="http://schemas.microsoft.com/office/powerpoint/2010/main" val="7944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42C0-C97F-4791-8600-D8E61EFB7C07}"/>
              </a:ext>
            </a:extLst>
          </p:cNvPr>
          <p:cNvSpPr>
            <a:spLocks noGrp="1"/>
          </p:cNvSpPr>
          <p:nvPr>
            <p:ph type="title"/>
          </p:nvPr>
        </p:nvSpPr>
        <p:spPr/>
        <p:txBody>
          <a:bodyPr/>
          <a:lstStyle/>
          <a:p>
            <a:r>
              <a:rPr lang="en-US" dirty="0"/>
              <a:t>Resources and contract vehicles </a:t>
            </a:r>
          </a:p>
        </p:txBody>
      </p:sp>
      <p:sp>
        <p:nvSpPr>
          <p:cNvPr id="3" name="Text Placeholder 2">
            <a:extLst>
              <a:ext uri="{FF2B5EF4-FFF2-40B4-BE49-F238E27FC236}">
                <a16:creationId xmlns:a16="http://schemas.microsoft.com/office/drawing/2014/main" id="{AEF0FCDB-9A2A-4D5B-8F6B-9EB0C45A53F2}"/>
              </a:ext>
            </a:extLst>
          </p:cNvPr>
          <p:cNvSpPr>
            <a:spLocks noGrp="1"/>
          </p:cNvSpPr>
          <p:nvPr>
            <p:ph type="body" idx="1"/>
          </p:nvPr>
        </p:nvSpPr>
        <p:spPr>
          <a:xfrm>
            <a:off x="119743" y="1110343"/>
            <a:ext cx="12072257" cy="5199017"/>
          </a:xfrm>
        </p:spPr>
        <p:txBody>
          <a:bodyPr/>
          <a:lstStyle/>
          <a:p>
            <a:pPr marL="50800" indent="0">
              <a:buNone/>
            </a:pPr>
            <a:r>
              <a:rPr lang="en-US" sz="2000" dirty="0"/>
              <a:t>For additional info on accessible webinars:  </a:t>
            </a:r>
            <a:r>
              <a:rPr lang="en-US" sz="2000" dirty="0">
                <a:solidFill>
                  <a:srgbClr val="0432FF"/>
                </a:solidFill>
                <a:hlinkClick r:id="rId2">
                  <a:extLst>
                    <a:ext uri="{A12FA001-AC4F-418D-AE19-62706E023703}">
                      <ahyp:hlinkClr xmlns:ahyp="http://schemas.microsoft.com/office/drawing/2018/hyperlinkcolor" val="tx"/>
                    </a:ext>
                  </a:extLst>
                </a:hlinkClick>
              </a:rPr>
              <a:t>https://ncrtm.ed.gov/AccessibilityResources.aspx#Webinars</a:t>
            </a:r>
            <a:r>
              <a:rPr lang="en-US" sz="2000" dirty="0"/>
              <a:t> </a:t>
            </a:r>
          </a:p>
          <a:p>
            <a:pPr marL="520700" lvl="1" indent="0">
              <a:buNone/>
            </a:pPr>
            <a:r>
              <a:rPr lang="en-US" sz="1800" u="sng" dirty="0"/>
              <a:t>Contract Vehicles</a:t>
            </a:r>
          </a:p>
          <a:p>
            <a:pPr lvl="1"/>
            <a:r>
              <a:rPr lang="en-US" sz="1800" dirty="0"/>
              <a:t>GSA Multiple Award Schedule (MAS) for Information Technology Services- GS-35F-061GA</a:t>
            </a:r>
          </a:p>
          <a:p>
            <a:pPr lvl="1"/>
            <a:r>
              <a:rPr lang="en-US" sz="1800" dirty="0"/>
              <a:t>GSA Multiple Award Schedule (MAS) - 47QRAA19D003XGSA Management, Organizational &amp; Business Improvement Services (MOBIS)</a:t>
            </a:r>
          </a:p>
          <a:p>
            <a:pPr lvl="2">
              <a:buFont typeface="Arial" panose="020B0604020202020204" pitchFamily="34" charset="0"/>
              <a:buChar char="•"/>
            </a:pPr>
            <a:r>
              <a:rPr lang="en-US" sz="1600" dirty="0"/>
              <a:t>    SIN 541611 (Old SIN 874-1) - Integrated Consulting Services</a:t>
            </a:r>
          </a:p>
          <a:p>
            <a:pPr marL="1600200" lvl="2" indent="-609600">
              <a:buFont typeface="Arial" panose="020B0604020202020204" pitchFamily="34" charset="0"/>
              <a:buChar char="•"/>
            </a:pPr>
            <a:r>
              <a:rPr lang="en-US" sz="1600" dirty="0"/>
              <a:t>SIN 611430 (Old SIN 874-4) - Training Services: Instructor Led Training, Web Based Training and Education Courses, Course Development and Test Administration, Learning Management, Internships</a:t>
            </a:r>
          </a:p>
          <a:p>
            <a:pPr lvl="2">
              <a:buFont typeface="Arial" panose="020B0604020202020204" pitchFamily="34" charset="0"/>
              <a:buChar char="•"/>
            </a:pPr>
            <a:r>
              <a:rPr lang="en-US" sz="1600" dirty="0"/>
              <a:t>    SIN 541611 (Old SIN 874-7) - Integrated Business Program Support Services</a:t>
            </a:r>
          </a:p>
          <a:p>
            <a:pPr lvl="2">
              <a:buFont typeface="Arial" panose="020B0604020202020204" pitchFamily="34" charset="0"/>
              <a:buChar char="•"/>
            </a:pPr>
            <a:r>
              <a:rPr lang="en-US" sz="1600" dirty="0"/>
              <a:t>    SIN 54151S (Old SIN C132-51) - Information Technology Professional Services</a:t>
            </a:r>
          </a:p>
          <a:p>
            <a:pPr lvl="2">
              <a:buFont typeface="Arial" panose="020B0604020202020204" pitchFamily="34" charset="0"/>
              <a:buChar char="•"/>
            </a:pPr>
            <a:r>
              <a:rPr lang="en-US" sz="1600" dirty="0"/>
              <a:t>    SIN 541820 (Old SIN 541-2) - Public Relations Services</a:t>
            </a:r>
          </a:p>
          <a:p>
            <a:pPr lvl="2">
              <a:buFont typeface="Arial" panose="020B0604020202020204" pitchFamily="34" charset="0"/>
              <a:buChar char="•"/>
            </a:pPr>
            <a:r>
              <a:rPr lang="en-US" sz="1600" dirty="0"/>
              <a:t>    SIN 541511 (Old SIN 541-3) - Web Based Marketing Services</a:t>
            </a:r>
          </a:p>
          <a:p>
            <a:pPr lvl="2">
              <a:buFont typeface="Arial" panose="020B0604020202020204" pitchFamily="34" charset="0"/>
              <a:buChar char="•"/>
            </a:pPr>
            <a:r>
              <a:rPr lang="en-US" sz="1600" dirty="0"/>
              <a:t>    SIN 541613 (Old SIN 541-5) - Integrated Marketing Services</a:t>
            </a:r>
          </a:p>
          <a:p>
            <a:pPr lvl="2">
              <a:buFont typeface="Arial" panose="020B0604020202020204" pitchFamily="34" charset="0"/>
              <a:buChar char="•"/>
            </a:pPr>
            <a:r>
              <a:rPr lang="en-US" sz="1600" dirty="0"/>
              <a:t>    SIN 541810ODC (Old SIN 541-1000) - Other Direct Costs (ODCs)</a:t>
            </a:r>
          </a:p>
          <a:p>
            <a:pPr lvl="2">
              <a:buFont typeface="Arial" panose="020B0604020202020204" pitchFamily="34" charset="0"/>
              <a:buChar char="•"/>
            </a:pPr>
            <a:r>
              <a:rPr lang="en-US" sz="1600" dirty="0"/>
              <a:t>    Order-Level Materials (OLM)</a:t>
            </a:r>
          </a:p>
          <a:p>
            <a:endParaRPr lang="en-US" dirty="0"/>
          </a:p>
          <a:p>
            <a:endParaRPr lang="en-US" dirty="0"/>
          </a:p>
        </p:txBody>
      </p:sp>
      <p:sp>
        <p:nvSpPr>
          <p:cNvPr id="5" name="Slide Number Placeholder 4">
            <a:extLst>
              <a:ext uri="{FF2B5EF4-FFF2-40B4-BE49-F238E27FC236}">
                <a16:creationId xmlns:a16="http://schemas.microsoft.com/office/drawing/2014/main" id="{99E2130F-60C8-4365-97DB-6841F82B36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425118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EF7B-C0A8-4072-8406-97EBE9803C12}"/>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92817E57-4044-4010-B1A8-1FD1A29BEF02}"/>
              </a:ext>
            </a:extLst>
          </p:cNvPr>
          <p:cNvSpPr>
            <a:spLocks noGrp="1"/>
          </p:cNvSpPr>
          <p:nvPr>
            <p:ph type="body" idx="1"/>
          </p:nvPr>
        </p:nvSpPr>
        <p:spPr/>
        <p:txBody>
          <a:bodyPr/>
          <a:lstStyle/>
          <a:p>
            <a:r>
              <a:rPr lang="en-US" dirty="0"/>
              <a:t>Cindy Ryan</a:t>
            </a:r>
          </a:p>
          <a:p>
            <a:pPr marL="0" indent="0">
              <a:buNone/>
            </a:pPr>
            <a:r>
              <a:rPr lang="en-US" sz="2800" dirty="0">
                <a:hlinkClick r:id="rId2"/>
              </a:rPr>
              <a:t>cryan@neweditions.net</a:t>
            </a:r>
            <a:endParaRPr lang="en-US" sz="2800" dirty="0"/>
          </a:p>
          <a:p>
            <a:pPr marL="0" indent="0">
              <a:buNone/>
            </a:pPr>
            <a:r>
              <a:rPr lang="en-US" sz="2800" dirty="0"/>
              <a:t>703-356-8035 x111</a:t>
            </a:r>
          </a:p>
          <a:p>
            <a:pPr marL="0" indent="0">
              <a:buNone/>
            </a:pPr>
            <a:endParaRPr lang="en-US" sz="2800" dirty="0"/>
          </a:p>
          <a:p>
            <a:r>
              <a:rPr lang="en-US" dirty="0"/>
              <a:t>Kristen Smith-O’Connor</a:t>
            </a:r>
          </a:p>
          <a:p>
            <a:pPr marL="50800" indent="0">
              <a:buNone/>
            </a:pPr>
            <a:r>
              <a:rPr lang="en-US" dirty="0">
                <a:hlinkClick r:id="rId3"/>
              </a:rPr>
              <a:t>ksmith@neweditions.net</a:t>
            </a:r>
            <a:endParaRPr lang="en-US" dirty="0"/>
          </a:p>
          <a:p>
            <a:pPr marL="50800" indent="0">
              <a:buNone/>
            </a:pPr>
            <a:r>
              <a:rPr lang="en-US" sz="2800" dirty="0"/>
              <a:t>703-356-8035 x139</a:t>
            </a:r>
          </a:p>
          <a:p>
            <a:pPr marL="50800" indent="0">
              <a:buNone/>
            </a:pPr>
            <a:endParaRPr lang="en-US" dirty="0"/>
          </a:p>
        </p:txBody>
      </p:sp>
      <p:pic>
        <p:nvPicPr>
          <p:cNvPr id="6" name="Picture 5" descr="Post it note with &quot;Thank you&quot; next to a keyboard and pen.">
            <a:extLst>
              <a:ext uri="{FF2B5EF4-FFF2-40B4-BE49-F238E27FC236}">
                <a16:creationId xmlns:a16="http://schemas.microsoft.com/office/drawing/2014/main" id="{D4B477F1-BFF9-48E6-B14D-E581142C648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84321" y="1495878"/>
            <a:ext cx="5799365" cy="3866243"/>
          </a:xfrm>
          <a:prstGeom prst="rect">
            <a:avLst/>
          </a:prstGeom>
        </p:spPr>
      </p:pic>
      <p:sp>
        <p:nvSpPr>
          <p:cNvPr id="7" name="TextBox 6">
            <a:extLst>
              <a:ext uri="{FF2B5EF4-FFF2-40B4-BE49-F238E27FC236}">
                <a16:creationId xmlns:a16="http://schemas.microsoft.com/office/drawing/2014/main" id="{C5CCE9D6-ABE9-42AB-B49E-7F49D311B1E5}"/>
              </a:ext>
            </a:extLst>
          </p:cNvPr>
          <p:cNvSpPr txBox="1"/>
          <p:nvPr/>
        </p:nvSpPr>
        <p:spPr>
          <a:xfrm>
            <a:off x="4596493" y="6054552"/>
            <a:ext cx="5799365" cy="230832"/>
          </a:xfrm>
          <a:prstGeom prst="rect">
            <a:avLst/>
          </a:prstGeom>
          <a:noFill/>
        </p:spPr>
        <p:txBody>
          <a:bodyPr wrap="square" rtlCol="0">
            <a:spAutoFit/>
          </a:bodyPr>
          <a:lstStyle/>
          <a:p>
            <a:r>
              <a:rPr lang="en-US" sz="900" dirty="0">
                <a:hlinkClick r:id="rId5" tooltip="https://www.picpedia.org/post-it-note/t/thank-you.html"/>
              </a:rPr>
              <a:t>This Photo</a:t>
            </a:r>
            <a:r>
              <a:rPr lang="en-US" sz="900" dirty="0"/>
              <a:t> by Unknown Author is licensed under </a:t>
            </a:r>
            <a:r>
              <a:rPr lang="en-US" sz="900" dirty="0">
                <a:hlinkClick r:id="rId6" tooltip="https://creativecommons.org/licenses/by-sa/3.0/"/>
              </a:rPr>
              <a:t>CC BY-SA</a:t>
            </a:r>
            <a:endParaRPr lang="en-US" sz="900" dirty="0"/>
          </a:p>
        </p:txBody>
      </p:sp>
      <p:sp>
        <p:nvSpPr>
          <p:cNvPr id="4" name="Slide Number Placeholder 3">
            <a:extLst>
              <a:ext uri="{FF2B5EF4-FFF2-40B4-BE49-F238E27FC236}">
                <a16:creationId xmlns:a16="http://schemas.microsoft.com/office/drawing/2014/main" id="{974A3C1D-9C0E-49EC-9A22-BC51A90BF2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132778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8343-91E5-4CBC-801C-238609B6C554}"/>
              </a:ext>
            </a:extLst>
          </p:cNvPr>
          <p:cNvSpPr>
            <a:spLocks noGrp="1"/>
          </p:cNvSpPr>
          <p:nvPr>
            <p:ph type="title"/>
          </p:nvPr>
        </p:nvSpPr>
        <p:spPr/>
        <p:txBody>
          <a:bodyPr/>
          <a:lstStyle/>
          <a:p>
            <a:pPr algn="ctr"/>
            <a:r>
              <a:rPr lang="en-US" dirty="0"/>
              <a:t>New Editions Consulting - Who We Are </a:t>
            </a:r>
          </a:p>
        </p:txBody>
      </p:sp>
      <p:sp>
        <p:nvSpPr>
          <p:cNvPr id="3" name="Text Placeholder 2">
            <a:extLst>
              <a:ext uri="{FF2B5EF4-FFF2-40B4-BE49-F238E27FC236}">
                <a16:creationId xmlns:a16="http://schemas.microsoft.com/office/drawing/2014/main" id="{694F0994-3986-4CB6-87E4-D08FE08AF774}"/>
              </a:ext>
            </a:extLst>
          </p:cNvPr>
          <p:cNvSpPr>
            <a:spLocks noGrp="1"/>
          </p:cNvSpPr>
          <p:nvPr>
            <p:ph type="body" idx="1"/>
          </p:nvPr>
        </p:nvSpPr>
        <p:spPr>
          <a:xfrm>
            <a:off x="457200" y="1143000"/>
            <a:ext cx="11277600" cy="4937760"/>
          </a:xfrm>
        </p:spPr>
        <p:txBody>
          <a:bodyPr/>
          <a:lstStyle/>
          <a:p>
            <a:pPr lvl="1">
              <a:lnSpc>
                <a:spcPct val="150000"/>
              </a:lnSpc>
              <a:spcAft>
                <a:spcPts val="0"/>
              </a:spcAft>
            </a:pPr>
            <a:r>
              <a:rPr lang="en-US" sz="2400" b="1" dirty="0"/>
              <a:t>Woman owned small business</a:t>
            </a:r>
          </a:p>
          <a:p>
            <a:pPr lvl="1">
              <a:lnSpc>
                <a:spcPct val="150000"/>
              </a:lnSpc>
              <a:spcAft>
                <a:spcPts val="0"/>
              </a:spcAft>
            </a:pPr>
            <a:r>
              <a:rPr lang="en-US" sz="2400" b="1" dirty="0"/>
              <a:t>Recognized leader in Section 508 and Accessible Information and Communication Technology services</a:t>
            </a:r>
          </a:p>
          <a:p>
            <a:pPr lvl="2">
              <a:lnSpc>
                <a:spcPct val="150000"/>
              </a:lnSpc>
              <a:spcAft>
                <a:spcPts val="0"/>
              </a:spcAft>
              <a:buFont typeface="Arial" panose="020B0604020202020204" pitchFamily="34" charset="0"/>
              <a:buChar char="•"/>
            </a:pPr>
            <a:r>
              <a:rPr lang="en-US" sz="1800" dirty="0"/>
              <a:t>Section 508 Standards and WCAG 2.1 AAA Success Criteria</a:t>
            </a:r>
          </a:p>
          <a:p>
            <a:pPr lvl="2">
              <a:lnSpc>
                <a:spcPct val="150000"/>
              </a:lnSpc>
              <a:spcAft>
                <a:spcPts val="0"/>
              </a:spcAft>
              <a:buFont typeface="Arial" panose="020B0604020202020204" pitchFamily="34" charset="0"/>
              <a:buChar char="•"/>
            </a:pPr>
            <a:r>
              <a:rPr lang="en-US" sz="1800" dirty="0"/>
              <a:t>More than 15 years of Section 508 support experience</a:t>
            </a:r>
          </a:p>
          <a:p>
            <a:pPr lvl="1">
              <a:lnSpc>
                <a:spcPct val="150000"/>
              </a:lnSpc>
              <a:spcAft>
                <a:spcPts val="0"/>
              </a:spcAft>
            </a:pPr>
            <a:r>
              <a:rPr lang="en-US" sz="2400" b="1" dirty="0"/>
              <a:t>Help clients understand the legal, technical, and policy framework of Section 508 </a:t>
            </a:r>
          </a:p>
          <a:p>
            <a:pPr lvl="1">
              <a:lnSpc>
                <a:spcPct val="150000"/>
              </a:lnSpc>
              <a:spcAft>
                <a:spcPts val="0"/>
              </a:spcAft>
            </a:pPr>
            <a:r>
              <a:rPr lang="en-US" sz="2400" b="1" dirty="0"/>
              <a:t>Ensure our clients have tools and comprehensive information to conform to Section 508</a:t>
            </a:r>
          </a:p>
          <a:p>
            <a:endParaRPr lang="en-US" dirty="0"/>
          </a:p>
        </p:txBody>
      </p:sp>
      <p:sp>
        <p:nvSpPr>
          <p:cNvPr id="4" name="Slide Number Placeholder 3">
            <a:extLst>
              <a:ext uri="{FF2B5EF4-FFF2-40B4-BE49-F238E27FC236}">
                <a16:creationId xmlns:a16="http://schemas.microsoft.com/office/drawing/2014/main" id="{AE5BB208-A811-4F32-B429-7607CA193A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32763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ED6A-425F-4B23-BC93-E2CAA6912174}"/>
              </a:ext>
            </a:extLst>
          </p:cNvPr>
          <p:cNvSpPr>
            <a:spLocks noGrp="1"/>
          </p:cNvSpPr>
          <p:nvPr>
            <p:ph type="title"/>
          </p:nvPr>
        </p:nvSpPr>
        <p:spPr/>
        <p:txBody>
          <a:bodyPr/>
          <a:lstStyle/>
          <a:p>
            <a:pPr algn="ctr"/>
            <a:r>
              <a:rPr lang="en-US" dirty="0"/>
              <a:t>New Editions Consulting- Who We Are (2 of 3)</a:t>
            </a:r>
          </a:p>
        </p:txBody>
      </p:sp>
      <p:sp>
        <p:nvSpPr>
          <p:cNvPr id="3" name="Text Placeholder 2">
            <a:extLst>
              <a:ext uri="{FF2B5EF4-FFF2-40B4-BE49-F238E27FC236}">
                <a16:creationId xmlns:a16="http://schemas.microsoft.com/office/drawing/2014/main" id="{5ACA44A6-0FF9-4574-BE52-F928EF62938E}"/>
              </a:ext>
            </a:extLst>
          </p:cNvPr>
          <p:cNvSpPr>
            <a:spLocks noGrp="1"/>
          </p:cNvSpPr>
          <p:nvPr>
            <p:ph type="body" idx="1"/>
          </p:nvPr>
        </p:nvSpPr>
        <p:spPr/>
        <p:txBody>
          <a:bodyPr/>
          <a:lstStyle/>
          <a:p>
            <a:r>
              <a:rPr lang="en-US" b="1" dirty="0"/>
              <a:t>Recognized:</a:t>
            </a:r>
          </a:p>
          <a:p>
            <a:pPr lvl="1">
              <a:buFont typeface="Arial" panose="020B0604020202020204" pitchFamily="34" charset="0"/>
              <a:buChar char="•"/>
            </a:pPr>
            <a:r>
              <a:rPr lang="en-US" dirty="0"/>
              <a:t>National Organization on Disability Leading Disability Employer</a:t>
            </a:r>
          </a:p>
          <a:p>
            <a:pPr lvl="1">
              <a:buFont typeface="Arial" panose="020B0604020202020204" pitchFamily="34" charset="0"/>
              <a:buChar char="•"/>
            </a:pPr>
            <a:r>
              <a:rPr lang="en-US" dirty="0"/>
              <a:t>Washington Post Top Workplace</a:t>
            </a:r>
          </a:p>
          <a:p>
            <a:pPr lvl="1">
              <a:buFont typeface="Arial" panose="020B0604020202020204" pitchFamily="34" charset="0"/>
              <a:buChar char="•"/>
            </a:pPr>
            <a:r>
              <a:rPr lang="en-US" dirty="0"/>
              <a:t>Washingtonian Great Places to Work</a:t>
            </a:r>
          </a:p>
          <a:p>
            <a:endParaRPr lang="en-US" dirty="0"/>
          </a:p>
        </p:txBody>
      </p:sp>
      <p:pic>
        <p:nvPicPr>
          <p:cNvPr id="1026" name="Picture 2" descr="Great places to work-the Washingtonian ">
            <a:extLst>
              <a:ext uri="{FF2B5EF4-FFF2-40B4-BE49-F238E27FC236}">
                <a16:creationId xmlns:a16="http://schemas.microsoft.com/office/drawing/2014/main" id="{07C7D43F-224A-47EF-94DB-99ABD625D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62" y="4459094"/>
            <a:ext cx="28575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21 Top Workplaces in the Washington  area - The Washington Post.">
            <a:extLst>
              <a:ext uri="{FF2B5EF4-FFF2-40B4-BE49-F238E27FC236}">
                <a16:creationId xmlns:a16="http://schemas.microsoft.com/office/drawing/2014/main" id="{C851A644-4AF6-4BE6-B7F8-225D8FCD8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57" y="3608059"/>
            <a:ext cx="4023337" cy="2054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OD 2020 Leading Disability Employer">
            <a:extLst>
              <a:ext uri="{FF2B5EF4-FFF2-40B4-BE49-F238E27FC236}">
                <a16:creationId xmlns:a16="http://schemas.microsoft.com/office/drawing/2014/main" id="{6673E7BA-3DCD-47A7-8AD3-594EC6BABF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42151" y="2825816"/>
            <a:ext cx="1749743" cy="1402080"/>
          </a:xfrm>
          <a:prstGeom prst="rect">
            <a:avLst/>
          </a:prstGeom>
          <a:noFill/>
          <a:ln>
            <a:noFill/>
          </a:ln>
        </p:spPr>
      </p:pic>
      <p:sp>
        <p:nvSpPr>
          <p:cNvPr id="4" name="Slide Number Placeholder 3">
            <a:extLst>
              <a:ext uri="{FF2B5EF4-FFF2-40B4-BE49-F238E27FC236}">
                <a16:creationId xmlns:a16="http://schemas.microsoft.com/office/drawing/2014/main" id="{FCB0783C-C126-4FD6-B92D-0C193D8CDC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44869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B259-2C66-4478-95B7-B606DF19BC62}"/>
              </a:ext>
            </a:extLst>
          </p:cNvPr>
          <p:cNvSpPr>
            <a:spLocks noGrp="1"/>
          </p:cNvSpPr>
          <p:nvPr>
            <p:ph type="title"/>
          </p:nvPr>
        </p:nvSpPr>
        <p:spPr/>
        <p:txBody>
          <a:bodyPr/>
          <a:lstStyle/>
          <a:p>
            <a:pPr algn="ctr"/>
            <a:r>
              <a:rPr lang="en-US" dirty="0"/>
              <a:t>New Editions Consulting- Who We Are (3 of 3)</a:t>
            </a:r>
          </a:p>
        </p:txBody>
      </p:sp>
      <p:sp>
        <p:nvSpPr>
          <p:cNvPr id="3" name="Text Placeholder 2">
            <a:extLst>
              <a:ext uri="{FF2B5EF4-FFF2-40B4-BE49-F238E27FC236}">
                <a16:creationId xmlns:a16="http://schemas.microsoft.com/office/drawing/2014/main" id="{BF3F9B07-A158-4A1E-B88F-6E897DEA7FB2}"/>
              </a:ext>
            </a:extLst>
          </p:cNvPr>
          <p:cNvSpPr>
            <a:spLocks noGrp="1"/>
          </p:cNvSpPr>
          <p:nvPr>
            <p:ph type="body" idx="1"/>
          </p:nvPr>
        </p:nvSpPr>
        <p:spPr/>
        <p:txBody>
          <a:bodyPr/>
          <a:lstStyle/>
          <a:p>
            <a:r>
              <a:rPr lang="en-US" sz="2600" b="1" dirty="0"/>
              <a:t>Our Subject Matter Experts:</a:t>
            </a:r>
          </a:p>
          <a:p>
            <a:pPr lvl="1">
              <a:buFont typeface="Arial" panose="020B0604020202020204" pitchFamily="34" charset="0"/>
              <a:buChar char="•"/>
            </a:pPr>
            <a:r>
              <a:rPr lang="en-US" sz="2400" dirty="0"/>
              <a:t>Trusted Testers</a:t>
            </a:r>
          </a:p>
          <a:p>
            <a:pPr lvl="2">
              <a:buFont typeface="Courier New" panose="02070309020205020404" pitchFamily="49" charset="0"/>
              <a:buChar char="o"/>
            </a:pPr>
            <a:r>
              <a:rPr lang="en-US" sz="1800" dirty="0"/>
              <a:t>Helped develop the Harmonized Processes for: </a:t>
            </a:r>
          </a:p>
          <a:p>
            <a:pPr lvl="3">
              <a:buFont typeface="Wingdings" panose="05000000000000000000" pitchFamily="2" charset="2"/>
              <a:buChar char="q"/>
            </a:pPr>
            <a:r>
              <a:rPr lang="en-US" sz="1800" dirty="0"/>
              <a:t>Revised 508 Testing Baseline and Trusted Tester process</a:t>
            </a:r>
          </a:p>
          <a:p>
            <a:pPr lvl="3">
              <a:buFont typeface="Wingdings" panose="05000000000000000000" pitchFamily="2" charset="2"/>
              <a:buChar char="q"/>
            </a:pPr>
            <a:r>
              <a:rPr lang="en-US" sz="1800" dirty="0"/>
              <a:t>DHS Trusted Tester training and certification program</a:t>
            </a:r>
          </a:p>
          <a:p>
            <a:pPr marL="460365" lvl="2" indent="0">
              <a:buNone/>
            </a:pPr>
            <a:endParaRPr lang="en-US" sz="1800" dirty="0"/>
          </a:p>
          <a:p>
            <a:pPr lvl="1">
              <a:buFont typeface="Arial" panose="020B0604020202020204" pitchFamily="34" charset="0"/>
              <a:buChar char="•"/>
            </a:pPr>
            <a:r>
              <a:rPr lang="en-US" sz="2400" b="1" dirty="0"/>
              <a:t>Provide support to various accessibility organizations including:</a:t>
            </a:r>
          </a:p>
          <a:p>
            <a:pPr lvl="2">
              <a:buFont typeface="Courier New" panose="02070309020205020404" pitchFamily="49" charset="0"/>
              <a:buChar char="o"/>
            </a:pPr>
            <a:r>
              <a:rPr lang="en-US" sz="1800" dirty="0"/>
              <a:t>WCAG WAI</a:t>
            </a:r>
          </a:p>
          <a:p>
            <a:pPr lvl="2">
              <a:buFont typeface="Courier New" panose="02070309020205020404" pitchFamily="49" charset="0"/>
              <a:buChar char="o"/>
            </a:pPr>
            <a:r>
              <a:rPr lang="en-US" sz="1800" dirty="0"/>
              <a:t>Accessibility Switchboard</a:t>
            </a:r>
          </a:p>
          <a:p>
            <a:pPr lvl="2">
              <a:buFont typeface="Courier New" panose="02070309020205020404" pitchFamily="49" charset="0"/>
              <a:buChar char="o"/>
            </a:pPr>
            <a:r>
              <a:rPr lang="en-US" sz="1800" dirty="0"/>
              <a:t>ICT Testing Symposium</a:t>
            </a:r>
          </a:p>
          <a:p>
            <a:pPr lvl="2">
              <a:buFont typeface="Courier New" panose="02070309020205020404" pitchFamily="49" charset="0"/>
              <a:buChar char="o"/>
            </a:pPr>
            <a:r>
              <a:rPr lang="en-US" sz="1800" dirty="0"/>
              <a:t>Section 508 baseline working group</a:t>
            </a:r>
          </a:p>
          <a:p>
            <a:pPr lvl="2">
              <a:buFont typeface="Courier New" panose="02070309020205020404" pitchFamily="49" charset="0"/>
              <a:buChar char="o"/>
            </a:pPr>
            <a:r>
              <a:rPr lang="en-US" sz="1800" dirty="0"/>
              <a:t>OCIO Documents Community of Practice</a:t>
            </a:r>
          </a:p>
          <a:p>
            <a:endParaRPr lang="en-US" dirty="0"/>
          </a:p>
        </p:txBody>
      </p:sp>
      <p:sp>
        <p:nvSpPr>
          <p:cNvPr id="4" name="Slide Number Placeholder 3">
            <a:extLst>
              <a:ext uri="{FF2B5EF4-FFF2-40B4-BE49-F238E27FC236}">
                <a16:creationId xmlns:a16="http://schemas.microsoft.com/office/drawing/2014/main" id="{3F25952C-A953-41CE-838E-3B0BD5B796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15633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C39F-91F9-4610-B0CE-6AE7EA0E7D71}"/>
              </a:ext>
            </a:extLst>
          </p:cNvPr>
          <p:cNvSpPr>
            <a:spLocks noGrp="1"/>
          </p:cNvSpPr>
          <p:nvPr>
            <p:ph type="title"/>
          </p:nvPr>
        </p:nvSpPr>
        <p:spPr/>
        <p:txBody>
          <a:bodyPr/>
          <a:lstStyle/>
          <a:p>
            <a:pPr algn="ctr"/>
            <a:r>
              <a:rPr lang="en-US" dirty="0"/>
              <a:t>Accessibility Services</a:t>
            </a:r>
          </a:p>
        </p:txBody>
      </p:sp>
      <p:sp>
        <p:nvSpPr>
          <p:cNvPr id="3" name="Text Placeholder 2">
            <a:extLst>
              <a:ext uri="{FF2B5EF4-FFF2-40B4-BE49-F238E27FC236}">
                <a16:creationId xmlns:a16="http://schemas.microsoft.com/office/drawing/2014/main" id="{5DD4CF88-080B-4ED2-94A2-FF2BC65296D9}"/>
              </a:ext>
            </a:extLst>
          </p:cNvPr>
          <p:cNvSpPr>
            <a:spLocks noGrp="1"/>
          </p:cNvSpPr>
          <p:nvPr>
            <p:ph type="body" idx="1"/>
          </p:nvPr>
        </p:nvSpPr>
        <p:spPr>
          <a:xfrm>
            <a:off x="457200" y="1349567"/>
            <a:ext cx="5436824" cy="4937760"/>
          </a:xfrm>
        </p:spPr>
        <p:txBody>
          <a:bodyPr/>
          <a:lstStyle/>
          <a:p>
            <a:pPr lvl="1">
              <a:lnSpc>
                <a:spcPct val="150000"/>
              </a:lnSpc>
              <a:spcBef>
                <a:spcPts val="0"/>
              </a:spcBef>
              <a:spcAft>
                <a:spcPts val="0"/>
              </a:spcAft>
            </a:pPr>
            <a:r>
              <a:rPr lang="en-US" b="1" dirty="0"/>
              <a:t>Accessibility conformance assessment and remediation for software, web, electronic documents, multimedia and mobile </a:t>
            </a:r>
          </a:p>
          <a:p>
            <a:pPr lvl="1">
              <a:lnSpc>
                <a:spcPct val="150000"/>
              </a:lnSpc>
              <a:spcBef>
                <a:spcPts val="0"/>
              </a:spcBef>
              <a:spcAft>
                <a:spcPts val="0"/>
              </a:spcAft>
            </a:pPr>
            <a:r>
              <a:rPr lang="en-US" b="1" dirty="0"/>
              <a:t>VPAT issuance</a:t>
            </a:r>
          </a:p>
          <a:p>
            <a:pPr lvl="1">
              <a:lnSpc>
                <a:spcPct val="150000"/>
              </a:lnSpc>
              <a:spcBef>
                <a:spcPts val="0"/>
              </a:spcBef>
              <a:spcAft>
                <a:spcPts val="0"/>
              </a:spcAft>
            </a:pPr>
            <a:r>
              <a:rPr lang="en-US" b="1" dirty="0"/>
              <a:t>Section 508 training </a:t>
            </a:r>
          </a:p>
          <a:p>
            <a:pPr lvl="1">
              <a:lnSpc>
                <a:spcPct val="150000"/>
              </a:lnSpc>
              <a:spcBef>
                <a:spcPts val="0"/>
              </a:spcBef>
              <a:spcAft>
                <a:spcPts val="0"/>
              </a:spcAft>
            </a:pPr>
            <a:r>
              <a:rPr lang="en-US" b="1" dirty="0"/>
              <a:t>Technical assistance</a:t>
            </a:r>
          </a:p>
          <a:p>
            <a:endParaRPr lang="en-US" dirty="0"/>
          </a:p>
        </p:txBody>
      </p:sp>
      <p:sp>
        <p:nvSpPr>
          <p:cNvPr id="4" name="Text Placeholder 3">
            <a:extLst>
              <a:ext uri="{FF2B5EF4-FFF2-40B4-BE49-F238E27FC236}">
                <a16:creationId xmlns:a16="http://schemas.microsoft.com/office/drawing/2014/main" id="{802F24E4-C28E-4089-A5C9-A026310DF205}"/>
              </a:ext>
            </a:extLst>
          </p:cNvPr>
          <p:cNvSpPr>
            <a:spLocks noGrp="1"/>
          </p:cNvSpPr>
          <p:nvPr>
            <p:ph type="body" idx="2"/>
          </p:nvPr>
        </p:nvSpPr>
        <p:spPr>
          <a:xfrm>
            <a:off x="6248400" y="1228381"/>
            <a:ext cx="5486400" cy="4953000"/>
          </a:xfrm>
        </p:spPr>
        <p:txBody>
          <a:bodyPr/>
          <a:lstStyle/>
          <a:p>
            <a:pPr lvl="1">
              <a:lnSpc>
                <a:spcPct val="150000"/>
              </a:lnSpc>
              <a:spcBef>
                <a:spcPts val="0"/>
              </a:spcBef>
              <a:spcAft>
                <a:spcPts val="0"/>
              </a:spcAft>
            </a:pPr>
            <a:r>
              <a:rPr lang="en-US" sz="2800" b="1" dirty="0"/>
              <a:t>Help Desk support</a:t>
            </a:r>
          </a:p>
          <a:p>
            <a:pPr lvl="1">
              <a:lnSpc>
                <a:spcPct val="150000"/>
              </a:lnSpc>
              <a:spcBef>
                <a:spcPts val="0"/>
              </a:spcBef>
              <a:spcAft>
                <a:spcPts val="0"/>
              </a:spcAft>
            </a:pPr>
            <a:r>
              <a:rPr lang="en-US" sz="2800" b="1" dirty="0"/>
              <a:t>Accessible webinars and multimedia</a:t>
            </a:r>
          </a:p>
          <a:p>
            <a:pPr lvl="1">
              <a:lnSpc>
                <a:spcPct val="150000"/>
              </a:lnSpc>
              <a:spcBef>
                <a:spcPts val="0"/>
              </a:spcBef>
              <a:spcAft>
                <a:spcPts val="0"/>
              </a:spcAft>
            </a:pPr>
            <a:r>
              <a:rPr lang="en-US" sz="2800" b="1" dirty="0"/>
              <a:t>Accessible software and web development </a:t>
            </a:r>
          </a:p>
          <a:p>
            <a:pPr lvl="1">
              <a:lnSpc>
                <a:spcPct val="150000"/>
              </a:lnSpc>
              <a:spcBef>
                <a:spcPts val="0"/>
              </a:spcBef>
              <a:spcAft>
                <a:spcPts val="0"/>
              </a:spcAft>
            </a:pPr>
            <a:r>
              <a:rPr lang="en-US" sz="2800" b="1" dirty="0"/>
              <a:t>Program management support</a:t>
            </a:r>
          </a:p>
          <a:p>
            <a:pPr lvl="1">
              <a:lnSpc>
                <a:spcPct val="150000"/>
              </a:lnSpc>
              <a:spcBef>
                <a:spcPts val="0"/>
              </a:spcBef>
              <a:spcAft>
                <a:spcPts val="0"/>
              </a:spcAft>
            </a:pPr>
            <a:r>
              <a:rPr lang="en-US" sz="2800" b="1" dirty="0"/>
              <a:t>Program maturation</a:t>
            </a:r>
          </a:p>
          <a:p>
            <a:endParaRPr lang="en-US" dirty="0"/>
          </a:p>
        </p:txBody>
      </p:sp>
      <p:sp>
        <p:nvSpPr>
          <p:cNvPr id="5" name="Slide Number Placeholder 4">
            <a:extLst>
              <a:ext uri="{FF2B5EF4-FFF2-40B4-BE49-F238E27FC236}">
                <a16:creationId xmlns:a16="http://schemas.microsoft.com/office/drawing/2014/main" id="{59408BEB-E4E2-4970-9DB0-1F2844F7FD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95325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1411-3D8F-471E-9842-189848B84F09}"/>
              </a:ext>
            </a:extLst>
          </p:cNvPr>
          <p:cNvSpPr>
            <a:spLocks noGrp="1"/>
          </p:cNvSpPr>
          <p:nvPr>
            <p:ph type="title"/>
          </p:nvPr>
        </p:nvSpPr>
        <p:spPr>
          <a:xfrm>
            <a:off x="457200" y="317405"/>
            <a:ext cx="11277600" cy="932543"/>
          </a:xfrm>
        </p:spPr>
        <p:txBody>
          <a:bodyPr/>
          <a:lstStyle/>
          <a:p>
            <a:r>
              <a:rPr lang="en-US" dirty="0"/>
              <a:t>Accessibility</a:t>
            </a:r>
            <a:r>
              <a:rPr lang="en-US" sz="3200" dirty="0"/>
              <a:t> Conformance Assessment and Remediation</a:t>
            </a:r>
            <a:endParaRPr lang="en-US" dirty="0"/>
          </a:p>
        </p:txBody>
      </p:sp>
      <p:sp>
        <p:nvSpPr>
          <p:cNvPr id="3" name="Text Placeholder 2">
            <a:extLst>
              <a:ext uri="{FF2B5EF4-FFF2-40B4-BE49-F238E27FC236}">
                <a16:creationId xmlns:a16="http://schemas.microsoft.com/office/drawing/2014/main" id="{D02D5079-C24B-4221-96AA-ED936DA2B114}"/>
              </a:ext>
            </a:extLst>
          </p:cNvPr>
          <p:cNvSpPr>
            <a:spLocks noGrp="1"/>
          </p:cNvSpPr>
          <p:nvPr>
            <p:ph type="body" idx="1"/>
          </p:nvPr>
        </p:nvSpPr>
        <p:spPr/>
        <p:txBody>
          <a:bodyPr/>
          <a:lstStyle/>
          <a:p>
            <a:r>
              <a:rPr lang="en-US" b="1" dirty="0"/>
              <a:t>Electronic Documents</a:t>
            </a:r>
          </a:p>
          <a:p>
            <a:pPr lvl="1">
              <a:buFont typeface="Arial" panose="020B0604020202020204" pitchFamily="34" charset="0"/>
              <a:buChar char="•"/>
            </a:pPr>
            <a:r>
              <a:rPr lang="en-US" dirty="0"/>
              <a:t>Microsoft Word, Excel, PPT</a:t>
            </a:r>
          </a:p>
          <a:p>
            <a:pPr lvl="1">
              <a:buFont typeface="Arial" panose="020B0604020202020204" pitchFamily="34" charset="0"/>
              <a:buChar char="•"/>
            </a:pPr>
            <a:r>
              <a:rPr lang="en-US" dirty="0"/>
              <a:t>Adobe PDF</a:t>
            </a:r>
          </a:p>
          <a:p>
            <a:pPr lvl="1">
              <a:buFont typeface="Arial" panose="020B0604020202020204" pitchFamily="34" charset="0"/>
              <a:buChar char="•"/>
            </a:pPr>
            <a:r>
              <a:rPr lang="en-US" dirty="0"/>
              <a:t>Forms</a:t>
            </a:r>
          </a:p>
          <a:p>
            <a:pPr lvl="2">
              <a:buFont typeface="Courier New" panose="02070309020205020404" pitchFamily="49" charset="0"/>
              <a:buChar char="o"/>
            </a:pPr>
            <a:r>
              <a:rPr lang="en-US" dirty="0"/>
              <a:t>PDF</a:t>
            </a:r>
          </a:p>
          <a:p>
            <a:pPr lvl="2">
              <a:buFont typeface="Courier New" panose="02070309020205020404" pitchFamily="49" charset="0"/>
              <a:buChar char="o"/>
            </a:pPr>
            <a:r>
              <a:rPr lang="en-US" dirty="0"/>
              <a:t>LiveCycle</a:t>
            </a:r>
          </a:p>
          <a:p>
            <a:r>
              <a:rPr lang="en-US" b="1" dirty="0"/>
              <a:t>eLearning</a:t>
            </a:r>
          </a:p>
          <a:p>
            <a:pPr lvl="1">
              <a:buFont typeface="Arial" panose="020B0604020202020204" pitchFamily="34" charset="0"/>
              <a:buChar char="•"/>
            </a:pPr>
            <a:r>
              <a:rPr lang="en-US" dirty="0"/>
              <a:t>Training artifacts</a:t>
            </a:r>
          </a:p>
          <a:p>
            <a:endParaRPr lang="en-US" dirty="0"/>
          </a:p>
        </p:txBody>
      </p:sp>
      <p:sp>
        <p:nvSpPr>
          <p:cNvPr id="4" name="Text Placeholder 3">
            <a:extLst>
              <a:ext uri="{FF2B5EF4-FFF2-40B4-BE49-F238E27FC236}">
                <a16:creationId xmlns:a16="http://schemas.microsoft.com/office/drawing/2014/main" id="{40BE9F04-C84A-4D60-8003-8CEDDC42A55F}"/>
              </a:ext>
            </a:extLst>
          </p:cNvPr>
          <p:cNvSpPr>
            <a:spLocks noGrp="1"/>
          </p:cNvSpPr>
          <p:nvPr>
            <p:ph type="body" idx="2"/>
          </p:nvPr>
        </p:nvSpPr>
        <p:spPr/>
        <p:txBody>
          <a:bodyPr/>
          <a:lstStyle/>
          <a:p>
            <a:r>
              <a:rPr lang="en-US" b="1" dirty="0"/>
              <a:t>Multimedia</a:t>
            </a:r>
          </a:p>
          <a:p>
            <a:pPr lvl="1">
              <a:buFont typeface="Arial" panose="020B0604020202020204" pitchFamily="34" charset="0"/>
              <a:buChar char="•"/>
            </a:pPr>
            <a:r>
              <a:rPr lang="en-US" sz="2800" dirty="0"/>
              <a:t>Captioning</a:t>
            </a:r>
          </a:p>
          <a:p>
            <a:pPr lvl="1">
              <a:buFont typeface="Arial" panose="020B0604020202020204" pitchFamily="34" charset="0"/>
              <a:buChar char="•"/>
            </a:pPr>
            <a:r>
              <a:rPr lang="en-US" sz="2800" dirty="0"/>
              <a:t>Audio-description</a:t>
            </a:r>
          </a:p>
          <a:p>
            <a:pPr lvl="1">
              <a:buFont typeface="Arial" panose="020B0604020202020204" pitchFamily="34" charset="0"/>
              <a:buChar char="•"/>
            </a:pPr>
            <a:r>
              <a:rPr lang="en-US" sz="2800" dirty="0"/>
              <a:t>Sign language interpreting </a:t>
            </a:r>
          </a:p>
          <a:p>
            <a:r>
              <a:rPr lang="en-US" b="1" dirty="0"/>
              <a:t>Software</a:t>
            </a:r>
          </a:p>
          <a:p>
            <a:pPr lvl="1">
              <a:buFont typeface="Arial" panose="020B0604020202020204" pitchFamily="34" charset="0"/>
              <a:buChar char="•"/>
            </a:pPr>
            <a:r>
              <a:rPr lang="en-US" dirty="0"/>
              <a:t>Mobile Apps</a:t>
            </a:r>
          </a:p>
          <a:p>
            <a:pPr lvl="1">
              <a:buFont typeface="Arial" panose="020B0604020202020204" pitchFamily="34" charset="0"/>
              <a:buChar char="•"/>
            </a:pPr>
            <a:r>
              <a:rPr lang="en-US" dirty="0"/>
              <a:t>Databases</a:t>
            </a:r>
          </a:p>
          <a:p>
            <a:endParaRPr lang="en-US" dirty="0"/>
          </a:p>
        </p:txBody>
      </p:sp>
      <p:sp>
        <p:nvSpPr>
          <p:cNvPr id="5" name="Slide Number Placeholder 4">
            <a:extLst>
              <a:ext uri="{FF2B5EF4-FFF2-40B4-BE49-F238E27FC236}">
                <a16:creationId xmlns:a16="http://schemas.microsoft.com/office/drawing/2014/main" id="{13F9523F-ED0C-48DC-B8EC-912C639C61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8" name="Picture 7">
            <a:extLst>
              <a:ext uri="{FF2B5EF4-FFF2-40B4-BE49-F238E27FC236}">
                <a16:creationId xmlns:a16="http://schemas.microsoft.com/office/drawing/2014/main" id="{2696CBEC-BDBF-4E14-8C43-FD09C8A3A7FC}"/>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794812" y="2571750"/>
            <a:ext cx="1134694" cy="1404325"/>
          </a:xfrm>
          <a:prstGeom prst="rect">
            <a:avLst/>
          </a:prstGeom>
        </p:spPr>
      </p:pic>
      <p:pic>
        <p:nvPicPr>
          <p:cNvPr id="6" name="Picture 5">
            <a:extLst>
              <a:ext uri="{FF2B5EF4-FFF2-40B4-BE49-F238E27FC236}">
                <a16:creationId xmlns:a16="http://schemas.microsoft.com/office/drawing/2014/main" id="{CEA79106-8416-4C44-A109-4A781FF02DB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45305" y="4295775"/>
            <a:ext cx="2034639" cy="2028825"/>
          </a:xfrm>
          <a:prstGeom prst="rect">
            <a:avLst/>
          </a:prstGeom>
        </p:spPr>
      </p:pic>
      <p:pic>
        <p:nvPicPr>
          <p:cNvPr id="7" name="Picture 6">
            <a:extLst>
              <a:ext uri="{FF2B5EF4-FFF2-40B4-BE49-F238E27FC236}">
                <a16:creationId xmlns:a16="http://schemas.microsoft.com/office/drawing/2014/main" id="{7D0A40B2-01B3-420B-8167-C24DB36E2C1D}"/>
              </a:ext>
              <a:ext uri="{C183D7F6-B498-43B3-948B-1728B52AA6E4}">
                <adec:decorative xmlns:adec="http://schemas.microsoft.com/office/drawing/2017/decorative" val="1"/>
              </a:ext>
            </a:extLst>
          </p:cNvPr>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0601529" y="4973002"/>
            <a:ext cx="1236345" cy="1236345"/>
          </a:xfrm>
          <a:prstGeom prst="rect">
            <a:avLst/>
          </a:prstGeom>
        </p:spPr>
      </p:pic>
    </p:spTree>
    <p:extLst>
      <p:ext uri="{BB962C8B-B14F-4D97-AF65-F5344CB8AC3E}">
        <p14:creationId xmlns:p14="http://schemas.microsoft.com/office/powerpoint/2010/main" val="411183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3F4D-E973-4061-B62C-A1B7EA23227E}"/>
              </a:ext>
            </a:extLst>
          </p:cNvPr>
          <p:cNvSpPr>
            <a:spLocks noGrp="1"/>
          </p:cNvSpPr>
          <p:nvPr>
            <p:ph type="title"/>
          </p:nvPr>
        </p:nvSpPr>
        <p:spPr/>
        <p:txBody>
          <a:bodyPr/>
          <a:lstStyle/>
          <a:p>
            <a:r>
              <a:rPr lang="en-US" dirty="0"/>
              <a:t>Accessible Software and Web Development </a:t>
            </a:r>
          </a:p>
        </p:txBody>
      </p:sp>
      <p:sp>
        <p:nvSpPr>
          <p:cNvPr id="3" name="Text Placeholder 2">
            <a:extLst>
              <a:ext uri="{FF2B5EF4-FFF2-40B4-BE49-F238E27FC236}">
                <a16:creationId xmlns:a16="http://schemas.microsoft.com/office/drawing/2014/main" id="{E8DA7D58-1C80-45F4-8CAB-6C9B9AA3BBEE}"/>
              </a:ext>
            </a:extLst>
          </p:cNvPr>
          <p:cNvSpPr>
            <a:spLocks noGrp="1"/>
          </p:cNvSpPr>
          <p:nvPr>
            <p:ph type="body" idx="1"/>
          </p:nvPr>
        </p:nvSpPr>
        <p:spPr/>
        <p:txBody>
          <a:bodyPr/>
          <a:lstStyle/>
          <a:p>
            <a:r>
              <a:rPr lang="en-US" b="1" dirty="0"/>
              <a:t>Accessible websites</a:t>
            </a:r>
          </a:p>
          <a:p>
            <a:pPr lvl="2">
              <a:buFont typeface="Arial" panose="020B0604020202020204" pitchFamily="34" charset="0"/>
              <a:buChar char="•"/>
            </a:pPr>
            <a:r>
              <a:rPr lang="en-US" sz="2000" dirty="0"/>
              <a:t>HTML5</a:t>
            </a:r>
          </a:p>
          <a:p>
            <a:pPr lvl="2">
              <a:buFont typeface="Arial" panose="020B0604020202020204" pitchFamily="34" charset="0"/>
              <a:buChar char="•"/>
            </a:pPr>
            <a:r>
              <a:rPr lang="en-US" sz="2000" dirty="0"/>
              <a:t>CMS</a:t>
            </a:r>
          </a:p>
          <a:p>
            <a:pPr lvl="3">
              <a:buFont typeface="Courier New" panose="02070309020205020404" pitchFamily="49" charset="0"/>
              <a:buChar char="o"/>
            </a:pPr>
            <a:r>
              <a:rPr lang="en-US" sz="2000" dirty="0"/>
              <a:t>Drupal</a:t>
            </a:r>
          </a:p>
          <a:p>
            <a:pPr lvl="3">
              <a:buFont typeface="Courier New" panose="02070309020205020404" pitchFamily="49" charset="0"/>
              <a:buChar char="o"/>
            </a:pPr>
            <a:r>
              <a:rPr lang="en-US" sz="2000" dirty="0"/>
              <a:t>WordPress</a:t>
            </a:r>
          </a:p>
          <a:p>
            <a:pPr lvl="3">
              <a:buFont typeface="Courier New" panose="02070309020205020404" pitchFamily="49" charset="0"/>
              <a:buChar char="o"/>
            </a:pPr>
            <a:r>
              <a:rPr lang="en-US" sz="2000" dirty="0"/>
              <a:t>Joomla</a:t>
            </a:r>
          </a:p>
          <a:p>
            <a:r>
              <a:rPr lang="en-US" b="1" dirty="0"/>
              <a:t>Accessible software:</a:t>
            </a:r>
          </a:p>
          <a:p>
            <a:pPr lvl="2">
              <a:buFont typeface="Arial" panose="020B0604020202020204" pitchFamily="34" charset="0"/>
              <a:buChar char="•"/>
            </a:pPr>
            <a:r>
              <a:rPr lang="en-US" dirty="0"/>
              <a:t>Accessibility project management systems</a:t>
            </a:r>
          </a:p>
          <a:p>
            <a:pPr lvl="2">
              <a:buFont typeface="Arial" panose="020B0604020202020204" pitchFamily="34" charset="0"/>
              <a:buChar char="•"/>
            </a:pPr>
            <a:r>
              <a:rPr lang="en-US" dirty="0"/>
              <a:t>Accessible surveys</a:t>
            </a:r>
          </a:p>
          <a:p>
            <a:pPr lvl="2">
              <a:buFont typeface="Arial" panose="020B0604020202020204" pitchFamily="34" charset="0"/>
              <a:buChar char="•"/>
            </a:pPr>
            <a:r>
              <a:rPr lang="en-US" dirty="0"/>
              <a:t>Accessible TA trackers</a:t>
            </a:r>
          </a:p>
          <a:p>
            <a:pPr lvl="2">
              <a:buFont typeface="Arial" panose="020B0604020202020204" pitchFamily="34" charset="0"/>
              <a:buChar char="•"/>
            </a:pPr>
            <a:r>
              <a:rPr lang="en-US" dirty="0"/>
              <a:t>Accessible benchmarking tools</a:t>
            </a:r>
          </a:p>
          <a:p>
            <a:endParaRPr lang="en-US" dirty="0"/>
          </a:p>
        </p:txBody>
      </p:sp>
      <p:sp>
        <p:nvSpPr>
          <p:cNvPr id="4" name="Slide Number Placeholder 3">
            <a:extLst>
              <a:ext uri="{FF2B5EF4-FFF2-40B4-BE49-F238E27FC236}">
                <a16:creationId xmlns:a16="http://schemas.microsoft.com/office/drawing/2014/main" id="{629C6247-B806-4B24-BA84-1110C8729D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5" name="Picture 4">
            <a:extLst>
              <a:ext uri="{FF2B5EF4-FFF2-40B4-BE49-F238E27FC236}">
                <a16:creationId xmlns:a16="http://schemas.microsoft.com/office/drawing/2014/main" id="{4C52AB53-6B72-45DB-98DF-06A1786C843C}"/>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322676" y="1371600"/>
            <a:ext cx="4002550" cy="2371374"/>
          </a:xfrm>
          <a:prstGeom prst="rect">
            <a:avLst/>
          </a:prstGeom>
        </p:spPr>
      </p:pic>
    </p:spTree>
    <p:extLst>
      <p:ext uri="{BB962C8B-B14F-4D97-AF65-F5344CB8AC3E}">
        <p14:creationId xmlns:p14="http://schemas.microsoft.com/office/powerpoint/2010/main" val="299084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A4B8-9205-4E1C-9A8B-4076B4E7DAC0}"/>
              </a:ext>
            </a:extLst>
          </p:cNvPr>
          <p:cNvSpPr>
            <a:spLocks noGrp="1"/>
          </p:cNvSpPr>
          <p:nvPr>
            <p:ph type="title"/>
          </p:nvPr>
        </p:nvSpPr>
        <p:spPr/>
        <p:txBody>
          <a:bodyPr/>
          <a:lstStyle/>
          <a:p>
            <a:r>
              <a:rPr lang="en-US" dirty="0"/>
              <a:t>Section 508 Training and Technical Assistance</a:t>
            </a:r>
          </a:p>
        </p:txBody>
      </p:sp>
      <p:sp>
        <p:nvSpPr>
          <p:cNvPr id="3" name="Text Placeholder 2">
            <a:extLst>
              <a:ext uri="{FF2B5EF4-FFF2-40B4-BE49-F238E27FC236}">
                <a16:creationId xmlns:a16="http://schemas.microsoft.com/office/drawing/2014/main" id="{DE5D73D5-B2B1-4787-9008-34C2E30BB6D0}"/>
              </a:ext>
            </a:extLst>
          </p:cNvPr>
          <p:cNvSpPr>
            <a:spLocks noGrp="1"/>
          </p:cNvSpPr>
          <p:nvPr>
            <p:ph type="body" idx="1"/>
          </p:nvPr>
        </p:nvSpPr>
        <p:spPr/>
        <p:txBody>
          <a:bodyPr/>
          <a:lstStyle/>
          <a:p>
            <a:pPr marL="50800" indent="0" algn="ctr">
              <a:buNone/>
            </a:pPr>
            <a:r>
              <a:rPr lang="en-US" b="1" u="sng" dirty="0"/>
              <a:t>Training</a:t>
            </a:r>
          </a:p>
          <a:p>
            <a:r>
              <a:rPr lang="en-US" b="1" dirty="0"/>
              <a:t>Instructor Led</a:t>
            </a:r>
          </a:p>
          <a:p>
            <a:pPr lvl="1">
              <a:buFont typeface="Arial" panose="020B0604020202020204" pitchFamily="34" charset="0"/>
              <a:buChar char="•"/>
            </a:pPr>
            <a:r>
              <a:rPr lang="en-US" dirty="0"/>
              <a:t>Electronic documents</a:t>
            </a:r>
          </a:p>
          <a:p>
            <a:pPr lvl="1">
              <a:buFont typeface="Arial" panose="020B0604020202020204" pitchFamily="34" charset="0"/>
              <a:buChar char="•"/>
            </a:pPr>
            <a:r>
              <a:rPr lang="en-US" dirty="0"/>
              <a:t>DHS Trusted Tester</a:t>
            </a:r>
          </a:p>
          <a:p>
            <a:r>
              <a:rPr lang="en-US" b="1" dirty="0"/>
              <a:t>Online</a:t>
            </a:r>
          </a:p>
          <a:p>
            <a:pPr lvl="1">
              <a:buFont typeface="Arial" panose="020B0604020202020204" pitchFamily="34" charset="0"/>
              <a:buChar char="•"/>
            </a:pPr>
            <a:r>
              <a:rPr lang="en-US" dirty="0"/>
              <a:t>DHS Trusted Tester</a:t>
            </a:r>
          </a:p>
          <a:p>
            <a:pPr lvl="1">
              <a:buFont typeface="Arial" panose="020B0604020202020204" pitchFamily="34" charset="0"/>
              <a:buChar char="•"/>
            </a:pPr>
            <a:r>
              <a:rPr lang="en-US" dirty="0"/>
              <a:t>Accessible documents</a:t>
            </a:r>
          </a:p>
          <a:p>
            <a:pPr lvl="1">
              <a:buFont typeface="Arial" panose="020B0604020202020204" pitchFamily="34" charset="0"/>
              <a:buChar char="•"/>
            </a:pPr>
            <a:r>
              <a:rPr lang="en-US" dirty="0"/>
              <a:t>Project managers</a:t>
            </a:r>
          </a:p>
          <a:p>
            <a:pPr lvl="1">
              <a:buFont typeface="Arial" panose="020B0604020202020204" pitchFamily="34" charset="0"/>
              <a:buChar char="•"/>
            </a:pPr>
            <a:r>
              <a:rPr lang="en-US" dirty="0"/>
              <a:t>Multi-media</a:t>
            </a:r>
          </a:p>
          <a:p>
            <a:endParaRPr lang="en-US" dirty="0"/>
          </a:p>
        </p:txBody>
      </p:sp>
      <p:pic>
        <p:nvPicPr>
          <p:cNvPr id="7" name="Picture 6">
            <a:extLst>
              <a:ext uri="{FF2B5EF4-FFF2-40B4-BE49-F238E27FC236}">
                <a16:creationId xmlns:a16="http://schemas.microsoft.com/office/drawing/2014/main" id="{5D25EFCD-968F-47C1-8F46-1A1A33604AC7}"/>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10125" y="1127760"/>
            <a:ext cx="1868903" cy="1381125"/>
          </a:xfrm>
          <a:prstGeom prst="rect">
            <a:avLst/>
          </a:prstGeom>
        </p:spPr>
      </p:pic>
      <p:sp>
        <p:nvSpPr>
          <p:cNvPr id="8" name="TextBox 7">
            <a:extLst>
              <a:ext uri="{FF2B5EF4-FFF2-40B4-BE49-F238E27FC236}">
                <a16:creationId xmlns:a16="http://schemas.microsoft.com/office/drawing/2014/main" id="{E9E27363-12DF-4332-A0E5-97E33E150157}"/>
              </a:ext>
              <a:ext uri="{C183D7F6-B498-43B3-948B-1728B52AA6E4}">
                <adec:decorative xmlns:adec="http://schemas.microsoft.com/office/drawing/2017/decorative" val="1"/>
              </a:ext>
            </a:extLst>
          </p:cNvPr>
          <p:cNvSpPr txBox="1"/>
          <p:nvPr/>
        </p:nvSpPr>
        <p:spPr>
          <a:xfrm>
            <a:off x="3200400" y="6093768"/>
            <a:ext cx="3764379" cy="230832"/>
          </a:xfrm>
          <a:prstGeom prst="rect">
            <a:avLst/>
          </a:prstGeom>
          <a:noFill/>
        </p:spPr>
        <p:txBody>
          <a:bodyPr wrap="square" rtlCol="0">
            <a:spAutoFit/>
          </a:bodyPr>
          <a:lstStyle/>
          <a:p>
            <a:r>
              <a:rPr lang="en-US" sz="900">
                <a:hlinkClick r:id="rId3" tooltip="https://www.flickr.com/photos/flat61/3883611573"/>
              </a:rPr>
              <a:t>This Photo</a:t>
            </a:r>
            <a:r>
              <a:rPr lang="en-US" sz="900"/>
              <a:t> by Unknown Author is licensed under </a:t>
            </a:r>
            <a:r>
              <a:rPr lang="en-US" sz="900">
                <a:hlinkClick r:id="rId4" tooltip="https://creativecommons.org/licenses/by-sa/3.0/"/>
              </a:rPr>
              <a:t>CC BY-SA</a:t>
            </a:r>
            <a:endParaRPr lang="en-US" sz="900"/>
          </a:p>
        </p:txBody>
      </p:sp>
      <p:sp>
        <p:nvSpPr>
          <p:cNvPr id="4" name="Text Placeholder 3">
            <a:extLst>
              <a:ext uri="{FF2B5EF4-FFF2-40B4-BE49-F238E27FC236}">
                <a16:creationId xmlns:a16="http://schemas.microsoft.com/office/drawing/2014/main" id="{956FDC5D-00FA-44CA-B955-F8D16A0727B4}"/>
              </a:ext>
            </a:extLst>
          </p:cNvPr>
          <p:cNvSpPr>
            <a:spLocks noGrp="1"/>
          </p:cNvSpPr>
          <p:nvPr>
            <p:ph type="body" idx="2"/>
          </p:nvPr>
        </p:nvSpPr>
        <p:spPr/>
        <p:txBody>
          <a:bodyPr/>
          <a:lstStyle/>
          <a:p>
            <a:pPr marL="50800" indent="0" algn="ctr">
              <a:buNone/>
            </a:pPr>
            <a:r>
              <a:rPr lang="en-US" sz="2600" b="1" u="sng" dirty="0"/>
              <a:t>Technical Assistance</a:t>
            </a:r>
          </a:p>
          <a:p>
            <a:r>
              <a:rPr lang="en-US" sz="2600" dirty="0"/>
              <a:t>All aspects of Section 508 and WCAG 2.0, understanding and meeting requirements</a:t>
            </a:r>
          </a:p>
          <a:p>
            <a:r>
              <a:rPr lang="en-US" sz="2600" dirty="0"/>
              <a:t>Understanding and complying with Section 501, 504</a:t>
            </a:r>
          </a:p>
          <a:p>
            <a:r>
              <a:rPr lang="en-US" sz="2600" dirty="0"/>
              <a:t>Assistive Technology </a:t>
            </a:r>
          </a:p>
          <a:p>
            <a:r>
              <a:rPr lang="en-US" sz="2600" dirty="0"/>
              <a:t>Reasonable accommodations</a:t>
            </a:r>
          </a:p>
          <a:p>
            <a:r>
              <a:rPr lang="en-US" sz="2600" dirty="0"/>
              <a:t>Testing tools</a:t>
            </a:r>
          </a:p>
          <a:p>
            <a:r>
              <a:rPr lang="en-US" sz="2600" dirty="0"/>
              <a:t>Accessible design</a:t>
            </a:r>
          </a:p>
          <a:p>
            <a:endParaRPr lang="en-US" dirty="0"/>
          </a:p>
        </p:txBody>
      </p:sp>
      <p:sp>
        <p:nvSpPr>
          <p:cNvPr id="5" name="Slide Number Placeholder 4">
            <a:extLst>
              <a:ext uri="{FF2B5EF4-FFF2-40B4-BE49-F238E27FC236}">
                <a16:creationId xmlns:a16="http://schemas.microsoft.com/office/drawing/2014/main" id="{5E182902-3746-40EA-B997-4C90EF3CE2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419541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76B3-79CA-4D3B-ADB2-15C3055AF28B}"/>
              </a:ext>
            </a:extLst>
          </p:cNvPr>
          <p:cNvSpPr>
            <a:spLocks noGrp="1"/>
          </p:cNvSpPr>
          <p:nvPr>
            <p:ph type="title"/>
          </p:nvPr>
        </p:nvSpPr>
        <p:spPr>
          <a:xfrm>
            <a:off x="457199" y="317405"/>
            <a:ext cx="11008783" cy="877143"/>
          </a:xfrm>
        </p:spPr>
        <p:txBody>
          <a:bodyPr/>
          <a:lstStyle/>
          <a:p>
            <a:r>
              <a:rPr lang="en-US" dirty="0"/>
              <a:t>Trending: Recording webinars to post online after the event</a:t>
            </a:r>
          </a:p>
        </p:txBody>
      </p:sp>
      <p:sp>
        <p:nvSpPr>
          <p:cNvPr id="3" name="Text Placeholder 2">
            <a:extLst>
              <a:ext uri="{FF2B5EF4-FFF2-40B4-BE49-F238E27FC236}">
                <a16:creationId xmlns:a16="http://schemas.microsoft.com/office/drawing/2014/main" id="{28A104C7-2641-411F-A772-98A7B1D056EA}"/>
              </a:ext>
            </a:extLst>
          </p:cNvPr>
          <p:cNvSpPr>
            <a:spLocks noGrp="1"/>
          </p:cNvSpPr>
          <p:nvPr>
            <p:ph type="body" idx="1"/>
          </p:nvPr>
        </p:nvSpPr>
        <p:spPr>
          <a:xfrm>
            <a:off x="457199" y="1194548"/>
            <a:ext cx="11277600" cy="4937760"/>
          </a:xfrm>
        </p:spPr>
        <p:txBody>
          <a:bodyPr/>
          <a:lstStyle/>
          <a:p>
            <a:r>
              <a:rPr lang="en-US" dirty="0"/>
              <a:t>Moving to digital webinar/conference formats has made recording events easier…but that does not mean the multimedia video will be accessible!</a:t>
            </a:r>
          </a:p>
          <a:p>
            <a:r>
              <a:rPr lang="en-US" dirty="0"/>
              <a:t>Multimedia must have (at a minimum):</a:t>
            </a:r>
          </a:p>
          <a:p>
            <a:pPr lvl="1">
              <a:buFont typeface="Arial" panose="020B0604020202020204" pitchFamily="34" charset="0"/>
              <a:buChar char="•"/>
            </a:pPr>
            <a:r>
              <a:rPr lang="en-US" dirty="0"/>
              <a:t>Synchronized and accurate captions</a:t>
            </a:r>
          </a:p>
          <a:p>
            <a:pPr lvl="1">
              <a:buFont typeface="Arial" panose="020B0604020202020204" pitchFamily="34" charset="0"/>
              <a:buChar char="•"/>
            </a:pPr>
            <a:r>
              <a:rPr lang="en-US" dirty="0"/>
              <a:t>An equivalent soundtrack (combination of narration and audio descriptions)</a:t>
            </a:r>
          </a:p>
          <a:p>
            <a:pPr lvl="1">
              <a:buFont typeface="Arial" panose="020B0604020202020204" pitchFamily="34" charset="0"/>
              <a:buChar char="•"/>
            </a:pPr>
            <a:r>
              <a:rPr lang="en-US" dirty="0"/>
              <a:t>The media player must provider user controls for captions and audio descriptions (Section 508)</a:t>
            </a:r>
          </a:p>
          <a:p>
            <a:pPr lvl="1">
              <a:buFont typeface="Arial" panose="020B0604020202020204" pitchFamily="34" charset="0"/>
              <a:buChar char="•"/>
            </a:pPr>
            <a:endParaRPr lang="en-US" sz="500" dirty="0"/>
          </a:p>
          <a:p>
            <a:pPr marL="50800" indent="0" algn="ctr">
              <a:buNone/>
            </a:pPr>
            <a:r>
              <a:rPr lang="en-US" sz="2600" i="1" dirty="0"/>
              <a:t>Adding audio descriptions to recorded events is a very large level of effort and expense!</a:t>
            </a:r>
          </a:p>
        </p:txBody>
      </p:sp>
      <p:pic>
        <p:nvPicPr>
          <p:cNvPr id="6" name="Picture 5">
            <a:extLst>
              <a:ext uri="{FF2B5EF4-FFF2-40B4-BE49-F238E27FC236}">
                <a16:creationId xmlns:a16="http://schemas.microsoft.com/office/drawing/2014/main" id="{956271D3-9C3D-474A-BF2D-A0D25A5B74AA}"/>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61828" y="2220686"/>
            <a:ext cx="2612569" cy="1469570"/>
          </a:xfrm>
          <a:prstGeom prst="rect">
            <a:avLst/>
          </a:prstGeom>
        </p:spPr>
      </p:pic>
      <p:sp>
        <p:nvSpPr>
          <p:cNvPr id="7" name="TextBox 6">
            <a:extLst>
              <a:ext uri="{FF2B5EF4-FFF2-40B4-BE49-F238E27FC236}">
                <a16:creationId xmlns:a16="http://schemas.microsoft.com/office/drawing/2014/main" id="{BCB6357A-E6B0-42D0-B721-2F004FE772B7}"/>
              </a:ext>
              <a:ext uri="{C183D7F6-B498-43B3-948B-1728B52AA6E4}">
                <adec:decorative xmlns:adec="http://schemas.microsoft.com/office/drawing/2017/decorative" val="1"/>
              </a:ext>
            </a:extLst>
          </p:cNvPr>
          <p:cNvSpPr txBox="1"/>
          <p:nvPr/>
        </p:nvSpPr>
        <p:spPr>
          <a:xfrm>
            <a:off x="8461828" y="6132308"/>
            <a:ext cx="3370942" cy="230832"/>
          </a:xfrm>
          <a:prstGeom prst="rect">
            <a:avLst/>
          </a:prstGeom>
          <a:noFill/>
        </p:spPr>
        <p:txBody>
          <a:bodyPr wrap="square" rtlCol="0">
            <a:spAutoFit/>
          </a:bodyPr>
          <a:lstStyle/>
          <a:p>
            <a:r>
              <a:rPr lang="en-US" sz="900" dirty="0">
                <a:hlinkClick r:id="rId3" tooltip="http://www.grassrootsnorthshore.com/issue_teams2"/>
              </a:rPr>
              <a:t>This Photo</a:t>
            </a:r>
            <a:r>
              <a:rPr lang="en-US" sz="900" dirty="0"/>
              <a:t> by Unknown Author is licensed under </a:t>
            </a:r>
            <a:r>
              <a:rPr lang="en-US" sz="900" dirty="0">
                <a:hlinkClick r:id="rId4" tooltip="https://creativecommons.org/licenses/by-nc/3.0/"/>
              </a:rPr>
              <a:t>CC BY-NC</a:t>
            </a:r>
            <a:endParaRPr lang="en-US" sz="900" dirty="0"/>
          </a:p>
        </p:txBody>
      </p:sp>
      <p:sp>
        <p:nvSpPr>
          <p:cNvPr id="4" name="Slide Number Placeholder 3">
            <a:extLst>
              <a:ext uri="{FF2B5EF4-FFF2-40B4-BE49-F238E27FC236}">
                <a16:creationId xmlns:a16="http://schemas.microsoft.com/office/drawing/2014/main" id="{F658C9C7-653D-4CA7-9BE0-2D499C48A5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341336935"/>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eaker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1068</Words>
  <Application>Microsoft Office PowerPoint</Application>
  <PresentationFormat>Widescreen</PresentationFormat>
  <Paragraphs>162</Paragraphs>
  <Slides>14</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Helvetica Neue</vt:lpstr>
      <vt:lpstr>Noto Sans Symbols</vt:lpstr>
      <vt:lpstr>Courier New</vt:lpstr>
      <vt:lpstr>Wingdings</vt:lpstr>
      <vt:lpstr>Master Cover Slide</vt:lpstr>
      <vt:lpstr>Content Layout</vt:lpstr>
      <vt:lpstr>Breaker Layout</vt:lpstr>
      <vt:lpstr>Annual Interagency  Accessibility Forum</vt:lpstr>
      <vt:lpstr>New Editions Consulting - Who We Are </vt:lpstr>
      <vt:lpstr>New Editions Consulting- Who We Are (2 of 3)</vt:lpstr>
      <vt:lpstr>New Editions Consulting- Who We Are (3 of 3)</vt:lpstr>
      <vt:lpstr>Accessibility Services</vt:lpstr>
      <vt:lpstr>Accessibility Conformance Assessment and Remediation</vt:lpstr>
      <vt:lpstr>Accessible Software and Web Development </vt:lpstr>
      <vt:lpstr>Section 508 Training and Technical Assistance</vt:lpstr>
      <vt:lpstr>Trending: Recording webinars to post online after the event</vt:lpstr>
      <vt:lpstr>What can presenters do to ensure a more accessible recorded video?</vt:lpstr>
      <vt:lpstr>What can presenters do to ensure a more accessible recorded video? (cont.)</vt:lpstr>
      <vt:lpstr>What can presenters do to ensure a more accessible recorded video? (cont. 3)</vt:lpstr>
      <vt:lpstr>Resources and contract vehicles </vt:lpstr>
      <vt:lpstr>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Interagency Accessibility Forum: New Editions Consulting, Inc</dc:title>
  <dc:subject/>
  <dc:creator>YvetteCGibson</dc:creator>
  <cp:keywords/>
  <dc:description/>
  <cp:lastModifiedBy>ksmith</cp:lastModifiedBy>
  <cp:revision>19</cp:revision>
  <dcterms:created xsi:type="dcterms:W3CDTF">2020-09-11T19:28:10Z</dcterms:created>
  <dcterms:modified xsi:type="dcterms:W3CDTF">2021-09-23T16:33:41Z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