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12"/>
  </p:notesMasterIdLst>
  <p:sldIdLst>
    <p:sldId id="256" r:id="rId3"/>
    <p:sldId id="257" r:id="rId4"/>
    <p:sldId id="261" r:id="rId5"/>
    <p:sldId id="262" r:id="rId6"/>
    <p:sldId id="263" r:id="rId7"/>
    <p:sldId id="264" r:id="rId8"/>
    <p:sldId id="266" r:id="rId9"/>
    <p:sldId id="260"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4" autoAdjust="0"/>
    <p:restoredTop sz="58566" autoAdjust="0"/>
  </p:normalViewPr>
  <p:slideViewPr>
    <p:cSldViewPr snapToGrid="0">
      <p:cViewPr varScale="1">
        <p:scale>
          <a:sx n="67" d="100"/>
          <a:sy n="67" d="100"/>
        </p:scale>
        <p:origin x="22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7604CC-5EB0-45EB-9680-D25B2615E09A}" type="datetimeFigureOut">
              <a:rPr lang="en-US" smtClean="0"/>
              <a:t>7/20/2021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94EFF9-018A-4CAB-B4F2-A0FD048766D0}" type="slidenum">
              <a:rPr lang="en-US" smtClean="0"/>
              <a:t>‹#›</a:t>
            </a:fld>
            <a:endParaRPr lang="en-US"/>
          </a:p>
        </p:txBody>
      </p:sp>
    </p:spTree>
    <p:extLst>
      <p:ext uri="{BB962C8B-B14F-4D97-AF65-F5344CB8AC3E}">
        <p14:creationId xmlns:p14="http://schemas.microsoft.com/office/powerpoint/2010/main" val="1292119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I want to thank everyone for taking part in this important symposium.  It shows you care about supporting PWD in accessing and utilizing education and employment services to improve the long term outcomes for young adults with disabilities as we recover from the impact of the global pandemic.  The presenters today shared ways to break down long-standing systemic barriers to education, employment and other support services with an emphasis on equity, diversity and inclusion.  My job is to open this up for discussion but first let me summarize what you heard today.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Let me take a moment to sum-up our recent past. The COVID-19 pandemic required stay-at-home orders, limited business operations, and put in place other restrictions to ensure the health and safety of the general public. Those actions were critical in saving lives and navigating the country through the pandemic. While the impact of the pandemic continues to be felt, America's recovery has already begun. That said, COVID has changed modern society – the way we work, the way we learn, and the way we play.</a:t>
            </a:r>
            <a:endParaRPr lang="en-US" dirty="0"/>
          </a:p>
        </p:txBody>
      </p:sp>
      <p:sp>
        <p:nvSpPr>
          <p:cNvPr id="4" name="Slide Number Placeholder 3"/>
          <p:cNvSpPr>
            <a:spLocks noGrp="1"/>
          </p:cNvSpPr>
          <p:nvPr>
            <p:ph type="sldNum" sz="quarter" idx="10"/>
          </p:nvPr>
        </p:nvSpPr>
        <p:spPr/>
        <p:txBody>
          <a:bodyPr/>
          <a:lstStyle/>
          <a:p>
            <a:fld id="{B694EFF9-018A-4CAB-B4F2-A0FD048766D0}" type="slidenum">
              <a:rPr lang="en-US" smtClean="0"/>
              <a:t>1</a:t>
            </a:fld>
            <a:endParaRPr lang="en-US"/>
          </a:p>
        </p:txBody>
      </p:sp>
    </p:spTree>
    <p:extLst>
      <p:ext uri="{BB962C8B-B14F-4D97-AF65-F5344CB8AC3E}">
        <p14:creationId xmlns:p14="http://schemas.microsoft.com/office/powerpoint/2010/main" val="3027138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94EFF9-018A-4CAB-B4F2-A0FD048766D0}" type="slidenum">
              <a:rPr lang="en-US" smtClean="0"/>
              <a:t>2</a:t>
            </a:fld>
            <a:endParaRPr lang="en-US"/>
          </a:p>
        </p:txBody>
      </p:sp>
    </p:spTree>
    <p:extLst>
      <p:ext uri="{BB962C8B-B14F-4D97-AF65-F5344CB8AC3E}">
        <p14:creationId xmlns:p14="http://schemas.microsoft.com/office/powerpoint/2010/main" val="3652663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94EFF9-018A-4CAB-B4F2-A0FD048766D0}" type="slidenum">
              <a:rPr lang="en-US" smtClean="0"/>
              <a:t>3</a:t>
            </a:fld>
            <a:endParaRPr lang="en-US"/>
          </a:p>
        </p:txBody>
      </p:sp>
    </p:spTree>
    <p:extLst>
      <p:ext uri="{BB962C8B-B14F-4D97-AF65-F5344CB8AC3E}">
        <p14:creationId xmlns:p14="http://schemas.microsoft.com/office/powerpoint/2010/main" val="1605654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94EFF9-018A-4CAB-B4F2-A0FD048766D0}" type="slidenum">
              <a:rPr lang="en-US" smtClean="0"/>
              <a:t>4</a:t>
            </a:fld>
            <a:endParaRPr lang="en-US"/>
          </a:p>
        </p:txBody>
      </p:sp>
    </p:spTree>
    <p:extLst>
      <p:ext uri="{BB962C8B-B14F-4D97-AF65-F5344CB8AC3E}">
        <p14:creationId xmlns:p14="http://schemas.microsoft.com/office/powerpoint/2010/main" val="3266740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94EFF9-018A-4CAB-B4F2-A0FD048766D0}" type="slidenum">
              <a:rPr lang="en-US" smtClean="0"/>
              <a:t>5</a:t>
            </a:fld>
            <a:endParaRPr lang="en-US"/>
          </a:p>
        </p:txBody>
      </p:sp>
    </p:spTree>
    <p:extLst>
      <p:ext uri="{BB962C8B-B14F-4D97-AF65-F5344CB8AC3E}">
        <p14:creationId xmlns:p14="http://schemas.microsoft.com/office/powerpoint/2010/main" val="1494519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94EFF9-018A-4CAB-B4F2-A0FD048766D0}" type="slidenum">
              <a:rPr lang="en-US" smtClean="0"/>
              <a:t>6</a:t>
            </a:fld>
            <a:endParaRPr lang="en-US"/>
          </a:p>
        </p:txBody>
      </p:sp>
    </p:spTree>
    <p:extLst>
      <p:ext uri="{BB962C8B-B14F-4D97-AF65-F5344CB8AC3E}">
        <p14:creationId xmlns:p14="http://schemas.microsoft.com/office/powerpoint/2010/main" val="3602243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94EFF9-018A-4CAB-B4F2-A0FD048766D0}" type="slidenum">
              <a:rPr lang="en-US" smtClean="0"/>
              <a:t>7</a:t>
            </a:fld>
            <a:endParaRPr lang="en-US"/>
          </a:p>
        </p:txBody>
      </p:sp>
    </p:spTree>
    <p:extLst>
      <p:ext uri="{BB962C8B-B14F-4D97-AF65-F5344CB8AC3E}">
        <p14:creationId xmlns:p14="http://schemas.microsoft.com/office/powerpoint/2010/main" val="517462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3.  What ideas resonated with you?</a:t>
            </a:r>
          </a:p>
          <a:p>
            <a:r>
              <a:rPr lang="en-US" sz="1200" b="0" i="0" kern="1200" dirty="0">
                <a:solidFill>
                  <a:schemeClr val="tx1"/>
                </a:solidFill>
                <a:effectLst/>
                <a:latin typeface="+mn-lt"/>
                <a:ea typeface="+mn-ea"/>
                <a:cs typeface="+mn-cs"/>
              </a:rPr>
              <a:t>2.  What policies, practices or interventions need development?</a:t>
            </a:r>
          </a:p>
          <a:p>
            <a:r>
              <a:rPr lang="en-US" sz="1200" b="0" i="0" kern="1200" dirty="0">
                <a:solidFill>
                  <a:schemeClr val="tx1"/>
                </a:solidFill>
                <a:effectLst/>
                <a:latin typeface="+mn-lt"/>
                <a:ea typeface="+mn-ea"/>
                <a:cs typeface="+mn-cs"/>
              </a:rPr>
              <a:t>1.  What are the most important knowledge gaps in need of research?</a:t>
            </a:r>
          </a:p>
          <a:p>
            <a:endParaRPr lang="en-US" dirty="0"/>
          </a:p>
        </p:txBody>
      </p:sp>
      <p:sp>
        <p:nvSpPr>
          <p:cNvPr id="4" name="Slide Number Placeholder 3"/>
          <p:cNvSpPr>
            <a:spLocks noGrp="1"/>
          </p:cNvSpPr>
          <p:nvPr>
            <p:ph type="sldNum" sz="quarter" idx="10"/>
          </p:nvPr>
        </p:nvSpPr>
        <p:spPr/>
        <p:txBody>
          <a:bodyPr/>
          <a:lstStyle/>
          <a:p>
            <a:fld id="{B694EFF9-018A-4CAB-B4F2-A0FD048766D0}" type="slidenum">
              <a:rPr lang="en-US" smtClean="0"/>
              <a:t>9</a:t>
            </a:fld>
            <a:endParaRPr lang="en-US"/>
          </a:p>
        </p:txBody>
      </p:sp>
    </p:spTree>
    <p:extLst>
      <p:ext uri="{BB962C8B-B14F-4D97-AF65-F5344CB8AC3E}">
        <p14:creationId xmlns:p14="http://schemas.microsoft.com/office/powerpoint/2010/main" val="2404134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815D0E6-F0DB-47FE-8F12-AA7FDCCBA2EC}"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D7199-BD36-4262-AB5C-7878240FD794}" type="slidenum">
              <a:rPr lang="en-US" smtClean="0"/>
              <a:t>‹#›</a:t>
            </a:fld>
            <a:endParaRPr lang="en-US"/>
          </a:p>
        </p:txBody>
      </p:sp>
    </p:spTree>
    <p:extLst>
      <p:ext uri="{BB962C8B-B14F-4D97-AF65-F5344CB8AC3E}">
        <p14:creationId xmlns:p14="http://schemas.microsoft.com/office/powerpoint/2010/main" val="880114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15D0E6-F0DB-47FE-8F12-AA7FDCCBA2EC}"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D7199-BD36-4262-AB5C-7878240FD794}" type="slidenum">
              <a:rPr lang="en-US" smtClean="0"/>
              <a:t>‹#›</a:t>
            </a:fld>
            <a:endParaRPr lang="en-US"/>
          </a:p>
        </p:txBody>
      </p:sp>
    </p:spTree>
    <p:extLst>
      <p:ext uri="{BB962C8B-B14F-4D97-AF65-F5344CB8AC3E}">
        <p14:creationId xmlns:p14="http://schemas.microsoft.com/office/powerpoint/2010/main" val="222076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15D0E6-F0DB-47FE-8F12-AA7FDCCBA2EC}"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D7199-BD36-4262-AB5C-7878240FD794}" type="slidenum">
              <a:rPr lang="en-US" smtClean="0"/>
              <a:t>‹#›</a:t>
            </a:fld>
            <a:endParaRPr lang="en-US"/>
          </a:p>
        </p:txBody>
      </p:sp>
    </p:spTree>
    <p:extLst>
      <p:ext uri="{BB962C8B-B14F-4D97-AF65-F5344CB8AC3E}">
        <p14:creationId xmlns:p14="http://schemas.microsoft.com/office/powerpoint/2010/main" val="3187165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612" y="0"/>
            <a:ext cx="12191999" cy="6858000"/>
          </a:xfrm>
          <a:prstGeom prst="rect">
            <a:avLst/>
          </a:prstGeom>
        </p:spPr>
      </p:pic>
      <p:sp>
        <p:nvSpPr>
          <p:cNvPr id="2" name="Title 1"/>
          <p:cNvSpPr>
            <a:spLocks noGrp="1"/>
          </p:cNvSpPr>
          <p:nvPr>
            <p:ph type="ctrTitle"/>
          </p:nvPr>
        </p:nvSpPr>
        <p:spPr>
          <a:xfrm>
            <a:off x="2844800" y="1600200"/>
            <a:ext cx="8432800" cy="1909763"/>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2844800" y="3602038"/>
            <a:ext cx="84328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0A9221-333E-47C1-93D9-133B93697FAC}"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68635-E0D1-4161-B702-00E57C7F4BD0}" type="slidenum">
              <a:rPr lang="en-US" smtClean="0"/>
              <a:t>‹#›</a:t>
            </a:fld>
            <a:endParaRPr lang="en-US"/>
          </a:p>
        </p:txBody>
      </p:sp>
      <p:sp>
        <p:nvSpPr>
          <p:cNvPr id="11" name="TextBox 10"/>
          <p:cNvSpPr txBox="1"/>
          <p:nvPr userDrawn="1"/>
        </p:nvSpPr>
        <p:spPr>
          <a:xfrm>
            <a:off x="8014448" y="101600"/>
            <a:ext cx="3900462" cy="1589136"/>
          </a:xfrm>
          <a:prstGeom prst="rect">
            <a:avLst/>
          </a:prstGeom>
          <a:solidFill>
            <a:schemeClr val="bg1"/>
          </a:solidFill>
          <a:ln>
            <a:solidFill>
              <a:schemeClr val="bg1"/>
            </a:solidFill>
          </a:ln>
        </p:spPr>
        <p:txBody>
          <a:bodyPr wrap="square" rtlCol="0">
            <a:spAutoFit/>
          </a:bodyPr>
          <a:lstStyle/>
          <a:p>
            <a:endParaRPr lang="en-US" dirty="0">
              <a:solidFill>
                <a:schemeClr val="bg1"/>
              </a:solidFill>
            </a:endParaRPr>
          </a:p>
        </p:txBody>
      </p:sp>
    </p:spTree>
    <p:extLst>
      <p:ext uri="{BB962C8B-B14F-4D97-AF65-F5344CB8AC3E}">
        <p14:creationId xmlns:p14="http://schemas.microsoft.com/office/powerpoint/2010/main" val="3187411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Way2Work">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73" y="-3313"/>
            <a:ext cx="12192000" cy="6858000"/>
          </a:xfrm>
          <a:prstGeom prst="rect">
            <a:avLst/>
          </a:prstGeom>
        </p:spPr>
      </p:pic>
      <p:sp>
        <p:nvSpPr>
          <p:cNvPr id="2" name="Title 1"/>
          <p:cNvSpPr>
            <a:spLocks noGrp="1"/>
          </p:cNvSpPr>
          <p:nvPr>
            <p:ph type="title"/>
          </p:nvPr>
        </p:nvSpPr>
        <p:spPr>
          <a:xfrm>
            <a:off x="1625600" y="365127"/>
            <a:ext cx="9728200" cy="1325563"/>
          </a:xfrm>
        </p:spPr>
        <p:txBody>
          <a:bodyPr/>
          <a:lstStyle/>
          <a:p>
            <a:r>
              <a:rPr lang="en-US"/>
              <a:t>Click to edit Master title style</a:t>
            </a:r>
            <a:endParaRPr lang="en-US" dirty="0"/>
          </a:p>
        </p:txBody>
      </p:sp>
      <p:sp>
        <p:nvSpPr>
          <p:cNvPr id="3" name="Content Placeholder 2"/>
          <p:cNvSpPr>
            <a:spLocks noGrp="1"/>
          </p:cNvSpPr>
          <p:nvPr>
            <p:ph idx="1"/>
          </p:nvPr>
        </p:nvSpPr>
        <p:spPr>
          <a:xfrm>
            <a:off x="1625600" y="1825625"/>
            <a:ext cx="9728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625600" y="6356352"/>
            <a:ext cx="1955800" cy="365125"/>
          </a:xfrm>
        </p:spPr>
        <p:txBody>
          <a:bodyPr/>
          <a:lstStyle/>
          <a:p>
            <a:fld id="{760A9221-333E-47C1-93D9-133B93697FAC}"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68635-E0D1-4161-B702-00E57C7F4BD0}" type="slidenum">
              <a:rPr lang="en-US" smtClean="0"/>
              <a:t>‹#›</a:t>
            </a:fld>
            <a:endParaRPr lang="en-US"/>
          </a:p>
        </p:txBody>
      </p:sp>
      <p:sp>
        <p:nvSpPr>
          <p:cNvPr id="8" name="TextBox 7"/>
          <p:cNvSpPr txBox="1"/>
          <p:nvPr userDrawn="1"/>
        </p:nvSpPr>
        <p:spPr>
          <a:xfrm>
            <a:off x="184727" y="3916218"/>
            <a:ext cx="932873" cy="2872509"/>
          </a:xfrm>
          <a:prstGeom prst="rect">
            <a:avLst/>
          </a:prstGeom>
          <a:solidFill>
            <a:schemeClr val="tx1"/>
          </a:solidFill>
          <a:ln>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2901501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0463" y="1680421"/>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68635-E0D1-4161-B702-00E57C7F4BD0}" type="slidenum">
              <a:rPr lang="en-US" smtClean="0"/>
              <a:t>‹#›</a:t>
            </a:fld>
            <a:endParaRPr lang="en-US"/>
          </a:p>
        </p:txBody>
      </p:sp>
    </p:spTree>
    <p:extLst>
      <p:ext uri="{BB962C8B-B14F-4D97-AF65-F5344CB8AC3E}">
        <p14:creationId xmlns:p14="http://schemas.microsoft.com/office/powerpoint/2010/main" val="113275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73" y="-3313"/>
            <a:ext cx="12192000" cy="6858000"/>
          </a:xfrm>
          <a:prstGeom prst="rect">
            <a:avLst/>
          </a:prstGeom>
        </p:spPr>
      </p:pic>
      <p:sp>
        <p:nvSpPr>
          <p:cNvPr id="2" name="Title 1"/>
          <p:cNvSpPr>
            <a:spLocks noGrp="1"/>
          </p:cNvSpPr>
          <p:nvPr>
            <p:ph type="title"/>
          </p:nvPr>
        </p:nvSpPr>
        <p:spPr>
          <a:xfrm>
            <a:off x="1727200" y="365127"/>
            <a:ext cx="9626600" cy="132556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625600" y="1825625"/>
            <a:ext cx="4708387"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4000" y="1825625"/>
            <a:ext cx="5070613"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1625600" y="6356352"/>
            <a:ext cx="1955800" cy="365125"/>
          </a:xfrm>
        </p:spPr>
        <p:txBody>
          <a:bodyPr/>
          <a:lstStyle/>
          <a:p>
            <a:fld id="{760A9221-333E-47C1-93D9-133B93697FAC}" type="datetimeFigureOut">
              <a:rPr lang="en-US" smtClean="0"/>
              <a:t>7/20/2021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68635-E0D1-4161-B702-00E57C7F4BD0}" type="slidenum">
              <a:rPr lang="en-US" smtClean="0"/>
              <a:t>‹#›</a:t>
            </a:fld>
            <a:endParaRPr lang="en-US"/>
          </a:p>
        </p:txBody>
      </p:sp>
    </p:spTree>
    <p:extLst>
      <p:ext uri="{BB962C8B-B14F-4D97-AF65-F5344CB8AC3E}">
        <p14:creationId xmlns:p14="http://schemas.microsoft.com/office/powerpoint/2010/main" val="1754363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B68635-E0D1-4161-B702-00E57C7F4BD0}" type="slidenum">
              <a:rPr lang="en-US" smtClean="0"/>
              <a:t>‹#›</a:t>
            </a:fld>
            <a:endParaRPr lang="en-US"/>
          </a:p>
        </p:txBody>
      </p:sp>
    </p:spTree>
    <p:extLst>
      <p:ext uri="{BB962C8B-B14F-4D97-AF65-F5344CB8AC3E}">
        <p14:creationId xmlns:p14="http://schemas.microsoft.com/office/powerpoint/2010/main" val="4501289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0A9221-333E-47C1-93D9-133B93697FAC}" type="datetimeFigureOut">
              <a:rPr lang="en-US" smtClean="0"/>
              <a:t>7/20/2021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B68635-E0D1-4161-B702-00E57C7F4BD0}" type="slidenum">
              <a:rPr lang="en-US" smtClean="0"/>
              <a:t>‹#›</a:t>
            </a:fld>
            <a:endParaRPr lang="en-US"/>
          </a:p>
        </p:txBody>
      </p:sp>
    </p:spTree>
    <p:extLst>
      <p:ext uri="{BB962C8B-B14F-4D97-AF65-F5344CB8AC3E}">
        <p14:creationId xmlns:p14="http://schemas.microsoft.com/office/powerpoint/2010/main" val="1333162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284"/>
            <a:ext cx="12192000" cy="6858000"/>
          </a:xfrm>
          <a:prstGeom prst="rect">
            <a:avLst/>
          </a:prstGeom>
        </p:spPr>
      </p:pic>
      <p:sp>
        <p:nvSpPr>
          <p:cNvPr id="2" name="Date Placeholder 1"/>
          <p:cNvSpPr>
            <a:spLocks noGrp="1"/>
          </p:cNvSpPr>
          <p:nvPr>
            <p:ph type="dt" sz="half" idx="10"/>
          </p:nvPr>
        </p:nvSpPr>
        <p:spPr>
          <a:xfrm>
            <a:off x="1727199" y="6384398"/>
            <a:ext cx="1868311" cy="365125"/>
          </a:xfrm>
        </p:spPr>
        <p:txBody>
          <a:bodyPr/>
          <a:lstStyle/>
          <a:p>
            <a:fld id="{760A9221-333E-47C1-93D9-133B93697FAC}" type="datetimeFigureOut">
              <a:rPr lang="en-US" smtClean="0"/>
              <a:t>7/20/2021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B68635-E0D1-4161-B702-00E57C7F4BD0}" type="slidenum">
              <a:rPr lang="en-US" smtClean="0"/>
              <a:t>‹#›</a:t>
            </a:fld>
            <a:endParaRPr lang="en-US"/>
          </a:p>
        </p:txBody>
      </p:sp>
    </p:spTree>
    <p:extLst>
      <p:ext uri="{BB962C8B-B14F-4D97-AF65-F5344CB8AC3E}">
        <p14:creationId xmlns:p14="http://schemas.microsoft.com/office/powerpoint/2010/main" val="4685677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0A9221-333E-47C1-93D9-133B93697FAC}" type="datetimeFigureOut">
              <a:rPr lang="en-US" smtClean="0"/>
              <a:t>7/20/2021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68635-E0D1-4161-B702-00E57C7F4BD0}" type="slidenum">
              <a:rPr lang="en-US" smtClean="0"/>
              <a:t>‹#›</a:t>
            </a:fld>
            <a:endParaRPr lang="en-US"/>
          </a:p>
        </p:txBody>
      </p:sp>
    </p:spTree>
    <p:extLst>
      <p:ext uri="{BB962C8B-B14F-4D97-AF65-F5344CB8AC3E}">
        <p14:creationId xmlns:p14="http://schemas.microsoft.com/office/powerpoint/2010/main" val="952789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15D0E6-F0DB-47FE-8F12-AA7FDCCBA2EC}"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D7199-BD36-4262-AB5C-7878240FD794}" type="slidenum">
              <a:rPr lang="en-US" smtClean="0"/>
              <a:t>‹#›</a:t>
            </a:fld>
            <a:endParaRPr lang="en-US"/>
          </a:p>
        </p:txBody>
      </p:sp>
    </p:spTree>
    <p:extLst>
      <p:ext uri="{BB962C8B-B14F-4D97-AF65-F5344CB8AC3E}">
        <p14:creationId xmlns:p14="http://schemas.microsoft.com/office/powerpoint/2010/main" val="900744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0A9221-333E-47C1-93D9-133B93697FAC}" type="datetimeFigureOut">
              <a:rPr lang="en-US" smtClean="0"/>
              <a:t>7/20/2021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68635-E0D1-4161-B702-00E57C7F4BD0}" type="slidenum">
              <a:rPr lang="en-US" smtClean="0"/>
              <a:t>‹#›</a:t>
            </a:fld>
            <a:endParaRPr lang="en-US"/>
          </a:p>
        </p:txBody>
      </p:sp>
    </p:spTree>
    <p:extLst>
      <p:ext uri="{BB962C8B-B14F-4D97-AF65-F5344CB8AC3E}">
        <p14:creationId xmlns:p14="http://schemas.microsoft.com/office/powerpoint/2010/main" val="7606536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0A9221-333E-47C1-93D9-133B93697FAC}"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68635-E0D1-4161-B702-00E57C7F4BD0}" type="slidenum">
              <a:rPr lang="en-US" smtClean="0"/>
              <a:t>‹#›</a:t>
            </a:fld>
            <a:endParaRPr lang="en-US"/>
          </a:p>
        </p:txBody>
      </p:sp>
    </p:spTree>
    <p:extLst>
      <p:ext uri="{BB962C8B-B14F-4D97-AF65-F5344CB8AC3E}">
        <p14:creationId xmlns:p14="http://schemas.microsoft.com/office/powerpoint/2010/main" val="31091280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0A9221-333E-47C1-93D9-133B93697FAC}"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68635-E0D1-4161-B702-00E57C7F4BD0}" type="slidenum">
              <a:rPr lang="en-US" smtClean="0"/>
              <a:t>‹#›</a:t>
            </a:fld>
            <a:endParaRPr lang="en-US"/>
          </a:p>
        </p:txBody>
      </p:sp>
    </p:spTree>
    <p:extLst>
      <p:ext uri="{BB962C8B-B14F-4D97-AF65-F5344CB8AC3E}">
        <p14:creationId xmlns:p14="http://schemas.microsoft.com/office/powerpoint/2010/main" val="2363245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15D0E6-F0DB-47FE-8F12-AA7FDCCBA2EC}"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D7199-BD36-4262-AB5C-7878240FD794}" type="slidenum">
              <a:rPr lang="en-US" smtClean="0"/>
              <a:t>‹#›</a:t>
            </a:fld>
            <a:endParaRPr lang="en-US"/>
          </a:p>
        </p:txBody>
      </p:sp>
    </p:spTree>
    <p:extLst>
      <p:ext uri="{BB962C8B-B14F-4D97-AF65-F5344CB8AC3E}">
        <p14:creationId xmlns:p14="http://schemas.microsoft.com/office/powerpoint/2010/main" val="3867484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15D0E6-F0DB-47FE-8F12-AA7FDCCBA2EC}" type="datetimeFigureOut">
              <a:rPr lang="en-US" smtClean="0"/>
              <a:t>7/20/2021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D7199-BD36-4262-AB5C-7878240FD794}" type="slidenum">
              <a:rPr lang="en-US" smtClean="0"/>
              <a:t>‹#›</a:t>
            </a:fld>
            <a:endParaRPr lang="en-US"/>
          </a:p>
        </p:txBody>
      </p:sp>
    </p:spTree>
    <p:extLst>
      <p:ext uri="{BB962C8B-B14F-4D97-AF65-F5344CB8AC3E}">
        <p14:creationId xmlns:p14="http://schemas.microsoft.com/office/powerpoint/2010/main" val="248351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15D0E6-F0DB-47FE-8F12-AA7FDCCBA2EC}" type="datetimeFigureOut">
              <a:rPr lang="en-US" smtClean="0"/>
              <a:t>7/20/2021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9D7199-BD36-4262-AB5C-7878240FD794}" type="slidenum">
              <a:rPr lang="en-US" smtClean="0"/>
              <a:t>‹#›</a:t>
            </a:fld>
            <a:endParaRPr lang="en-US"/>
          </a:p>
        </p:txBody>
      </p:sp>
    </p:spTree>
    <p:extLst>
      <p:ext uri="{BB962C8B-B14F-4D97-AF65-F5344CB8AC3E}">
        <p14:creationId xmlns:p14="http://schemas.microsoft.com/office/powerpoint/2010/main" val="3572681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15D0E6-F0DB-47FE-8F12-AA7FDCCBA2EC}" type="datetimeFigureOut">
              <a:rPr lang="en-US" smtClean="0"/>
              <a:t>7/20/2021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9D7199-BD36-4262-AB5C-7878240FD794}" type="slidenum">
              <a:rPr lang="en-US" smtClean="0"/>
              <a:t>‹#›</a:t>
            </a:fld>
            <a:endParaRPr lang="en-US"/>
          </a:p>
        </p:txBody>
      </p:sp>
    </p:spTree>
    <p:extLst>
      <p:ext uri="{BB962C8B-B14F-4D97-AF65-F5344CB8AC3E}">
        <p14:creationId xmlns:p14="http://schemas.microsoft.com/office/powerpoint/2010/main" val="3655926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5D0E6-F0DB-47FE-8F12-AA7FDCCBA2EC}" type="datetimeFigureOut">
              <a:rPr lang="en-US" smtClean="0"/>
              <a:t>7/20/2021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9D7199-BD36-4262-AB5C-7878240FD794}" type="slidenum">
              <a:rPr lang="en-US" smtClean="0"/>
              <a:t>‹#›</a:t>
            </a:fld>
            <a:endParaRPr lang="en-US"/>
          </a:p>
        </p:txBody>
      </p:sp>
    </p:spTree>
    <p:extLst>
      <p:ext uri="{BB962C8B-B14F-4D97-AF65-F5344CB8AC3E}">
        <p14:creationId xmlns:p14="http://schemas.microsoft.com/office/powerpoint/2010/main" val="1907649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15D0E6-F0DB-47FE-8F12-AA7FDCCBA2EC}" type="datetimeFigureOut">
              <a:rPr lang="en-US" smtClean="0"/>
              <a:t>7/20/2021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D7199-BD36-4262-AB5C-7878240FD794}" type="slidenum">
              <a:rPr lang="en-US" smtClean="0"/>
              <a:t>‹#›</a:t>
            </a:fld>
            <a:endParaRPr lang="en-US"/>
          </a:p>
        </p:txBody>
      </p:sp>
    </p:spTree>
    <p:extLst>
      <p:ext uri="{BB962C8B-B14F-4D97-AF65-F5344CB8AC3E}">
        <p14:creationId xmlns:p14="http://schemas.microsoft.com/office/powerpoint/2010/main" val="456812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15D0E6-F0DB-47FE-8F12-AA7FDCCBA2EC}" type="datetimeFigureOut">
              <a:rPr lang="en-US" smtClean="0"/>
              <a:t>7/20/2021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D7199-BD36-4262-AB5C-7878240FD794}" type="slidenum">
              <a:rPr lang="en-US" smtClean="0"/>
              <a:t>‹#›</a:t>
            </a:fld>
            <a:endParaRPr lang="en-US"/>
          </a:p>
        </p:txBody>
      </p:sp>
    </p:spTree>
    <p:extLst>
      <p:ext uri="{BB962C8B-B14F-4D97-AF65-F5344CB8AC3E}">
        <p14:creationId xmlns:p14="http://schemas.microsoft.com/office/powerpoint/2010/main" val="3555529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5D0E6-F0DB-47FE-8F12-AA7FDCCBA2EC}" type="datetimeFigureOut">
              <a:rPr lang="en-US" smtClean="0"/>
              <a:t>7/20/2021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D7199-BD36-4262-AB5C-7878240FD794}" type="slidenum">
              <a:rPr lang="en-US" smtClean="0"/>
              <a:t>‹#›</a:t>
            </a:fld>
            <a:endParaRPr lang="en-US"/>
          </a:p>
        </p:txBody>
      </p:sp>
    </p:spTree>
    <p:extLst>
      <p:ext uri="{BB962C8B-B14F-4D97-AF65-F5344CB8AC3E}">
        <p14:creationId xmlns:p14="http://schemas.microsoft.com/office/powerpoint/2010/main" val="229321700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4173" y="-3313"/>
            <a:ext cx="12192000" cy="6858000"/>
          </a:xfrm>
          <a:prstGeom prst="rect">
            <a:avLst/>
          </a:prstGeom>
        </p:spPr>
      </p:pic>
      <p:sp>
        <p:nvSpPr>
          <p:cNvPr id="2" name="Title Placeholder 1"/>
          <p:cNvSpPr>
            <a:spLocks noGrp="1"/>
          </p:cNvSpPr>
          <p:nvPr>
            <p:ph type="title"/>
          </p:nvPr>
        </p:nvSpPr>
        <p:spPr>
          <a:xfrm>
            <a:off x="1727200" y="365127"/>
            <a:ext cx="9626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727200" y="1825625"/>
            <a:ext cx="9626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A9221-333E-47C1-93D9-133B93697FAC}" type="datetimeFigureOut">
              <a:rPr lang="en-US" smtClean="0"/>
              <a:t>7/20/2021</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68635-E0D1-4161-B702-00E57C7F4BD0}" type="slidenum">
              <a:rPr lang="en-US" smtClean="0"/>
              <a:t>‹#›</a:t>
            </a:fld>
            <a:endParaRPr lang="en-US"/>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524000" y="6286231"/>
            <a:ext cx="1930400" cy="505364"/>
          </a:xfrm>
          <a:prstGeom prst="rect">
            <a:avLst/>
          </a:prstGeom>
        </p:spPr>
      </p:pic>
    </p:spTree>
    <p:extLst>
      <p:ext uri="{BB962C8B-B14F-4D97-AF65-F5344CB8AC3E}">
        <p14:creationId xmlns:p14="http://schemas.microsoft.com/office/powerpoint/2010/main" val="148692875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3368" y="1122363"/>
            <a:ext cx="7934632" cy="1540155"/>
          </a:xfrm>
        </p:spPr>
        <p:txBody>
          <a:bodyPr>
            <a:normAutofit fontScale="90000"/>
          </a:bodyPr>
          <a:lstStyle/>
          <a:p>
            <a:r>
              <a:rPr lang="en-US" sz="6600" b="1" dirty="0">
                <a:solidFill>
                  <a:schemeClr val="accent1">
                    <a:lumMod val="50000"/>
                  </a:schemeClr>
                </a:solidFill>
                <a:latin typeface="Arial" panose="020B0604020202020204" pitchFamily="34" charset="0"/>
                <a:cs typeface="Arial" panose="020B0604020202020204" pitchFamily="34" charset="0"/>
              </a:rPr>
              <a:t>General Discussion</a:t>
            </a:r>
          </a:p>
        </p:txBody>
      </p:sp>
      <p:sp>
        <p:nvSpPr>
          <p:cNvPr id="3" name="Subtitle 2"/>
          <p:cNvSpPr>
            <a:spLocks noGrp="1"/>
          </p:cNvSpPr>
          <p:nvPr>
            <p:ph type="subTitle" idx="1"/>
          </p:nvPr>
        </p:nvSpPr>
        <p:spPr>
          <a:xfrm>
            <a:off x="2733368" y="3602038"/>
            <a:ext cx="8544232" cy="1655762"/>
          </a:xfrm>
        </p:spPr>
        <p:txBody>
          <a:bodyPr>
            <a:noAutofit/>
          </a:bodyPr>
          <a:lstStyle/>
          <a:p>
            <a:r>
              <a:rPr lang="en-US" sz="3600" dirty="0">
                <a:latin typeface="Arial" panose="020B0604020202020204" pitchFamily="34" charset="0"/>
                <a:cs typeface="Arial" panose="020B0604020202020204" pitchFamily="34" charset="0"/>
              </a:rPr>
              <a:t>Facilitated by: Kelli Crane</a:t>
            </a:r>
          </a:p>
          <a:p>
            <a:r>
              <a:rPr lang="en-US" sz="2800" dirty="0">
                <a:latin typeface="Arial" panose="020B0604020202020204" pitchFamily="34" charset="0"/>
                <a:cs typeface="Arial" panose="020B0604020202020204" pitchFamily="34" charset="0"/>
              </a:rPr>
              <a:t>Center for Career and Transition Innovation</a:t>
            </a:r>
          </a:p>
          <a:p>
            <a:r>
              <a:rPr lang="en-US" sz="2800" dirty="0">
                <a:latin typeface="Arial" panose="020B0604020202020204" pitchFamily="34" charset="0"/>
                <a:cs typeface="Arial" panose="020B0604020202020204" pitchFamily="34" charset="0"/>
              </a:rPr>
              <a:t>University of Maryland, College Park</a:t>
            </a:r>
          </a:p>
        </p:txBody>
      </p:sp>
      <p:pic>
        <p:nvPicPr>
          <p:cNvPr id="4" name="Picture 3" descr="University of Maryland College of Education, CTCI-Center for Transition and Career Innovati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8079" y="75705"/>
            <a:ext cx="3026670" cy="1463043"/>
          </a:xfrm>
          <a:prstGeom prst="rect">
            <a:avLst/>
          </a:prstGeom>
        </p:spPr>
      </p:pic>
    </p:spTree>
    <p:extLst>
      <p:ext uri="{BB962C8B-B14F-4D97-AF65-F5344CB8AC3E}">
        <p14:creationId xmlns:p14="http://schemas.microsoft.com/office/powerpoint/2010/main" val="2670740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latin typeface="Arial" panose="020B0604020202020204" pitchFamily="34" charset="0"/>
                <a:cs typeface="Arial" panose="020B0604020202020204" pitchFamily="34" charset="0"/>
              </a:rPr>
              <a:t>Key Points</a:t>
            </a:r>
          </a:p>
        </p:txBody>
      </p:sp>
      <p:sp>
        <p:nvSpPr>
          <p:cNvPr id="3" name="Content Placeholder 2"/>
          <p:cNvSpPr>
            <a:spLocks noGrp="1"/>
          </p:cNvSpPr>
          <p:nvPr>
            <p:ph idx="1"/>
          </p:nvPr>
        </p:nvSpPr>
        <p:spPr/>
        <p:txBody>
          <a:bodyPr/>
          <a:lstStyle/>
          <a:p>
            <a:r>
              <a:rPr lang="en-US" sz="3600" dirty="0">
                <a:latin typeface="Arial" panose="020B0604020202020204" pitchFamily="34" charset="0"/>
                <a:cs typeface="Arial" panose="020B0604020202020204" pitchFamily="34" charset="0"/>
              </a:rPr>
              <a:t>Amid the current crisis in this nation youth with disabilities:</a:t>
            </a:r>
          </a:p>
          <a:p>
            <a:pPr lvl="1">
              <a:buFont typeface="Wingdings" panose="05000000000000000000" pitchFamily="2" charset="2"/>
              <a:buChar char="§"/>
            </a:pPr>
            <a:r>
              <a:rPr lang="en-US" sz="3200" dirty="0">
                <a:latin typeface="Arial" panose="020B0604020202020204" pitchFamily="34" charset="0"/>
                <a:cs typeface="Arial" panose="020B0604020202020204" pitchFamily="34" charset="0"/>
              </a:rPr>
              <a:t>Experience greater disruptions to education, employment, and community support services</a:t>
            </a:r>
          </a:p>
          <a:p>
            <a:pPr lvl="1"/>
            <a:endParaRPr lang="en-US" sz="3200" dirty="0">
              <a:latin typeface="Arial" panose="020B0604020202020204" pitchFamily="34" charset="0"/>
              <a:cs typeface="Arial" panose="020B0604020202020204" pitchFamily="34" charset="0"/>
            </a:endParaRPr>
          </a:p>
          <a:p>
            <a:pPr marL="457200" lvl="1" indent="0">
              <a:buNone/>
            </a:pPr>
            <a:endParaRPr lang="en-US" dirty="0"/>
          </a:p>
        </p:txBody>
      </p:sp>
    </p:spTree>
    <p:extLst>
      <p:ext uri="{BB962C8B-B14F-4D97-AF65-F5344CB8AC3E}">
        <p14:creationId xmlns:p14="http://schemas.microsoft.com/office/powerpoint/2010/main" val="732627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latin typeface="Arial" panose="020B0604020202020204" pitchFamily="34" charset="0"/>
                <a:cs typeface="Arial" panose="020B0604020202020204" pitchFamily="34" charset="0"/>
              </a:rPr>
              <a:t>Employment Amid Crisis</a:t>
            </a:r>
          </a:p>
        </p:txBody>
      </p:sp>
      <p:sp>
        <p:nvSpPr>
          <p:cNvPr id="3" name="Content Placeholder 2"/>
          <p:cNvSpPr>
            <a:spLocks noGrp="1"/>
          </p:cNvSpPr>
          <p:nvPr>
            <p:ph idx="1"/>
          </p:nvPr>
        </p:nvSpPr>
        <p:spPr>
          <a:xfrm>
            <a:off x="1730476" y="1574157"/>
            <a:ext cx="9623323" cy="4602806"/>
          </a:xfrm>
        </p:spPr>
        <p:txBody>
          <a:bodyPr>
            <a:normAutofit lnSpcReduction="10000"/>
          </a:bodyPr>
          <a:lstStyle/>
          <a:p>
            <a:r>
              <a:rPr lang="en-US" sz="3200" dirty="0">
                <a:latin typeface="Arial" panose="020B0604020202020204" pitchFamily="34" charset="0"/>
                <a:cs typeface="Arial" panose="020B0604020202020204" pitchFamily="34" charset="0"/>
              </a:rPr>
              <a:t>More likely to lose their job</a:t>
            </a:r>
          </a:p>
          <a:p>
            <a:r>
              <a:rPr lang="en-US" sz="3200" dirty="0">
                <a:latin typeface="Arial" panose="020B0604020202020204" pitchFamily="34" charset="0"/>
                <a:cs typeface="Arial" panose="020B0604020202020204" pitchFamily="34" charset="0"/>
              </a:rPr>
              <a:t>Experience greater difficulties returning to work (e.g., transportation)</a:t>
            </a:r>
          </a:p>
          <a:p>
            <a:r>
              <a:rPr lang="en-US" sz="3200" dirty="0">
                <a:latin typeface="Arial" panose="020B0604020202020204" pitchFamily="34" charset="0"/>
                <a:cs typeface="Arial" panose="020B0604020202020204" pitchFamily="34" charset="0"/>
              </a:rPr>
              <a:t>Limited access to pre-employment transition services, especially early work-based learning experiences</a:t>
            </a:r>
          </a:p>
          <a:p>
            <a:r>
              <a:rPr lang="en-US" sz="3200" dirty="0">
                <a:latin typeface="Arial" panose="020B0604020202020204" pitchFamily="34" charset="0"/>
                <a:cs typeface="Arial" panose="020B0604020202020204" pitchFamily="34" charset="0"/>
              </a:rPr>
              <a:t>More likely to have health and safety concerns regarding work</a:t>
            </a:r>
            <a:endParaRPr lang="en-US" sz="28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Lack the support services to continue work remotely (e.g., equipment)</a:t>
            </a:r>
          </a:p>
        </p:txBody>
      </p:sp>
    </p:spTree>
    <p:extLst>
      <p:ext uri="{BB962C8B-B14F-4D97-AF65-F5344CB8AC3E}">
        <p14:creationId xmlns:p14="http://schemas.microsoft.com/office/powerpoint/2010/main" val="2688997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8296" y="365127"/>
            <a:ext cx="9495503" cy="1146039"/>
          </a:xfrm>
        </p:spPr>
        <p:txBody>
          <a:bodyPr/>
          <a:lstStyle/>
          <a:p>
            <a:r>
              <a:rPr lang="en-US" b="1" dirty="0">
                <a:solidFill>
                  <a:schemeClr val="accent1">
                    <a:lumMod val="50000"/>
                  </a:schemeClr>
                </a:solidFill>
                <a:latin typeface="Arial" panose="020B0604020202020204" pitchFamily="34" charset="0"/>
                <a:cs typeface="Arial" panose="020B0604020202020204" pitchFamily="34" charset="0"/>
              </a:rPr>
              <a:t>Education Amid Crisis</a:t>
            </a:r>
          </a:p>
        </p:txBody>
      </p:sp>
      <p:sp>
        <p:nvSpPr>
          <p:cNvPr id="3" name="Content Placeholder 2"/>
          <p:cNvSpPr>
            <a:spLocks noGrp="1"/>
          </p:cNvSpPr>
          <p:nvPr>
            <p:ph idx="1"/>
          </p:nvPr>
        </p:nvSpPr>
        <p:spPr>
          <a:xfrm>
            <a:off x="1769806" y="1511166"/>
            <a:ext cx="9583994" cy="5184602"/>
          </a:xfrm>
        </p:spPr>
        <p:txBody>
          <a:bodyPr>
            <a:normAutofit/>
          </a:bodyPr>
          <a:lstStyle/>
          <a:p>
            <a:r>
              <a:rPr lang="en-US" sz="3200" dirty="0">
                <a:latin typeface="Arial" panose="020B0604020202020204" pitchFamily="34" charset="0"/>
                <a:cs typeface="Arial" panose="020B0604020202020204" pitchFamily="34" charset="0"/>
              </a:rPr>
              <a:t>Least likely to benefit from distance learning solutions</a:t>
            </a:r>
          </a:p>
          <a:p>
            <a:r>
              <a:rPr lang="en-US" sz="3200" dirty="0">
                <a:latin typeface="Arial" panose="020B0604020202020204" pitchFamily="34" charset="0"/>
                <a:cs typeface="Arial" panose="020B0604020202020204" pitchFamily="34" charset="0"/>
              </a:rPr>
              <a:t>Lack of support, access to the internet, </a:t>
            </a:r>
            <a:r>
              <a:rPr lang="en-US" sz="3200" i="1" dirty="0">
                <a:latin typeface="Arial" panose="020B0604020202020204" pitchFamily="34" charset="0"/>
                <a:cs typeface="Arial" panose="020B0604020202020204" pitchFamily="34" charset="0"/>
              </a:rPr>
              <a:t>accessible </a:t>
            </a:r>
            <a:r>
              <a:rPr lang="en-US" sz="3200" dirty="0">
                <a:latin typeface="Arial" panose="020B0604020202020204" pitchFamily="34" charset="0"/>
                <a:cs typeface="Arial" panose="020B0604020202020204" pitchFamily="34" charset="0"/>
              </a:rPr>
              <a:t>software and learning materials</a:t>
            </a:r>
          </a:p>
          <a:p>
            <a:r>
              <a:rPr lang="en-US" sz="3200" dirty="0">
                <a:latin typeface="Arial" panose="020B0604020202020204" pitchFamily="34" charset="0"/>
                <a:cs typeface="Arial" panose="020B0604020202020204" pitchFamily="34" charset="0"/>
              </a:rPr>
              <a:t>Experience disruption to skills and training programs which in turn likely will create barriers to entering the workforce </a:t>
            </a:r>
          </a:p>
          <a:p>
            <a:r>
              <a:rPr lang="en-US" sz="3200" dirty="0">
                <a:latin typeface="Arial" panose="020B0604020202020204" pitchFamily="34" charset="0"/>
                <a:cs typeface="Arial" panose="020B0604020202020204" pitchFamily="34" charset="0"/>
              </a:rPr>
              <a:t>Experience a loss of peer relations, social perception and social competence due to school closures </a:t>
            </a:r>
          </a:p>
          <a:p>
            <a:endParaRPr lang="en-US" dirty="0"/>
          </a:p>
        </p:txBody>
      </p:sp>
    </p:spTree>
    <p:extLst>
      <p:ext uri="{BB962C8B-B14F-4D97-AF65-F5344CB8AC3E}">
        <p14:creationId xmlns:p14="http://schemas.microsoft.com/office/powerpoint/2010/main" val="433652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latin typeface="Arial" panose="020B0604020202020204" pitchFamily="34" charset="0"/>
                <a:cs typeface="Arial" panose="020B0604020202020204" pitchFamily="34" charset="0"/>
              </a:rPr>
              <a:t>Support Services Amid Crisis</a:t>
            </a:r>
          </a:p>
        </p:txBody>
      </p:sp>
      <p:sp>
        <p:nvSpPr>
          <p:cNvPr id="3" name="Content Placeholder 2"/>
          <p:cNvSpPr>
            <a:spLocks noGrp="1"/>
          </p:cNvSpPr>
          <p:nvPr>
            <p:ph idx="1"/>
          </p:nvPr>
        </p:nvSpPr>
        <p:spPr>
          <a:xfrm>
            <a:off x="1966452" y="1520792"/>
            <a:ext cx="9387348" cy="5096318"/>
          </a:xfrm>
        </p:spPr>
        <p:txBody>
          <a:bodyPr>
            <a:normAutofit/>
          </a:bodyPr>
          <a:lstStyle/>
          <a:p>
            <a:r>
              <a:rPr lang="en-US" sz="3200" dirty="0">
                <a:latin typeface="Arial" panose="020B0604020202020204" pitchFamily="34" charset="0"/>
                <a:cs typeface="Arial" panose="020B0604020202020204" pitchFamily="34" charset="0"/>
              </a:rPr>
              <a:t>Limited access to services, support systems and informal networks </a:t>
            </a:r>
          </a:p>
          <a:p>
            <a:pPr lvl="1">
              <a:buFont typeface="Wingdings" panose="05000000000000000000" pitchFamily="2" charset="2"/>
              <a:buChar char="§"/>
            </a:pPr>
            <a:r>
              <a:rPr lang="en-US" sz="2800" dirty="0">
                <a:latin typeface="Arial" panose="020B0604020202020204" pitchFamily="34" charset="0"/>
                <a:cs typeface="Arial" panose="020B0604020202020204" pitchFamily="34" charset="0"/>
              </a:rPr>
              <a:t>Current and future budget cuts to important adult services (e.g., community rehabilitation agencies)</a:t>
            </a:r>
          </a:p>
        </p:txBody>
      </p:sp>
    </p:spTree>
    <p:extLst>
      <p:ext uri="{BB962C8B-B14F-4D97-AF65-F5344CB8AC3E}">
        <p14:creationId xmlns:p14="http://schemas.microsoft.com/office/powerpoint/2010/main" val="280351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9302" y="220749"/>
            <a:ext cx="9554497" cy="637762"/>
          </a:xfrm>
        </p:spPr>
        <p:txBody>
          <a:bodyPr>
            <a:normAutofit fontScale="90000"/>
          </a:bodyPr>
          <a:lstStyle/>
          <a:p>
            <a:r>
              <a:rPr lang="en-US" b="1" dirty="0">
                <a:solidFill>
                  <a:schemeClr val="accent1">
                    <a:lumMod val="50000"/>
                  </a:schemeClr>
                </a:solidFill>
                <a:latin typeface="Arial" panose="020B0604020202020204" pitchFamily="34" charset="0"/>
                <a:cs typeface="Arial" panose="020B0604020202020204" pitchFamily="34" charset="0"/>
              </a:rPr>
              <a:t>Considerations</a:t>
            </a:r>
          </a:p>
        </p:txBody>
      </p:sp>
      <p:sp>
        <p:nvSpPr>
          <p:cNvPr id="3" name="Content Placeholder 2"/>
          <p:cNvSpPr>
            <a:spLocks noGrp="1"/>
          </p:cNvSpPr>
          <p:nvPr>
            <p:ph idx="1"/>
          </p:nvPr>
        </p:nvSpPr>
        <p:spPr>
          <a:xfrm>
            <a:off x="1799302" y="1074821"/>
            <a:ext cx="10392698" cy="5614737"/>
          </a:xfrm>
        </p:spPr>
        <p:txBody>
          <a:bodyPr>
            <a:normAutofit lnSpcReduction="10000"/>
          </a:bodyPr>
          <a:lstStyle/>
          <a:p>
            <a:pPr marL="0" indent="0">
              <a:buNone/>
            </a:pPr>
            <a:r>
              <a:rPr lang="en-US" sz="3800" dirty="0">
                <a:latin typeface="Arial" panose="020B0604020202020204" pitchFamily="34" charset="0"/>
                <a:cs typeface="Arial" panose="020B0604020202020204" pitchFamily="34" charset="0"/>
              </a:rPr>
              <a:t>New investments should focus on:</a:t>
            </a:r>
          </a:p>
          <a:p>
            <a:endParaRPr lang="en-US" sz="1400" dirty="0">
              <a:latin typeface="Arial" panose="020B0604020202020204" pitchFamily="34" charset="0"/>
              <a:cs typeface="Arial" panose="020B0604020202020204" pitchFamily="34" charset="0"/>
            </a:endParaRPr>
          </a:p>
          <a:p>
            <a:pPr>
              <a:lnSpc>
                <a:spcPct val="150000"/>
              </a:lnSpc>
              <a:spcBef>
                <a:spcPts val="0"/>
              </a:spcBef>
            </a:pPr>
            <a:r>
              <a:rPr lang="en-US" sz="3200" dirty="0">
                <a:latin typeface="Arial" panose="020B0604020202020204" pitchFamily="34" charset="0"/>
                <a:cs typeface="Arial" panose="020B0604020202020204" pitchFamily="34" charset="0"/>
              </a:rPr>
              <a:t>The “whole” person </a:t>
            </a:r>
          </a:p>
          <a:p>
            <a:pPr>
              <a:lnSpc>
                <a:spcPct val="150000"/>
              </a:lnSpc>
              <a:spcBef>
                <a:spcPts val="0"/>
              </a:spcBef>
            </a:pPr>
            <a:r>
              <a:rPr lang="en-US" sz="3200" dirty="0">
                <a:latin typeface="Arial" panose="020B0604020202020204" pitchFamily="34" charset="0"/>
                <a:cs typeface="Arial" panose="020B0604020202020204" pitchFamily="34" charset="0"/>
              </a:rPr>
              <a:t>Cross system and cross agency collaboration </a:t>
            </a:r>
          </a:p>
          <a:p>
            <a:pPr>
              <a:lnSpc>
                <a:spcPct val="150000"/>
              </a:lnSpc>
              <a:spcBef>
                <a:spcPts val="0"/>
              </a:spcBef>
            </a:pPr>
            <a:r>
              <a:rPr lang="en-US" sz="3200" dirty="0">
                <a:latin typeface="Arial" panose="020B0604020202020204" pitchFamily="34" charset="0"/>
                <a:cs typeface="Arial" panose="020B0604020202020204" pitchFamily="34" charset="0"/>
              </a:rPr>
              <a:t>Early and often exposure to work</a:t>
            </a:r>
          </a:p>
          <a:p>
            <a:pPr lvl="1">
              <a:lnSpc>
                <a:spcPct val="150000"/>
              </a:lnSpc>
              <a:spcBef>
                <a:spcPts val="0"/>
              </a:spcBef>
              <a:buFont typeface="Wingdings" panose="05000000000000000000" pitchFamily="2" charset="2"/>
              <a:buChar char="§"/>
            </a:pPr>
            <a:r>
              <a:rPr lang="en-US" sz="2800" dirty="0">
                <a:latin typeface="Arial" panose="020B0604020202020204" pitchFamily="34" charset="0"/>
                <a:cs typeface="Arial" panose="020B0604020202020204" pitchFamily="34" charset="0"/>
              </a:rPr>
              <a:t>Self-employment should be considered more widely</a:t>
            </a:r>
          </a:p>
          <a:p>
            <a:pPr>
              <a:lnSpc>
                <a:spcPct val="150000"/>
              </a:lnSpc>
              <a:spcBef>
                <a:spcPts val="0"/>
              </a:spcBef>
            </a:pPr>
            <a:r>
              <a:rPr lang="en-US" sz="3200" dirty="0">
                <a:latin typeface="Arial" panose="020B0604020202020204" pitchFamily="34" charset="0"/>
                <a:cs typeface="Arial" panose="020B0604020202020204" pitchFamily="34" charset="0"/>
              </a:rPr>
              <a:t>Flexibility/hybrid approach </a:t>
            </a:r>
          </a:p>
          <a:p>
            <a:pPr>
              <a:lnSpc>
                <a:spcPct val="150000"/>
              </a:lnSpc>
              <a:spcBef>
                <a:spcPts val="0"/>
              </a:spcBef>
            </a:pPr>
            <a:r>
              <a:rPr lang="en-US" sz="3200" dirty="0">
                <a:latin typeface="Arial" panose="020B0604020202020204" pitchFamily="34" charset="0"/>
                <a:cs typeface="Arial" panose="020B0604020202020204" pitchFamily="34" charset="0"/>
              </a:rPr>
              <a:t>Youth characteristics</a:t>
            </a:r>
          </a:p>
          <a:p>
            <a:pPr lvl="1">
              <a:lnSpc>
                <a:spcPct val="150000"/>
              </a:lnSpc>
              <a:spcBef>
                <a:spcPts val="0"/>
              </a:spcBef>
              <a:buFont typeface="Wingdings" panose="05000000000000000000" pitchFamily="2" charset="2"/>
              <a:buChar char="§"/>
            </a:pPr>
            <a:r>
              <a:rPr lang="en-US" sz="3200" dirty="0">
                <a:latin typeface="Arial" panose="020B0604020202020204" pitchFamily="34" charset="0"/>
                <a:cs typeface="Arial" panose="020B0604020202020204" pitchFamily="34" charset="0"/>
              </a:rPr>
              <a:t>e.g. diversity in race and disability...etc.</a:t>
            </a:r>
          </a:p>
          <a:p>
            <a:endParaRPr lang="en-US"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9111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0142" y="365127"/>
            <a:ext cx="9603658" cy="1325563"/>
          </a:xfrm>
        </p:spPr>
        <p:txBody>
          <a:bodyPr/>
          <a:lstStyle/>
          <a:p>
            <a:r>
              <a:rPr lang="en-US" b="1" dirty="0">
                <a:solidFill>
                  <a:schemeClr val="accent1">
                    <a:lumMod val="50000"/>
                  </a:schemeClr>
                </a:solidFill>
                <a:latin typeface="Arial" panose="020B0604020202020204" pitchFamily="34" charset="0"/>
                <a:cs typeface="Arial" panose="020B0604020202020204" pitchFamily="34" charset="0"/>
              </a:rPr>
              <a:t>Considerations </a:t>
            </a:r>
            <a:r>
              <a:rPr lang="en-US" b="1" dirty="0">
                <a:solidFill>
                  <a:schemeClr val="bg1"/>
                </a:solidFill>
                <a:latin typeface="Arial" panose="020B0604020202020204" pitchFamily="34" charset="0"/>
                <a:cs typeface="Arial" panose="020B0604020202020204" pitchFamily="34" charset="0"/>
              </a:rPr>
              <a:t>cont.</a:t>
            </a:r>
            <a:endParaRPr lang="en-US" dirty="0">
              <a:solidFill>
                <a:schemeClr val="bg1"/>
              </a:solidFill>
            </a:endParaRPr>
          </a:p>
        </p:txBody>
      </p:sp>
      <p:sp>
        <p:nvSpPr>
          <p:cNvPr id="3" name="Content Placeholder 2"/>
          <p:cNvSpPr>
            <a:spLocks noGrp="1"/>
          </p:cNvSpPr>
          <p:nvPr>
            <p:ph idx="1"/>
          </p:nvPr>
        </p:nvSpPr>
        <p:spPr>
          <a:xfrm>
            <a:off x="1750142" y="1386348"/>
            <a:ext cx="9603657" cy="5329083"/>
          </a:xfrm>
        </p:spPr>
        <p:txBody>
          <a:bodyPr>
            <a:normAutofit/>
          </a:bodyPr>
          <a:lstStyle/>
          <a:p>
            <a:r>
              <a:rPr lang="en-US" sz="3200" dirty="0">
                <a:latin typeface="Arial" panose="020B0604020202020204" pitchFamily="34" charset="0"/>
                <a:cs typeface="Arial" panose="020B0604020202020204" pitchFamily="34" charset="0"/>
              </a:rPr>
              <a:t>Flexibility/hybrid approach </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Youth characteristics</a:t>
            </a:r>
          </a:p>
          <a:p>
            <a:pPr lvl="1">
              <a:buFont typeface="Wingdings" panose="05000000000000000000" pitchFamily="2" charset="2"/>
              <a:buChar char="§"/>
            </a:pPr>
            <a:r>
              <a:rPr lang="en-US" sz="3200" dirty="0">
                <a:latin typeface="Arial" panose="020B0604020202020204" pitchFamily="34" charset="0"/>
                <a:cs typeface="Arial" panose="020B0604020202020204" pitchFamily="34" charset="0"/>
              </a:rPr>
              <a:t>e.g. diversity in race and disability...etc.</a:t>
            </a:r>
          </a:p>
          <a:p>
            <a:pPr lvl="1"/>
            <a:endParaRPr lang="en-US" sz="3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95755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9200" y="1942450"/>
            <a:ext cx="9144000" cy="1378790"/>
          </a:xfrm>
        </p:spPr>
        <p:txBody>
          <a:bodyPr/>
          <a:lstStyle/>
          <a:p>
            <a:r>
              <a:rPr lang="en-US" b="1" dirty="0">
                <a:solidFill>
                  <a:schemeClr val="accent1">
                    <a:lumMod val="50000"/>
                  </a:schemeClr>
                </a:solidFill>
                <a:latin typeface="Arial" panose="020B0604020202020204" pitchFamily="34" charset="0"/>
                <a:cs typeface="Arial" panose="020B0604020202020204" pitchFamily="34" charset="0"/>
              </a:rPr>
              <a:t>3… 2…1…Reflection</a:t>
            </a:r>
          </a:p>
        </p:txBody>
      </p:sp>
    </p:spTree>
    <p:extLst>
      <p:ext uri="{BB962C8B-B14F-4D97-AF65-F5344CB8AC3E}">
        <p14:creationId xmlns:p14="http://schemas.microsoft.com/office/powerpoint/2010/main" val="494465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69863" y="671287"/>
            <a:ext cx="7798137" cy="1129553"/>
          </a:xfrm>
        </p:spPr>
        <p:txBody>
          <a:bodyPr>
            <a:normAutofit/>
          </a:bodyPr>
          <a:lstStyle/>
          <a:p>
            <a:pPr algn="l"/>
            <a:r>
              <a:rPr lang="en-US" sz="5400" dirty="0">
                <a:solidFill>
                  <a:schemeClr val="accent1">
                    <a:lumMod val="50000"/>
                  </a:schemeClr>
                </a:solidFill>
                <a:latin typeface="Arial Black" panose="020B0A04020102020204" pitchFamily="34" charset="0"/>
              </a:rPr>
              <a:t>3…</a:t>
            </a:r>
          </a:p>
        </p:txBody>
      </p:sp>
      <p:sp>
        <p:nvSpPr>
          <p:cNvPr id="4" name="Text Placeholder 3"/>
          <p:cNvSpPr>
            <a:spLocks noGrp="1"/>
          </p:cNvSpPr>
          <p:nvPr>
            <p:ph type="subTitle" idx="1"/>
          </p:nvPr>
        </p:nvSpPr>
        <p:spPr>
          <a:xfrm>
            <a:off x="2869863" y="1800840"/>
            <a:ext cx="8082116" cy="772739"/>
          </a:xfrm>
        </p:spPr>
        <p:txBody>
          <a:bodyPr/>
          <a:lstStyle/>
          <a:p>
            <a:pPr algn="l"/>
            <a:r>
              <a:rPr lang="en-US" sz="3200" dirty="0">
                <a:latin typeface="Arial" panose="020B0604020202020204" pitchFamily="34" charset="0"/>
                <a:cs typeface="Arial" panose="020B0604020202020204" pitchFamily="34" charset="0"/>
              </a:rPr>
              <a:t>What 3 ideas that resonated with you?</a:t>
            </a:r>
          </a:p>
          <a:p>
            <a:endParaRPr lang="en-US" dirty="0"/>
          </a:p>
        </p:txBody>
      </p:sp>
      <p:sp>
        <p:nvSpPr>
          <p:cNvPr id="5" name="Title 1"/>
          <p:cNvSpPr txBox="1">
            <a:spLocks/>
          </p:cNvSpPr>
          <p:nvPr/>
        </p:nvSpPr>
        <p:spPr>
          <a:xfrm>
            <a:off x="2869863" y="2179917"/>
            <a:ext cx="8013290" cy="112955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5400" dirty="0">
                <a:solidFill>
                  <a:schemeClr val="accent1">
                    <a:lumMod val="50000"/>
                  </a:schemeClr>
                </a:solidFill>
                <a:latin typeface="Arial Black" panose="020B0A04020102020204" pitchFamily="34" charset="0"/>
              </a:rPr>
              <a:t>2…</a:t>
            </a:r>
          </a:p>
        </p:txBody>
      </p:sp>
      <p:sp>
        <p:nvSpPr>
          <p:cNvPr id="6" name="Text Placeholder 3"/>
          <p:cNvSpPr txBox="1">
            <a:spLocks/>
          </p:cNvSpPr>
          <p:nvPr/>
        </p:nvSpPr>
        <p:spPr>
          <a:xfrm>
            <a:off x="2869863" y="3309470"/>
            <a:ext cx="8348742" cy="947194"/>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200" dirty="0">
                <a:latin typeface="Arial" panose="020B0604020202020204" pitchFamily="34" charset="0"/>
                <a:cs typeface="Arial" panose="020B0604020202020204" pitchFamily="34" charset="0"/>
              </a:rPr>
              <a:t>What policies, practices, or interventions need development?</a:t>
            </a:r>
            <a:endParaRPr lang="en-US" dirty="0"/>
          </a:p>
        </p:txBody>
      </p:sp>
      <p:sp>
        <p:nvSpPr>
          <p:cNvPr id="7" name="Title 1"/>
          <p:cNvSpPr txBox="1">
            <a:spLocks/>
          </p:cNvSpPr>
          <p:nvPr/>
        </p:nvSpPr>
        <p:spPr>
          <a:xfrm>
            <a:off x="2585884" y="4256664"/>
            <a:ext cx="8082116" cy="112955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5400" dirty="0">
                <a:solidFill>
                  <a:schemeClr val="accent1">
                    <a:lumMod val="50000"/>
                  </a:schemeClr>
                </a:solidFill>
                <a:latin typeface="Arial Black" panose="020B0A04020102020204" pitchFamily="34" charset="0"/>
              </a:rPr>
              <a:t>1…</a:t>
            </a:r>
          </a:p>
        </p:txBody>
      </p:sp>
      <p:sp>
        <p:nvSpPr>
          <p:cNvPr id="8" name="Text Placeholder 3"/>
          <p:cNvSpPr txBox="1">
            <a:spLocks/>
          </p:cNvSpPr>
          <p:nvPr/>
        </p:nvSpPr>
        <p:spPr>
          <a:xfrm>
            <a:off x="2869863" y="5185706"/>
            <a:ext cx="8238275" cy="97314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defTabSz="1117600"/>
            <a:r>
              <a:rPr lang="en-US" sz="3200" dirty="0"/>
              <a:t>What is the biggest knowledge gap in need of research?</a:t>
            </a:r>
          </a:p>
        </p:txBody>
      </p:sp>
    </p:spTree>
    <p:extLst>
      <p:ext uri="{BB962C8B-B14F-4D97-AF65-F5344CB8AC3E}">
        <p14:creationId xmlns:p14="http://schemas.microsoft.com/office/powerpoint/2010/main" val="318604923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ay2Wo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ay2Work" id="{81A57432-F949-45A1-BD4A-C3872D1FD5BD}" vid="{85539531-3616-4B76-8023-14D2EB7ADF6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CTCI theme</Template>
  <TotalTime>8011</TotalTime>
  <Words>541</Words>
  <Application>Microsoft Office PowerPoint</Application>
  <PresentationFormat>Widescreen</PresentationFormat>
  <Paragraphs>58</Paragraphs>
  <Slides>9</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Arial Black</vt:lpstr>
      <vt:lpstr>Calibri</vt:lpstr>
      <vt:lpstr>Calibri Light</vt:lpstr>
      <vt:lpstr>Wingdings</vt:lpstr>
      <vt:lpstr>Custom Design</vt:lpstr>
      <vt:lpstr>Way2Work</vt:lpstr>
      <vt:lpstr>General Discussion</vt:lpstr>
      <vt:lpstr>Key Points</vt:lpstr>
      <vt:lpstr>Employment Amid Crisis</vt:lpstr>
      <vt:lpstr>Education Amid Crisis</vt:lpstr>
      <vt:lpstr>Support Services Amid Crisis</vt:lpstr>
      <vt:lpstr>Considerations</vt:lpstr>
      <vt:lpstr>Considerations cont.</vt:lpstr>
      <vt:lpstr>3… 2…1…Reflection</vt:lpstr>
      <vt:lpstr>3…</vt:lpstr>
    </vt:vector>
  </TitlesOfParts>
  <Company>College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Discussion</dc:title>
  <dc:creator>Kelli Thuli Crane</dc:creator>
  <cp:lastModifiedBy>Kristen Smith</cp:lastModifiedBy>
  <cp:revision>37</cp:revision>
  <dcterms:created xsi:type="dcterms:W3CDTF">2020-09-17T18:02:46Z</dcterms:created>
  <dcterms:modified xsi:type="dcterms:W3CDTF">2021-07-20T15:08:08Z</dcterms:modified>
</cp:coreProperties>
</file>