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5" r:id="rId1"/>
  </p:sldMasterIdLst>
  <p:notesMasterIdLst>
    <p:notesMasterId r:id="rId21"/>
  </p:notesMasterIdLst>
  <p:handoutMasterIdLst>
    <p:handoutMasterId r:id="rId22"/>
  </p:handoutMasterIdLst>
  <p:sldIdLst>
    <p:sldId id="482" r:id="rId2"/>
    <p:sldId id="530" r:id="rId3"/>
    <p:sldId id="532" r:id="rId4"/>
    <p:sldId id="455" r:id="rId5"/>
    <p:sldId id="523" r:id="rId6"/>
    <p:sldId id="527" r:id="rId7"/>
    <p:sldId id="534" r:id="rId8"/>
    <p:sldId id="535" r:id="rId9"/>
    <p:sldId id="536" r:id="rId10"/>
    <p:sldId id="537" r:id="rId11"/>
    <p:sldId id="538" r:id="rId12"/>
    <p:sldId id="539" r:id="rId13"/>
    <p:sldId id="540" r:id="rId14"/>
    <p:sldId id="541" r:id="rId15"/>
    <p:sldId id="542" r:id="rId16"/>
    <p:sldId id="543" r:id="rId17"/>
    <p:sldId id="479" r:id="rId18"/>
    <p:sldId id="528" r:id="rId19"/>
    <p:sldId id="529" r:id="rId20"/>
  </p:sldIdLst>
  <p:sldSz cx="9144000" cy="6858000" type="screen4x3"/>
  <p:notesSz cx="7023100" cy="93091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02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87B377-088F-B472-2340-5EF6422A4F46}" v="110" dt="2021-07-07T16:30:13.630"/>
    <p1510:client id="{ABDF0FF5-567F-C753-DC07-A99023B1C6F8}" v="2457" dt="2021-07-09T14:43:05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84584" autoAdjust="0"/>
  </p:normalViewPr>
  <p:slideViewPr>
    <p:cSldViewPr>
      <p:cViewPr varScale="1">
        <p:scale>
          <a:sx n="97" d="100"/>
          <a:sy n="97" d="100"/>
        </p:scale>
        <p:origin x="137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7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547AD2F9-5BE2-4B56-90BC-A9224BCEE6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l" defTabSz="9421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ECB6BC4-76D0-4DB1-B90E-01580568008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r" defTabSz="9421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943E5060-5E34-4347-ACD8-FC2CAAD4EBB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l" defTabSz="9421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B8DC7257-88D6-4967-B576-4312E46ABF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r" defTabSz="941388" eaLnBrk="1" hangingPunct="1">
              <a:defRPr sz="1200"/>
            </a:lvl1pPr>
          </a:lstStyle>
          <a:p>
            <a:pPr>
              <a:defRPr/>
            </a:pPr>
            <a:fld id="{4D6BA3B8-CAB8-4076-831C-4A6DDB6107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2E2AC5-CB43-45E8-B6E6-AE3882FF23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37439-4A07-4A60-8D24-A4FBF042C36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25422B-B95D-4458-80B2-B971C14BA9B8}" type="datetime1">
              <a:rPr lang="en-US" altLang="en-US"/>
              <a:pPr>
                <a:defRPr/>
              </a:pPr>
              <a:t>7/16/2021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F5ED923-3907-43A4-893D-4AC9993C70B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5DBE2D-1303-4736-B463-D58B9AFC8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2775"/>
            <a:ext cx="5619750" cy="418782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30693-4A28-4B01-9A9B-ABAC05A6FB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50F3F-8D31-4BC2-8264-26C24EBDCA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137623-3973-43D7-88F4-E833B10B3F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DA8AF8D7-F144-4F7E-8A1D-BAAFA935BD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DE1F67EA-7ABB-4650-8FEB-0AE3545FB0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D5C392F-9DC9-4164-AF2A-7D54CDF382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6B3F920-ADDF-4BC5-B2A2-2A93A113693F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37623-3973-43D7-88F4-E833B10B3F2F}" type="slidenum">
              <a:rPr lang="en-US" altLang="en-US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933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Moderate Predictors</a:t>
            </a:r>
          </a:p>
          <a:p>
            <a:endParaRPr lang="en-US" dirty="0"/>
          </a:p>
          <a:p>
            <a:pPr lvl="1" indent="-182245">
              <a:spcAft>
                <a:spcPts val="600"/>
              </a:spcAft>
            </a:pPr>
            <a:r>
              <a:rPr lang="en-US" dirty="0">
                <a:ea typeface="MS PGothic"/>
                <a:cs typeface="Arial"/>
              </a:rPr>
              <a:t>Inclusion in general education</a:t>
            </a:r>
            <a:endParaRPr lang="en-US" dirty="0">
              <a:ea typeface="MS PGothic"/>
              <a:cs typeface="+mn-lt"/>
            </a:endParaRPr>
          </a:p>
          <a:p>
            <a:pPr lvl="1" indent="-182245">
              <a:spcAft>
                <a:spcPts val="600"/>
              </a:spcAft>
            </a:pPr>
            <a:r>
              <a:rPr lang="en-US" dirty="0">
                <a:cs typeface="Arial"/>
              </a:rPr>
              <a:t>Paid employment/work experiences</a:t>
            </a:r>
            <a:endParaRPr lang="en-US" dirty="0">
              <a:ea typeface="+mn-lt"/>
              <a:cs typeface="+mn-lt"/>
            </a:endParaRPr>
          </a:p>
          <a:p>
            <a:pPr lvl="1" indent="-182245">
              <a:spcAft>
                <a:spcPts val="600"/>
              </a:spcAft>
            </a:pPr>
            <a:r>
              <a:rPr lang="en-US" dirty="0">
                <a:cs typeface="Arial"/>
              </a:rPr>
              <a:t>Overall transition programs</a:t>
            </a:r>
            <a:endParaRPr lang="en-US" dirty="0">
              <a:ea typeface="+mn-lt"/>
              <a:cs typeface="+mn-lt"/>
            </a:endParaRPr>
          </a:p>
          <a:p>
            <a:pPr lvl="1" indent="-182245">
              <a:spcAft>
                <a:spcPts val="600"/>
              </a:spcAft>
            </a:pPr>
            <a:r>
              <a:rPr lang="en-US" dirty="0">
                <a:cs typeface="Arial"/>
              </a:rPr>
              <a:t>Vocational education </a:t>
            </a:r>
          </a:p>
          <a:p>
            <a:pPr lvl="1" indent="-182245">
              <a:spcAft>
                <a:spcPts val="600"/>
              </a:spcAft>
            </a:pPr>
            <a:endParaRPr lang="en-US" dirty="0">
              <a:cs typeface="Arial"/>
            </a:endParaRPr>
          </a:p>
          <a:p>
            <a:pPr lvl="1" indent="-182245">
              <a:spcAft>
                <a:spcPts val="600"/>
              </a:spcAft>
            </a:pPr>
            <a:r>
              <a:rPr lang="en-US" dirty="0">
                <a:cs typeface="Arial"/>
              </a:rPr>
              <a:t>Potential level of importance</a:t>
            </a:r>
          </a:p>
          <a:p>
            <a:pPr marL="182245" indent="-182245"/>
            <a:r>
              <a:rPr lang="en-US" dirty="0">
                <a:ea typeface="+mn-lt"/>
                <a:cs typeface="+mn-lt"/>
              </a:rPr>
              <a:t>Career awareness</a:t>
            </a:r>
            <a:endParaRPr lang="en-US" dirty="0">
              <a:cs typeface="+mn-lt"/>
            </a:endParaRPr>
          </a:p>
          <a:p>
            <a:pPr marL="182245" indent="-182245"/>
            <a:r>
              <a:rPr lang="en-US" dirty="0">
                <a:ea typeface="+mn-lt"/>
                <a:cs typeface="+mn-lt"/>
              </a:rPr>
              <a:t>Interagency collaboration</a:t>
            </a:r>
            <a:endParaRPr lang="en-US" dirty="0">
              <a:cs typeface="+mn-lt"/>
            </a:endParaRPr>
          </a:p>
          <a:p>
            <a:pPr marL="182245" indent="-182245"/>
            <a:r>
              <a:rPr lang="en-US" dirty="0">
                <a:ea typeface="+mn-lt"/>
                <a:cs typeface="+mn-lt"/>
              </a:rPr>
              <a:t>Occupational course</a:t>
            </a:r>
            <a:endParaRPr lang="en-US" dirty="0">
              <a:cs typeface="+mn-lt"/>
            </a:endParaRPr>
          </a:p>
          <a:p>
            <a:pPr marL="182245" indent="-182245"/>
            <a:r>
              <a:rPr lang="en-US" dirty="0">
                <a:ea typeface="+mn-lt"/>
                <a:cs typeface="+mn-lt"/>
              </a:rPr>
              <a:t>Self-advocacy and self-determination</a:t>
            </a:r>
            <a:endParaRPr lang="en-US" dirty="0">
              <a:cs typeface="+mn-lt"/>
            </a:endParaRPr>
          </a:p>
          <a:p>
            <a:pPr marL="182245" indent="-182245"/>
            <a:r>
              <a:rPr lang="en-US" dirty="0">
                <a:ea typeface="+mn-lt"/>
                <a:cs typeface="+mn-lt"/>
              </a:rPr>
              <a:t>Self-care/independent living</a:t>
            </a:r>
            <a:endParaRPr lang="en-US" dirty="0">
              <a:cs typeface="+mn-lt"/>
            </a:endParaRPr>
          </a:p>
          <a:p>
            <a:pPr marL="182245" indent="-182245"/>
            <a:r>
              <a:rPr lang="en-US" dirty="0">
                <a:ea typeface="+mn-lt"/>
                <a:cs typeface="+mn-lt"/>
              </a:rPr>
              <a:t>Social skill training</a:t>
            </a:r>
            <a:endParaRPr lang="en-US" dirty="0">
              <a:cs typeface="+mn-lt"/>
            </a:endParaRPr>
          </a:p>
          <a:p>
            <a:pPr marL="182245" indent="-182245"/>
            <a:r>
              <a:rPr lang="en-US" dirty="0">
                <a:ea typeface="+mn-lt"/>
                <a:cs typeface="+mn-lt"/>
              </a:rPr>
              <a:t>Student support </a:t>
            </a:r>
            <a:endParaRPr lang="en-US" dirty="0"/>
          </a:p>
          <a:p>
            <a:pPr lvl="1" indent="-182245">
              <a:spcAft>
                <a:spcPts val="60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37623-3973-43D7-88F4-E833B10B3F2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850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EBBCCDC-0680-4BAC-B9EF-FBAE3E75E0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2C63750-204F-48FE-AB0F-772C9F0EDB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cs typeface="Calibri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05235FF4-BFFD-4DE0-91F7-6B2F73D476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56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56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56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56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56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60D6DC0-E3DC-441F-B27C-62F167125809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300"/>
              </a:spcAft>
            </a:pPr>
            <a:r>
              <a:rPr lang="en-US" dirty="0"/>
              <a:t>VR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African American youth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48% with VR services</a:t>
            </a:r>
          </a:p>
          <a:p>
            <a:pPr lvl="2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/>
              <a:t>Of those with VR services, 75% ever employed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White youth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63% with VR services</a:t>
            </a:r>
          </a:p>
          <a:p>
            <a:pPr lvl="2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/>
              <a:t>Of those with VR services, 71% ever employed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Hispanic youth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52% with VR services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Of those with VR services, 61% ever employed</a:t>
            </a:r>
          </a:p>
          <a:p>
            <a:endParaRPr lang="en-US" dirty="0"/>
          </a:p>
          <a:p>
            <a:pPr>
              <a:spcAft>
                <a:spcPts val="300"/>
              </a:spcAft>
            </a:pPr>
            <a:r>
              <a:rPr lang="en-US" dirty="0"/>
              <a:t>No VR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African American youth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52% with no VR services</a:t>
            </a:r>
          </a:p>
          <a:p>
            <a:pPr lvl="2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/>
              <a:t>Of those with no VR services, 56% ever employed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White youth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37% with no VR services</a:t>
            </a:r>
          </a:p>
          <a:p>
            <a:pPr lvl="2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/>
              <a:t>Of those with no VR services, 43% ever employed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Hispanic youth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48% with VR services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Of those with VR services, 45% ever employed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37623-3973-43D7-88F4-E833B10B3F2F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0793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MS PGothic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37623-3973-43D7-88F4-E833B10B3F2F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590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37623-3973-43D7-88F4-E833B10B3F2F}" type="slidenum">
              <a:rPr lang="en-US" altLang="en-US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6627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MS PGothic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37623-3973-43D7-88F4-E833B10B3F2F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4255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37623-3973-43D7-88F4-E833B10B3F2F}" type="slidenum">
              <a:rPr lang="en-US" altLang="en-US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6477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37623-3973-43D7-88F4-E833B10B3F2F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452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632E190-6C6C-4D48-A2C4-F65ECD55FD41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1A8DC1-6D12-46E3-8AD8-7BA88F68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3427C-6576-45E0-AB87-A37E7DECB43B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B16158-175E-46EC-BC4D-E00E49925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0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B7C41-7A70-42D9-A7CD-1CC6E9B4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4652-077D-4971-B2F8-DEB117F94274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AF319-AD66-4392-84C5-35B9F781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36FFB-8E7F-4B9F-94EE-EC0B933E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8B8B3-7245-49DD-9C73-C782A32B43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28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6CE4A-96EF-4009-B93F-07FC783F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F8143-3A3A-443B-A6E4-73D4339DB12E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CD1B4-394A-4029-A866-17C85B6CA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D6761-44C5-4B46-9EF6-029A2BF4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C3FEB-AF7A-4664-A367-EB9598F936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15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86AC9-4015-43F3-AA42-917EB230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4C8E-F5B2-48FE-94EB-04A96B508FBC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FDC1A-AA00-4333-86E1-4F0F23FC8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41A0F-EAF8-4B74-B52E-30006B842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2AFD5-942F-4DC6-9C97-66B624FFCE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18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A9A448-0D60-4E57-AC78-F859ED4566C8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CA0766-057D-426E-BDB6-458C3A23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5431-DA94-430C-ABD8-A5DF7387CB97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E3950C-67B2-4463-8DFE-63E3E4B2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89AAEF-62A7-4974-97F3-8F4385FF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96DDC-BEE8-42BA-978B-C20B2A6ACE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9848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BF0AA9-3779-468B-9AF3-28C70765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F170-6AC2-46A4-8460-883CF826864A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7C687F-C404-4CB2-9FA2-5C1A4252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4A1794-4E83-4D9B-9DFC-56FF3643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7385F-3F7E-4A82-B44C-C5BBA92138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74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232AC8-6140-4517-970A-1973A733F085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BA6280B8-3060-449A-BF24-B19705F5A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03B79-15CC-4537-BBB9-79D80C8FE36D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AF985EB-6C4F-4E83-A242-64A479E2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AF3ABB3-606E-4E04-88A2-7B0029AD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CFF5A-6BA5-471D-B819-498492295F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164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34790C-AF93-4C84-86D0-1E2B26A7F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DD2F-8594-40FB-AFF1-3BA3794C8140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CDAAA20-F133-4E4A-BEE2-84E7C86FB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13C65F-8A14-4B40-92AE-7AF7F3BF6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4FB39-801C-46F7-939B-D13C66335D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72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B259F04-0205-4B95-88EC-CA2C39E8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CFE1-00FD-4AC0-85A1-8E3BF0F70EE2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68034D-8E07-4326-8A1A-F3FD4120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371790-D935-4959-BE1F-EE07FB30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7187-39AA-440A-8ADE-1F7F7C3A9F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716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62EBF6-FD5F-408D-9B60-47A46401602E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80657BF-5264-4462-902D-996B39CB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709F2-AE6B-4A6A-8581-394893809093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BAF86ED-B3A6-43D1-87D2-C424C02F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9CC7E3-76E8-4592-92C4-5166587B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CAADA-CE04-4364-B0E2-5130BDBE55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385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8D91AE-2510-49C7-9A3C-85555C44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A57D-C87D-4350-AC52-EF2D6F9A264F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DA0E84-899D-46BA-8530-C6478507A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213F8B-03AD-4883-84D8-B7A1AE3C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725A4-0C97-488D-B42E-E696759731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176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01862E8-CA4E-4665-9C75-279563568564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2E193D-34D2-4A44-97E4-5B789892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1D27852-B7D2-4EAB-8867-A6346A8896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A8F25D-8B30-4D71-AA34-69720D382179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16249-5FF0-41C0-B0D8-514BD20E3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A9ECD2-7F69-495C-8579-9606B880F1B8}" type="datetime1">
              <a:rPr lang="en-US" altLang="en-US" smtClean="0"/>
              <a:t>7/16/2021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553A2-13CD-4F5C-8749-F0E496CAC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D1886AE-B7E9-43C5-89C9-3468047C2067}"/>
              </a:ext>
            </a:extLst>
          </p:cNvPr>
          <p:cNvSpPr txBox="1">
            <a:spLocks/>
          </p:cNvSpPr>
          <p:nvPr userDrawn="1"/>
        </p:nvSpPr>
        <p:spPr>
          <a:xfrm>
            <a:off x="7848600" y="-114301"/>
            <a:ext cx="6858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27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z="1500" smtClean="0">
                <a:solidFill>
                  <a:schemeClr val="bg1"/>
                </a:solidFill>
              </a:rPr>
              <a:pPr/>
              <a:t>‹#›</a:t>
            </a:fld>
            <a:endParaRPr lang="en-US" sz="15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8" r:id="rId1"/>
    <p:sldLayoutId id="2147484851" r:id="rId2"/>
    <p:sldLayoutId id="2147484859" r:id="rId3"/>
    <p:sldLayoutId id="2147484852" r:id="rId4"/>
    <p:sldLayoutId id="2147484860" r:id="rId5"/>
    <p:sldLayoutId id="2147484853" r:id="rId6"/>
    <p:sldLayoutId id="2147484854" r:id="rId7"/>
    <p:sldLayoutId id="2147484861" r:id="rId8"/>
    <p:sldLayoutId id="2147484855" r:id="rId9"/>
    <p:sldLayoutId id="2147484856" r:id="rId10"/>
    <p:sldLayoutId id="214748485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gov/work/WIPA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lenrc.org/abou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sa.gov/disabilityresearch/wi/pass.htm" TargetMode="External"/><Relationship Id="rId4" Type="http://schemas.openxmlformats.org/officeDocument/2006/relationships/hyperlink" Target="http://ssa.gov/ssi/spotlights/spot-individual-development.h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rosperitynow.org/sites/default/files/resources/2019_Scorecard_State_Report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beforeage18.org/resources/#Topic_Health" TargetMode="External"/><Relationship Id="rId3" Type="http://schemas.openxmlformats.org/officeDocument/2006/relationships/hyperlink" Target="https://promisewi.com/videos/" TargetMode="External"/><Relationship Id="rId7" Type="http://schemas.openxmlformats.org/officeDocument/2006/relationships/hyperlink" Target="https://beforeage18.org/benefits-and-working/" TargetMode="External"/><Relationship Id="rId2" Type="http://schemas.openxmlformats.org/officeDocument/2006/relationships/hyperlink" Target="https://promisewi.com/succes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foreage18.org/family-advocacy-training/" TargetMode="External"/><Relationship Id="rId5" Type="http://schemas.openxmlformats.org/officeDocument/2006/relationships/hyperlink" Target="https://beforeage18.org/self-advocacy-training/" TargetMode="External"/><Relationship Id="rId10" Type="http://schemas.openxmlformats.org/officeDocument/2006/relationships/hyperlink" Target="https://promising-practices.com/" TargetMode="External"/><Relationship Id="rId4" Type="http://schemas.openxmlformats.org/officeDocument/2006/relationships/hyperlink" Target="https://beforeage18.org/transition-guide/" TargetMode="External"/><Relationship Id="rId9" Type="http://schemas.openxmlformats.org/officeDocument/2006/relationships/hyperlink" Target="https://www.dol.gov/odep/topics/youth/softskill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llie2.Hartman@wi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CBEFA1C-7B30-4B0B-AC2E-3BB04C5484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752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fontAlgn="auto" hangingPunct="1">
              <a:spcBef>
                <a:spcPts val="1200"/>
              </a:spcBef>
              <a:spcAft>
                <a:spcPts val="1200"/>
              </a:spcAft>
              <a:defRPr/>
            </a:pPr>
            <a:br>
              <a:rPr lang="en-US" sz="3200" b="1" cap="none" dirty="0">
                <a:ea typeface="ＭＳ Ｐゴシック" charset="0"/>
                <a:cs typeface="ＭＳ Ｐゴシック" charset="0"/>
              </a:rPr>
            </a:br>
            <a:r>
              <a:rPr lang="en-US" sz="4400" cap="none" dirty="0">
                <a:ea typeface="ＭＳ Ｐゴシック" charset="0"/>
                <a:cs typeface="ＭＳ Ｐゴシック" charset="0"/>
              </a:rPr>
              <a:t>Wisconsin PROMISE </a:t>
            </a:r>
            <a:br>
              <a:rPr lang="en-US" sz="4400" cap="none" dirty="0">
                <a:ea typeface="ＭＳ Ｐゴシック" charset="0"/>
                <a:cs typeface="ＭＳ Ｐゴシック" charset="0"/>
              </a:rPr>
            </a:br>
            <a:r>
              <a:rPr lang="en-US" sz="4400" cap="none" dirty="0">
                <a:ea typeface="ＭＳ Ｐゴシック" charset="0"/>
                <a:cs typeface="ＭＳ Ｐゴシック" charset="0"/>
              </a:rPr>
              <a:t>Lessons Learned</a:t>
            </a:r>
            <a:endParaRPr lang="en-US" sz="4400" cap="none" dirty="0">
              <a:solidFill>
                <a:schemeClr val="tx1"/>
              </a:solidFill>
              <a:ea typeface="MS PGothic" charset="0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AAA32E3-E004-4B00-A984-5E76873A9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92378"/>
            <a:ext cx="6400800" cy="1752600"/>
          </a:xfrm>
        </p:spPr>
        <p:txBody>
          <a:bodyPr/>
          <a:lstStyle/>
          <a:p>
            <a:pPr algn="ctr"/>
            <a:r>
              <a:rPr lang="en-US" altLang="en-US" sz="2200" b="1" dirty="0">
                <a:solidFill>
                  <a:schemeClr val="tx1"/>
                </a:solidFill>
                <a:ea typeface="MS PGothic"/>
                <a:cs typeface="Arial"/>
              </a:rPr>
              <a:t>Emily A. </a:t>
            </a:r>
            <a:r>
              <a:rPr lang="en-US" altLang="en-US" sz="2200" b="1" dirty="0" err="1">
                <a:solidFill>
                  <a:schemeClr val="tx1"/>
                </a:solidFill>
                <a:ea typeface="MS PGothic"/>
                <a:cs typeface="Arial"/>
              </a:rPr>
              <a:t>Brinck</a:t>
            </a:r>
            <a:r>
              <a:rPr lang="en-US" altLang="en-US" sz="2200" b="1" dirty="0">
                <a:solidFill>
                  <a:schemeClr val="tx1"/>
                </a:solidFill>
                <a:ea typeface="MS PGothic"/>
                <a:cs typeface="Arial"/>
              </a:rPr>
              <a:t>. Ph.D.</a:t>
            </a:r>
            <a:endParaRPr lang="en-US" sz="2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n-US" altLang="en-US" sz="2200" b="1" dirty="0">
                <a:solidFill>
                  <a:schemeClr val="tx1"/>
                </a:solidFill>
                <a:ea typeface="MS PGothic"/>
                <a:cs typeface="Arial"/>
              </a:rPr>
              <a:t>Researcher</a:t>
            </a:r>
          </a:p>
          <a:p>
            <a:pPr algn="ctr"/>
            <a:r>
              <a:rPr lang="en-US" altLang="en-US" sz="2200" b="1" dirty="0">
                <a:solidFill>
                  <a:schemeClr val="tx1"/>
                </a:solidFill>
                <a:ea typeface="MS PGothic"/>
                <a:cs typeface="Arial"/>
              </a:rPr>
              <a:t>University of Wisconsin-Madison</a:t>
            </a:r>
            <a:endParaRPr lang="en-US" altLang="en-US" sz="2200" b="1" dirty="0">
              <a:solidFill>
                <a:schemeClr val="tx1"/>
              </a:solidFill>
              <a:cs typeface="Arial"/>
            </a:endParaRPr>
          </a:p>
          <a:p>
            <a:pPr algn="ctr"/>
            <a:endParaRPr lang="en-US" altLang="en-US" sz="2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  <p:pic>
        <p:nvPicPr>
          <p:cNvPr id="8197" name="Picture 6" descr="Wisconsin Promise logo.">
            <a:extLst>
              <a:ext uri="{FF2B5EF4-FFF2-40B4-BE49-F238E27FC236}">
                <a16:creationId xmlns:a16="http://schemas.microsoft.com/office/drawing/2014/main" id="{3221C7D8-E189-4DB6-8014-8F5EDC96C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8001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3EFB7-ECA8-4331-8066-BC03B2CF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a typeface="MS PGothic"/>
                <a:cs typeface="Arial"/>
              </a:rPr>
              <a:t>Promise lessons Learned Highlights</a:t>
            </a:r>
            <a:br>
              <a:rPr lang="en-US" dirty="0">
                <a:ea typeface="MS PGothic"/>
                <a:cs typeface="Arial"/>
              </a:rPr>
            </a:br>
            <a:r>
              <a:rPr lang="en-US" dirty="0">
                <a:ea typeface="MS PGothic"/>
                <a:cs typeface="Arial"/>
              </a:rPr>
              <a:t>Part 3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5FD04-5F8B-44E6-AD71-6C8FA68AA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>
                <a:ea typeface="MS PGothic"/>
                <a:cs typeface="Arial"/>
              </a:rPr>
              <a:t>Work Incentives Benefits Counseling and Financial Planning -</a:t>
            </a:r>
            <a:r>
              <a:rPr lang="en-US" sz="2000" b="1" dirty="0">
                <a:solidFill>
                  <a:srgbClr val="FF0000"/>
                </a:solidFill>
                <a:ea typeface="MS PGothic"/>
                <a:cs typeface="Arial"/>
              </a:rPr>
              <a:t> </a:t>
            </a:r>
            <a:r>
              <a:rPr lang="en-US" sz="2000" b="1" dirty="0">
                <a:solidFill>
                  <a:schemeClr val="accent1"/>
                </a:solidFill>
                <a:ea typeface="MS PGothic"/>
                <a:cs typeface="Arial"/>
              </a:rPr>
              <a:t>Recommendations</a:t>
            </a: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  <a:cs typeface="Arial"/>
            </a:endParaRPr>
          </a:p>
          <a:p>
            <a:pPr marL="182245" indent="-182245"/>
            <a:r>
              <a:rPr lang="en-US" sz="2000" dirty="0">
                <a:ea typeface="MS PGothic"/>
              </a:rPr>
              <a:t>Increase funding for work incentive planning assistance </a:t>
            </a:r>
            <a:r>
              <a:rPr lang="en-US" sz="2000" dirty="0">
                <a:ea typeface="MS PGothic"/>
                <a:hlinkClick r:id="rId3"/>
              </a:rPr>
              <a:t>(WIPA)</a:t>
            </a:r>
          </a:p>
          <a:p>
            <a:pPr marL="182245" indent="-182245"/>
            <a:endParaRPr lang="en-US" sz="2000" dirty="0">
              <a:ea typeface="MS PGothic"/>
            </a:endParaRPr>
          </a:p>
          <a:p>
            <a:pPr marL="182245" indent="-182245"/>
            <a:r>
              <a:rPr lang="en-US" sz="2000" dirty="0">
                <a:ea typeface="MS PGothic"/>
              </a:rPr>
              <a:t>Integrate financial coaching and planning in work incentives benefit counseling</a:t>
            </a:r>
          </a:p>
          <a:p>
            <a:pPr marL="182245" indent="-182245"/>
            <a:endParaRPr lang="en-US" sz="2000" dirty="0">
              <a:ea typeface="MS PGothic"/>
            </a:endParaRPr>
          </a:p>
          <a:p>
            <a:pPr marL="182245" indent="-182245"/>
            <a:r>
              <a:rPr lang="en-US" sz="2000" dirty="0">
                <a:ea typeface="MS PGothic"/>
              </a:rPr>
              <a:t>Use a consult/coaching model to share information about benefits and financial planning</a:t>
            </a:r>
          </a:p>
          <a:p>
            <a:pPr marL="182245" indent="-182245"/>
            <a:endParaRPr lang="en-US" sz="2000" dirty="0">
              <a:ea typeface="MS PGothic"/>
            </a:endParaRPr>
          </a:p>
          <a:p>
            <a:pPr marL="182245" indent="-182245"/>
            <a:r>
              <a:rPr lang="en-US" sz="2000" dirty="0">
                <a:ea typeface="MS PGothic"/>
              </a:rPr>
              <a:t>Train local SSA and Medicaid income maintenance workers</a:t>
            </a:r>
          </a:p>
          <a:p>
            <a:pPr marL="182245" indent="-182245"/>
            <a:endParaRPr lang="en-US" sz="2000" dirty="0">
              <a:ea typeface="MS PGothic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3006B8-4BB3-4CF9-A614-E654290E3089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(Chan et al., 2016; Rumrill et al., 2017)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376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92FF0-B41B-4DAB-93A5-4DB7211D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cs typeface="Arial"/>
              </a:rPr>
              <a:t>Promise lessons Learned Highlights 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Part 4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E9AA-DA57-4C22-909D-494BEB716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ea typeface="MS PGothic"/>
              </a:rPr>
              <a:t>Supporting the Family of Youth Receiving SSI and Improve Access to Transition Resources and Improved Expectations and Outcomes –</a:t>
            </a:r>
            <a:r>
              <a:rPr lang="en-US" b="1" dirty="0">
                <a:solidFill>
                  <a:srgbClr val="FF0000"/>
                </a:solidFill>
                <a:ea typeface="MS PGothic"/>
              </a:rPr>
              <a:t> </a:t>
            </a:r>
            <a:r>
              <a:rPr lang="en-US" b="1" dirty="0">
                <a:solidFill>
                  <a:schemeClr val="accent1"/>
                </a:solidFill>
                <a:ea typeface="MS PGothic"/>
              </a:rPr>
              <a:t>Data</a:t>
            </a:r>
            <a:endParaRPr lang="en-US" dirty="0">
              <a:solidFill>
                <a:schemeClr val="accent1"/>
              </a:solidFill>
            </a:endParaRPr>
          </a:p>
          <a:p>
            <a:pPr marL="182245" indent="-182245"/>
            <a:endParaRPr lang="en-US" b="1" dirty="0">
              <a:solidFill>
                <a:srgbClr val="292934"/>
              </a:solidFill>
            </a:endParaRPr>
          </a:p>
          <a:p>
            <a:pPr marL="182245" indent="-182245"/>
            <a:r>
              <a:rPr lang="en-US" dirty="0">
                <a:solidFill>
                  <a:srgbClr val="292934"/>
                </a:solidFill>
                <a:ea typeface="MS PGothic"/>
              </a:rPr>
              <a:t>Increased expectations:</a:t>
            </a:r>
          </a:p>
          <a:p>
            <a:pPr marL="617855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/>
                </a:solidFill>
                <a:ea typeface="MS PGothic"/>
              </a:rPr>
              <a:t>91% </a:t>
            </a:r>
            <a:r>
              <a:rPr lang="en-US" dirty="0">
                <a:solidFill>
                  <a:srgbClr val="292934"/>
                </a:solidFill>
                <a:ea typeface="MS PGothic"/>
              </a:rPr>
              <a:t>of families who completed the WI Promise family advocacy training agreed the training elevated their expectations of what is possible for their child after high school</a:t>
            </a:r>
          </a:p>
          <a:p>
            <a:pPr marL="182245" indent="-182245"/>
            <a:endParaRPr lang="en-US" dirty="0">
              <a:solidFill>
                <a:srgbClr val="292934"/>
              </a:solidFill>
              <a:ea typeface="MS PGothic"/>
            </a:endParaRPr>
          </a:p>
          <a:p>
            <a:pPr marL="182245" indent="-182245"/>
            <a:r>
              <a:rPr lang="en-US" dirty="0">
                <a:solidFill>
                  <a:srgbClr val="292934"/>
                </a:solidFill>
                <a:ea typeface="MS PGothic"/>
                <a:cs typeface="Arial"/>
              </a:rPr>
              <a:t>Higher employment Rates</a:t>
            </a:r>
          </a:p>
          <a:p>
            <a:pPr marL="617855" lvl="1" indent="-342900">
              <a:buFont typeface="Courier New" panose="02070309020205020404" pitchFamily="49" charset="0"/>
              <a:buChar char="o"/>
            </a:pPr>
            <a:r>
              <a:rPr lang="en-US" dirty="0">
                <a:ea typeface="MS PGothic"/>
                <a:cs typeface="+mn-lt"/>
              </a:rPr>
              <a:t>Training families on employment possibilities for youth with disabilities, and about how to access needed resources and services; related to higher youth employment rates </a:t>
            </a:r>
          </a:p>
          <a:p>
            <a:pPr lvl="1" indent="-182245"/>
            <a:endParaRPr lang="en-US" dirty="0">
              <a:solidFill>
                <a:srgbClr val="292934"/>
              </a:solidFill>
              <a:ea typeface="MS PGothic"/>
              <a:cs typeface="Arial"/>
            </a:endParaRPr>
          </a:p>
          <a:p>
            <a:pPr lvl="1" indent="-182245"/>
            <a:endParaRPr lang="en-US" dirty="0">
              <a:solidFill>
                <a:srgbClr val="292934"/>
              </a:solidFill>
              <a:ea typeface="MS PGothic"/>
            </a:endParaRPr>
          </a:p>
          <a:p>
            <a:pPr marL="274955" lvl="1" indent="0">
              <a:buNone/>
            </a:pPr>
            <a:endParaRPr lang="en-US" dirty="0">
              <a:solidFill>
                <a:srgbClr val="292934"/>
              </a:solidFill>
              <a:ea typeface="MS PGothic"/>
            </a:endParaRPr>
          </a:p>
          <a:p>
            <a:pPr marL="274955" lvl="1" indent="0">
              <a:buNone/>
            </a:pPr>
            <a:endParaRPr lang="en-US" dirty="0">
              <a:solidFill>
                <a:srgbClr val="292934"/>
              </a:solidFill>
              <a:ea typeface="MS PGothic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5AD8E2-E85B-4920-981D-9FB0BBF3DE7F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(Chan et al., 2016; Rumrill et al., 2017)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1070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14DD-30E5-4CD7-981C-E23C6AC58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Promise lessons Learned Highlights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Part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323CC-9972-4A25-B011-F55A34D6B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ea typeface="MS PGothic"/>
                <a:cs typeface="Arial"/>
              </a:rPr>
              <a:t>Supporting the Family of Youth Receiving SSI and Improve Access to Transition Resources and Improved Expectations and Outcomes –</a:t>
            </a:r>
            <a:r>
              <a:rPr lang="en-US" b="1" dirty="0">
                <a:solidFill>
                  <a:srgbClr val="FF0000"/>
                </a:solidFill>
                <a:ea typeface="MS PGothic"/>
                <a:cs typeface="Arial"/>
              </a:rPr>
              <a:t> </a:t>
            </a:r>
            <a:r>
              <a:rPr lang="en-US" b="1" dirty="0">
                <a:solidFill>
                  <a:schemeClr val="accent1"/>
                </a:solidFill>
                <a:ea typeface="MS PGothic"/>
                <a:cs typeface="Arial"/>
              </a:rPr>
              <a:t>Recommendations</a:t>
            </a:r>
            <a:endParaRPr lang="en-US" b="1" dirty="0">
              <a:solidFill>
                <a:schemeClr val="accent1"/>
              </a:solidFill>
              <a:cs typeface="Arial"/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  <a:ea typeface="MS PGothic"/>
              <a:cs typeface="Arial"/>
            </a:endParaRPr>
          </a:p>
          <a:p>
            <a:pPr marL="182245" indent="-182245"/>
            <a:r>
              <a:rPr lang="en-US" dirty="0">
                <a:ea typeface="MS PGothic"/>
              </a:rPr>
              <a:t>SSA and Medicaid Targeted Case Management</a:t>
            </a:r>
          </a:p>
          <a:p>
            <a:pPr marL="617855" lvl="1" indent="-342900">
              <a:buFont typeface="Courier New" panose="02070309020205020404" pitchFamily="49" charset="0"/>
              <a:buChar char="o"/>
            </a:pPr>
            <a:r>
              <a:rPr lang="en-US" dirty="0">
                <a:ea typeface="MS PGothic"/>
              </a:rPr>
              <a:t>Include resources to help support family members in navigating existing resources and services </a:t>
            </a:r>
          </a:p>
          <a:p>
            <a:pPr marL="617855" lvl="1" indent="-342900">
              <a:buFont typeface="Courier New" panose="02070309020205020404" pitchFamily="49" charset="0"/>
              <a:buChar char="o"/>
            </a:pPr>
            <a:r>
              <a:rPr lang="en-US" dirty="0">
                <a:ea typeface="MS PGothic"/>
              </a:rPr>
              <a:t>Provide information on employment possibilities for youth with disabilities</a:t>
            </a:r>
          </a:p>
          <a:p>
            <a:pPr marL="617855" lvl="1" indent="-342900">
              <a:buFont typeface="Courier New" panose="02070309020205020404" pitchFamily="49" charset="0"/>
              <a:buChar char="o"/>
            </a:pPr>
            <a:r>
              <a:rPr lang="en-US" dirty="0">
                <a:ea typeface="MS PGothic"/>
              </a:rPr>
              <a:t>Targeted case managers</a:t>
            </a:r>
          </a:p>
          <a:p>
            <a:pPr marL="833755" lvl="2" indent="-285750">
              <a:buFont typeface="Wingdings" panose="05000000000000000000" pitchFamily="2" charset="2"/>
              <a:buChar char="§"/>
            </a:pPr>
            <a:r>
              <a:rPr lang="en-US" dirty="0">
                <a:ea typeface="MS PGothic"/>
              </a:rPr>
              <a:t>Focus on resources and supports that help improve education, employment, and financial self-sufficiency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35317B-B74A-4461-B219-22D816D5867A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(Chan et al., 2016; Rumrill et al., 2017)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485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D675F-E8C8-461B-ABE0-C8B448F1E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cs typeface="Arial"/>
              </a:rPr>
              <a:t>Promise lessons Learned Highlights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Part 6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CC2A-FFCB-4904-9E7D-CCE52D509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ea typeface="MS PGothic"/>
              </a:rPr>
              <a:t>Goal must extend beyond employment to financial self-sufficiency – </a:t>
            </a:r>
            <a:r>
              <a:rPr lang="en-US" b="1" dirty="0">
                <a:solidFill>
                  <a:schemeClr val="accent1"/>
                </a:solidFill>
                <a:ea typeface="MS PGothic"/>
              </a:rPr>
              <a:t>Data</a:t>
            </a:r>
            <a:endParaRPr lang="en-US" b="1" dirty="0">
              <a:solidFill>
                <a:schemeClr val="accent1"/>
              </a:solidFill>
            </a:endParaRPr>
          </a:p>
          <a:p>
            <a:pPr marL="182245" indent="-182245"/>
            <a:endParaRPr lang="en-US" dirty="0"/>
          </a:p>
          <a:p>
            <a:pPr marL="182245" indent="-182245"/>
            <a:r>
              <a:rPr lang="en-US" dirty="0">
                <a:ea typeface="MS PGothic"/>
              </a:rPr>
              <a:t>Promise youth with an Individual Development Account (IDA, match saving account) were more likely to be employed (</a:t>
            </a:r>
            <a:r>
              <a:rPr lang="en-US" dirty="0">
                <a:solidFill>
                  <a:schemeClr val="accent1"/>
                </a:solidFill>
                <a:ea typeface="MS PGothic"/>
              </a:rPr>
              <a:t>85%</a:t>
            </a:r>
            <a:r>
              <a:rPr lang="en-US" dirty="0">
                <a:ea typeface="MS PGothic"/>
              </a:rPr>
              <a:t>)</a:t>
            </a:r>
            <a:endParaRPr lang="en-US" dirty="0"/>
          </a:p>
          <a:p>
            <a:pPr marL="617855" lvl="1" indent="-342900">
              <a:buFont typeface="Courier New" panose="02070309020205020404" pitchFamily="49" charset="0"/>
              <a:buChar char="o"/>
            </a:pPr>
            <a:r>
              <a:rPr lang="en-US" dirty="0">
                <a:ea typeface="MS PGothic"/>
              </a:rPr>
              <a:t>Compared to individuals who do not have an IDA (44%)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E43101-84B4-4850-B055-64975B7FB1B9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(Chan et al., 2016; Rumrill et al., 2017)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8136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AE0F-F83C-4479-8C43-B953ACE6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Promise lessons Learned Highlights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Part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6E71C-D552-4947-8A95-DF87217D3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ea typeface="MS PGothic"/>
              </a:rPr>
              <a:t>Goal Must Extend Beyond Employment to Financial Self-Sufficiency - </a:t>
            </a:r>
            <a:r>
              <a:rPr lang="en-US" b="1" dirty="0">
                <a:solidFill>
                  <a:schemeClr val="accent1"/>
                </a:solidFill>
                <a:ea typeface="MS PGothic"/>
              </a:rPr>
              <a:t>Recommendation</a:t>
            </a:r>
          </a:p>
          <a:p>
            <a:pPr marL="182245" indent="-182245"/>
            <a:endParaRPr lang="en-US" dirty="0">
              <a:ea typeface="MS PGothic"/>
            </a:endParaRPr>
          </a:p>
          <a:p>
            <a:pPr marL="182245" indent="-182245"/>
            <a:r>
              <a:rPr lang="en-US" dirty="0">
                <a:ea typeface="MS PGothic"/>
              </a:rPr>
              <a:t>In addition to Work Incentives Benefits Counseling and Financial Planning</a:t>
            </a:r>
          </a:p>
          <a:p>
            <a:pPr marL="182245" indent="-182245"/>
            <a:endParaRPr lang="en-US" dirty="0"/>
          </a:p>
          <a:p>
            <a:pPr lvl="1" indent="-182245"/>
            <a:r>
              <a:rPr lang="en-US" dirty="0">
                <a:ea typeface="MS PGothic"/>
              </a:rPr>
              <a:t>Youth receiving SSI should be connected to ways to build assets </a:t>
            </a:r>
            <a:endParaRPr lang="en-US" dirty="0"/>
          </a:p>
          <a:p>
            <a:pPr marL="833755" lvl="2" indent="-285750">
              <a:buFont typeface="Courier New" panose="02070309020205020404" pitchFamily="49" charset="0"/>
              <a:buChar char="o"/>
            </a:pPr>
            <a:r>
              <a:rPr lang="en-US" sz="1600" dirty="0">
                <a:ea typeface="MS PGothic"/>
                <a:hlinkClick r:id="rId3"/>
              </a:rPr>
              <a:t>Achieve a Better Life Experience (ABLE) Accounts</a:t>
            </a:r>
            <a:endParaRPr lang="en-US" sz="1600" dirty="0"/>
          </a:p>
          <a:p>
            <a:pPr marL="833755" lvl="2" indent="-285750">
              <a:buFont typeface="Courier New" panose="02070309020205020404" pitchFamily="49" charset="0"/>
              <a:buChar char="o"/>
            </a:pPr>
            <a:r>
              <a:rPr lang="en-US" sz="1600" dirty="0">
                <a:ea typeface="MS PGothic"/>
                <a:hlinkClick r:id="rId4"/>
              </a:rPr>
              <a:t>Individual Development Account (IDA's)</a:t>
            </a:r>
            <a:r>
              <a:rPr lang="en-US" sz="1600" dirty="0">
                <a:ea typeface="MS PGothic"/>
              </a:rPr>
              <a:t> </a:t>
            </a:r>
            <a:endParaRPr lang="en-US" sz="1600" dirty="0"/>
          </a:p>
          <a:p>
            <a:pPr marL="833755" lvl="2" indent="-285750">
              <a:buFont typeface="Courier New" panose="02070309020205020404" pitchFamily="49" charset="0"/>
              <a:buChar char="o"/>
            </a:pPr>
            <a:r>
              <a:rPr lang="en-US" sz="1600" dirty="0">
                <a:ea typeface="MS PGothic"/>
                <a:hlinkClick r:id="rId5"/>
              </a:rPr>
              <a:t>SSI Plan for Achieving Self-Sufficiency (PASS)</a:t>
            </a:r>
            <a:endParaRPr lang="en-US" sz="1600" dirty="0">
              <a:ea typeface="MS PGothic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979D9-D401-4058-B146-F5612A4C974A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(Chan et al., 2016; Rumrill et al., 2017)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4590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DB74-DE11-4520-8B53-7F9D083A2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cs typeface="Arial"/>
              </a:rPr>
              <a:t>Promise lessons Learned Highlights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Part 8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00997-8F6F-4126-A0DC-550FDBE38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245" indent="-182245"/>
            <a:r>
              <a:rPr lang="en-US" dirty="0">
                <a:ea typeface="MS PGothic"/>
              </a:rPr>
              <a:t>Youth Training: Engaging Teens with Competing Priorities in Group Trainings can be Tough – </a:t>
            </a:r>
            <a:r>
              <a:rPr lang="en-US" dirty="0">
                <a:solidFill>
                  <a:schemeClr val="accent1"/>
                </a:solidFill>
                <a:ea typeface="MS PGothic"/>
              </a:rPr>
              <a:t>Recommendations</a:t>
            </a:r>
            <a:endParaRPr lang="en-US" dirty="0">
              <a:solidFill>
                <a:schemeClr val="accent1"/>
              </a:solidFill>
            </a:endParaRPr>
          </a:p>
          <a:p>
            <a:pPr marL="182245" indent="-182245"/>
            <a:endParaRPr lang="en-US" dirty="0"/>
          </a:p>
          <a:p>
            <a:pPr marL="182245" indent="-182245"/>
            <a:r>
              <a:rPr lang="en-US" sz="1600" dirty="0">
                <a:ea typeface="MS PGothic"/>
              </a:rPr>
              <a:t>Hold trainings where youth already are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Make multiple contacts to increase attendance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Gather basic information about each youth before the training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Consider the instructor to student ratio (recommend 6-10 youth/instructors)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Remove reading and language barriers 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Use active teaching strategies and multiple hands-on learning activities 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Add variety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Ensure every activity is inclusive of all youth, no matter their abilities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Break difficult concepts into small chunks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Relate information to real life examples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Let them break the rules, a little</a:t>
            </a:r>
            <a:endParaRPr lang="en-US" sz="1600" dirty="0"/>
          </a:p>
          <a:p>
            <a:pPr marL="182245" indent="-182245"/>
            <a:r>
              <a:rPr lang="en-US" sz="1600" dirty="0">
                <a:ea typeface="MS PGothic"/>
              </a:rPr>
              <a:t>Schedule regular breaks</a:t>
            </a:r>
          </a:p>
          <a:p>
            <a:pPr marL="182245" indent="-182245"/>
            <a:r>
              <a:rPr lang="en-US" sz="1600" dirty="0">
                <a:ea typeface="MS PGothic"/>
              </a:rPr>
              <a:t>Establish cell phone expectations</a:t>
            </a:r>
          </a:p>
          <a:p>
            <a:pPr marL="182245" indent="-182245"/>
            <a:endParaRPr lang="en-US" dirty="0"/>
          </a:p>
          <a:p>
            <a:pPr marL="182245" indent="-182245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005590-20E8-4046-8B25-6F2F30DBDD15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(Chan et al., 2016; Rumrill et al., 2017)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7274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A9A0-ED5A-4180-B18A-38EB3653E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Promise lessons Learned Highlights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Part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F5F7F-7EBF-4013-AE3B-F93BB0A29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245" indent="-182245"/>
            <a:r>
              <a:rPr lang="en-US" dirty="0">
                <a:ea typeface="MS PGothic"/>
              </a:rPr>
              <a:t>Engaging families with family advocates to help navigate services </a:t>
            </a:r>
          </a:p>
          <a:p>
            <a:pPr marL="182245" indent="-182245"/>
            <a:endParaRPr lang="en-US" dirty="0"/>
          </a:p>
          <a:p>
            <a:pPr marL="182245" indent="-182245"/>
            <a:r>
              <a:rPr lang="en-US" dirty="0">
                <a:ea typeface="MS PGothic"/>
              </a:rPr>
              <a:t>The role of family advocates can help provide shared life experiences with the families and individuals with disabilities</a:t>
            </a:r>
            <a:endParaRPr lang="en-US" dirty="0"/>
          </a:p>
          <a:p>
            <a:pPr marL="617855" lvl="1" indent="-342900">
              <a:buFont typeface="Courier New" panose="02070309020205020404" pitchFamily="49" charset="0"/>
              <a:buChar char="o"/>
            </a:pPr>
            <a:r>
              <a:rPr lang="en-US" dirty="0"/>
              <a:t>Foster trust and communication</a:t>
            </a:r>
          </a:p>
          <a:p>
            <a:pPr lvl="1" indent="-182245"/>
            <a:endParaRPr lang="en-US" dirty="0"/>
          </a:p>
          <a:p>
            <a:pPr marL="182245" indent="-182245"/>
            <a:r>
              <a:rPr lang="en-US" dirty="0">
                <a:ea typeface="MS PGothic"/>
              </a:rPr>
              <a:t>Test this model in additional states 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70C115-D9BE-4580-ABD6-25F7DDE7C1EF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(Anderson et al., 2021)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5865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/>
              <a:t>No Wrong Door?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/>
              <a:t>Youth and families are eligible for many services and supports, but poverty can get in the way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Living day-to-day makes it difficult to jump through the required hoops to access needed services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Training and services are not always user friendly, and do not always account for the hardships of poverty:</a:t>
            </a: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altLang="en-US" dirty="0"/>
              <a:t>Trauma</a:t>
            </a: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altLang="en-US" dirty="0"/>
              <a:t>Basic needs</a:t>
            </a: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altLang="en-US" dirty="0"/>
              <a:t>Ambivalence</a:t>
            </a: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altLang="en-US" dirty="0"/>
              <a:t>Training structure (theory vs. hands-on, practical instruction)</a:t>
            </a:r>
          </a:p>
          <a:p>
            <a:pPr lvl="1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altLang="en-US" dirty="0"/>
              <a:t>Truly meeting youth/family where they are 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9839340-6E96-4E2F-B223-3D07E809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7773"/>
            <a:ext cx="9143999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D5798-C90C-47B1-8371-E7F1EFFA2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9" y="982877"/>
            <a:ext cx="8610600" cy="5467350"/>
          </a:xfrm>
        </p:spPr>
        <p:txBody>
          <a:bodyPr/>
          <a:lstStyle/>
          <a:p>
            <a:pPr marL="182245" indent="-182245">
              <a:spcAft>
                <a:spcPts val="500"/>
              </a:spcAft>
            </a:pPr>
            <a:r>
              <a:rPr lang="en-US" sz="1100" dirty="0">
                <a:ea typeface="+mn-lt"/>
                <a:cs typeface="+mn-lt"/>
              </a:rPr>
              <a:t>Anderson, C. A., Brinck, E. A., Trainor, A., Hartman, E. C., Schlegelmilch, A., &amp; Roskowski, M. (2021). Connecting Youth Receiving SSI to Transition Services: The Role and Perspective of Family Advocates. </a:t>
            </a:r>
            <a:r>
              <a:rPr lang="en-US" sz="1100" i="1" dirty="0">
                <a:ea typeface="+mn-lt"/>
                <a:cs typeface="+mn-lt"/>
              </a:rPr>
              <a:t>Rehabilitation Counselors and Educators Journal</a:t>
            </a:r>
            <a:r>
              <a:rPr lang="en-US" sz="1100" dirty="0">
                <a:ea typeface="+mn-lt"/>
                <a:cs typeface="+mn-lt"/>
              </a:rPr>
              <a:t>, 24416</a:t>
            </a:r>
            <a:endParaRPr lang="en-US" sz="1100" dirty="0">
              <a:ea typeface="MS PGothic"/>
            </a:endParaRPr>
          </a:p>
          <a:p>
            <a:pPr marL="182245" indent="-182245">
              <a:spcAft>
                <a:spcPts val="500"/>
              </a:spcAft>
            </a:pPr>
            <a:r>
              <a:rPr lang="en-US" sz="1100" dirty="0">
                <a:ea typeface="MS PGothic"/>
              </a:rPr>
              <a:t>Achola, E.O. &amp; Green, G. (2016). Person-family centered transition planning: Improving post-school outcomes to culturally diverse youth and families. </a:t>
            </a:r>
            <a:r>
              <a:rPr lang="en-US" sz="1100" i="1" dirty="0">
                <a:ea typeface="MS PGothic"/>
              </a:rPr>
              <a:t>Journal of Vocational Rehabilitation</a:t>
            </a:r>
            <a:r>
              <a:rPr lang="en-US" sz="1100" dirty="0">
                <a:ea typeface="MS PGothic"/>
              </a:rPr>
              <a:t>, </a:t>
            </a:r>
            <a:r>
              <a:rPr lang="en-US" sz="1100" i="1" dirty="0">
                <a:ea typeface="MS PGothic"/>
              </a:rPr>
              <a:t>45</a:t>
            </a:r>
            <a:r>
              <a:rPr lang="en-US" sz="1100" dirty="0">
                <a:ea typeface="MS PGothic"/>
              </a:rPr>
              <a:t>, 173-183.</a:t>
            </a:r>
            <a:endParaRPr lang="en-US" dirty="0">
              <a:ea typeface="MS PGothic"/>
            </a:endParaRPr>
          </a:p>
          <a:p>
            <a:pPr marL="182245" indent="-182245">
              <a:spcAft>
                <a:spcPts val="500"/>
              </a:spcAft>
            </a:pPr>
            <a:r>
              <a:rPr lang="en-US" sz="1100" dirty="0">
                <a:ea typeface="MS PGothic"/>
              </a:rPr>
              <a:t>Bartik, A.W., Bertrand, M., Lin, F., Rothstein, J. &amp; Unrath, M. (2020). Measuring the labor market at the onset of the COVID-19 crisis. Paper prepared for the </a:t>
            </a:r>
            <a:r>
              <a:rPr lang="en-US" sz="1100" i="1" dirty="0">
                <a:ea typeface="MS PGothic"/>
              </a:rPr>
              <a:t>Brookings Papers on Economic Activity (BPEA) Conference, June 2020.</a:t>
            </a:r>
            <a:r>
              <a:rPr lang="en-US" sz="1100" dirty="0">
                <a:ea typeface="MS PGothic"/>
              </a:rPr>
              <a:t> </a:t>
            </a:r>
          </a:p>
          <a:p>
            <a:pPr>
              <a:spcAft>
                <a:spcPts val="500"/>
              </a:spcAft>
            </a:pPr>
            <a:r>
              <a:rPr lang="en-US" sz="1100" dirty="0">
                <a:ea typeface="MS PGothic"/>
              </a:rPr>
              <a:t>Dutta, A., Gervey, R., Chan, F., Chou, C., &amp; Ditchman (2008). Vocational rehabilitation services and employment outcomes for people with disabilities: A United States study. </a:t>
            </a:r>
            <a:r>
              <a:rPr lang="en-US" sz="1100" i="1" dirty="0">
                <a:ea typeface="MS PGothic"/>
              </a:rPr>
              <a:t>Journal of Occupational Rehabilitation</a:t>
            </a:r>
            <a:r>
              <a:rPr lang="en-US" sz="1100" dirty="0">
                <a:ea typeface="MS PGothic"/>
              </a:rPr>
              <a:t>, </a:t>
            </a:r>
            <a:r>
              <a:rPr lang="en-US" sz="1100" i="1" dirty="0">
                <a:ea typeface="MS PGothic"/>
              </a:rPr>
              <a:t>18</a:t>
            </a:r>
            <a:r>
              <a:rPr lang="en-US" sz="1100" dirty="0">
                <a:ea typeface="MS PGothic"/>
              </a:rPr>
              <a:t>, 326-334.</a:t>
            </a:r>
          </a:p>
          <a:p>
            <a:pPr marL="182245" indent="-182245">
              <a:spcAft>
                <a:spcPts val="500"/>
              </a:spcAft>
            </a:pPr>
            <a:r>
              <a:rPr lang="en-US" sz="1100" dirty="0">
                <a:ea typeface="MS PGothic"/>
              </a:rPr>
              <a:t>Hartman, E., Schlegelmilch, A., Roskowski, M., Anderson, C. A., &amp; Tansey, T. N. (2019). Early findings from the Wisconsin PROMISE project: Implications for policy and practice. </a:t>
            </a:r>
            <a:r>
              <a:rPr lang="en-US" sz="1100" i="1" dirty="0">
                <a:ea typeface="MS PGothic"/>
              </a:rPr>
              <a:t>Journal of Vocational Rehabilitation</a:t>
            </a:r>
            <a:r>
              <a:rPr lang="en-US" sz="1100" dirty="0">
                <a:ea typeface="MS PGothic"/>
              </a:rPr>
              <a:t>, </a:t>
            </a:r>
            <a:r>
              <a:rPr lang="en-US" sz="1100" i="1" dirty="0">
                <a:ea typeface="MS PGothic"/>
              </a:rPr>
              <a:t>51</a:t>
            </a:r>
            <a:r>
              <a:rPr lang="en-US" sz="1100" dirty="0">
                <a:ea typeface="MS PGothic"/>
              </a:rPr>
              <a:t>, 167-181.</a:t>
            </a:r>
          </a:p>
          <a:p>
            <a:pPr marL="182245" indent="-182245">
              <a:spcAft>
                <a:spcPts val="500"/>
              </a:spcAft>
            </a:pPr>
            <a:r>
              <a:rPr lang="en-US" sz="1100" dirty="0"/>
              <a:t>Honeycutt, T., Sevak, P., &amp; Rizzuto, A. (2019). </a:t>
            </a:r>
            <a:r>
              <a:rPr lang="en-US" sz="1100" i="1" dirty="0"/>
              <a:t>Provision of Pre-employment Transition Services: Vocational Rehabilitation Agency Variation in the First Program Year of Reporting.</a:t>
            </a:r>
            <a:r>
              <a:rPr lang="en-US" sz="1100" dirty="0"/>
              <a:t> Washington, DC: Mathematica Center for Studying Disability Policy. </a:t>
            </a:r>
          </a:p>
          <a:p>
            <a:pPr marL="182245" indent="-182245">
              <a:spcAft>
                <a:spcPts val="500"/>
              </a:spcAft>
            </a:pPr>
            <a:r>
              <a:rPr lang="en-US" sz="1100" dirty="0">
                <a:ea typeface="MS PGothic"/>
              </a:rPr>
              <a:t>Kaya, C., Chan, F., Rumrill, P., Hartman, E., Wehman, P., Iwanaga, K., Pai, C., &amp; Avellone, L.  (2016).  Vocational rehabilitation services and competitive employment for transition-age youth with autism spectrum disorders. </a:t>
            </a:r>
            <a:r>
              <a:rPr lang="en-US" sz="1100" i="1" dirty="0">
                <a:ea typeface="MS PGothic"/>
              </a:rPr>
              <a:t>Journal of Vocational Rehabilitation</a:t>
            </a:r>
            <a:r>
              <a:rPr lang="en-US" sz="1100" dirty="0">
                <a:ea typeface="MS PGothic"/>
              </a:rPr>
              <a:t>, </a:t>
            </a:r>
            <a:r>
              <a:rPr lang="en-US" sz="1100" i="1" dirty="0">
                <a:ea typeface="MS PGothic"/>
              </a:rPr>
              <a:t>45</a:t>
            </a:r>
            <a:r>
              <a:rPr lang="en-US" sz="1100" dirty="0">
                <a:ea typeface="MS PGothic"/>
              </a:rPr>
              <a:t>, 73-83.</a:t>
            </a:r>
          </a:p>
          <a:p>
            <a:pPr marL="182245" indent="-182245">
              <a:spcAft>
                <a:spcPts val="500"/>
              </a:spcAft>
            </a:pPr>
            <a:r>
              <a:rPr lang="en-US" sz="1100" dirty="0"/>
              <a:t>Livermore, G., Honeycutt, T., Mamun, A. &amp; Kauff, J. (2020). Insights about the transition system for SSI youth from the national evaluation of Promoting Readiness of Minors in SSI (PROMISE). </a:t>
            </a:r>
            <a:r>
              <a:rPr lang="en-US" sz="1100" i="1" dirty="0"/>
              <a:t>Journal of Vocational Rehabilitation</a:t>
            </a:r>
            <a:r>
              <a:rPr lang="en-US" sz="1100" dirty="0"/>
              <a:t>, </a:t>
            </a:r>
            <a:r>
              <a:rPr lang="en-US" sz="1100" i="1" dirty="0"/>
              <a:t>52</a:t>
            </a:r>
            <a:r>
              <a:rPr lang="en-US" sz="1100" dirty="0"/>
              <a:t>, 1-17.</a:t>
            </a:r>
          </a:p>
          <a:p>
            <a:pPr marL="182245" indent="-182245">
              <a:spcAft>
                <a:spcPts val="500"/>
              </a:spcAft>
            </a:pPr>
            <a:r>
              <a:rPr lang="en-US" sz="1100" dirty="0"/>
              <a:t>Rice, S., Sims, L., Weisman, H., &amp; Polson, E. (2019). Accounting for Race: A new way to compare the financial health of households in states. Prosperity Now Scorecard. Retrieved from: </a:t>
            </a:r>
            <a:r>
              <a:rPr lang="en-US" sz="1100" dirty="0">
                <a:hlinkClick r:id="rId2"/>
              </a:rPr>
              <a:t>https://prosperitynow.org/sites/default/files/resources/2019_Scorecard_State_Report.pdf</a:t>
            </a:r>
            <a:endParaRPr lang="en-US" sz="1100" dirty="0"/>
          </a:p>
          <a:p>
            <a:pPr marL="182245" indent="-182245">
              <a:spcAft>
                <a:spcPts val="500"/>
              </a:spcAft>
            </a:pPr>
            <a:r>
              <a:rPr lang="en-US" sz="1100" dirty="0">
                <a:ea typeface="MS PGothic"/>
              </a:rPr>
              <a:t>Rumrill, P.D., Merchant, D., Kaya, C., Chan, F., Hartman, E., &amp; Tansey, T. (2017). Demographic and service-related correlates of competitive employment outcomes among state-federal vocational rehabilitation clients with learning disabilities: A purposeful selection logistic regression analysis.  </a:t>
            </a:r>
            <a:r>
              <a:rPr lang="en-US" sz="1100" i="1" dirty="0">
                <a:ea typeface="MS PGothic"/>
              </a:rPr>
              <a:t>Journal of Vocational Rehabilitation</a:t>
            </a:r>
            <a:r>
              <a:rPr lang="en-US" sz="1100" dirty="0">
                <a:ea typeface="MS PGothic"/>
              </a:rPr>
              <a:t>, </a:t>
            </a:r>
            <a:r>
              <a:rPr lang="en-US" sz="1100" i="1" dirty="0">
                <a:ea typeface="MS PGothic"/>
              </a:rPr>
              <a:t>47</a:t>
            </a:r>
            <a:r>
              <a:rPr lang="en-US" sz="1100" dirty="0">
                <a:ea typeface="MS PGothic"/>
              </a:rPr>
              <a:t>, 123-143.</a:t>
            </a:r>
          </a:p>
          <a:p>
            <a:pPr marL="182245" indent="-182245">
              <a:spcAft>
                <a:spcPts val="500"/>
              </a:spcAft>
            </a:pPr>
            <a:r>
              <a:rPr lang="en-US" sz="1100" dirty="0">
                <a:ea typeface="MS PGothic"/>
              </a:rPr>
              <a:t>Test, D. W., Mazzotti, V. L., Mustian, A. L., Fowler, C. H., Kotering, L., &amp; Kohler, P. (2009). Evidence-based secondary transition predictors for improving postschool outcomes for students with disabilities. </a:t>
            </a:r>
            <a:r>
              <a:rPr lang="en-US" sz="1100" i="1" dirty="0">
                <a:ea typeface="MS PGothic"/>
              </a:rPr>
              <a:t>Career Development for Exceptional Individuals, 32</a:t>
            </a:r>
            <a:r>
              <a:rPr lang="en-US" sz="1100" dirty="0">
                <a:ea typeface="MS PGothic"/>
              </a:rPr>
              <a:t>, 160-181. </a:t>
            </a:r>
            <a:endParaRPr lang="en-US" sz="1100" dirty="0"/>
          </a:p>
          <a:p>
            <a:pPr marL="182245" indent="-182245">
              <a:spcAft>
                <a:spcPts val="500"/>
              </a:spcAft>
            </a:pPr>
            <a:r>
              <a:rPr lang="en-US" sz="1100" dirty="0">
                <a:ea typeface="MS PGothic"/>
              </a:rPr>
              <a:t>Wehman, P., Sima, A., Ketchum, J., West, M., Chan, F., &amp; Lueking, R. (2015). Predictors of successful transition from school to employment for youth with disabilities. </a:t>
            </a:r>
            <a:r>
              <a:rPr lang="en-US" sz="1100" i="1" dirty="0">
                <a:ea typeface="MS PGothic"/>
              </a:rPr>
              <a:t>Journal of Occupational Rehabilitation</a:t>
            </a:r>
            <a:r>
              <a:rPr lang="en-US" sz="1100" dirty="0">
                <a:ea typeface="MS PGothic"/>
              </a:rPr>
              <a:t>, </a:t>
            </a:r>
            <a:r>
              <a:rPr lang="en-US" sz="1100" i="1" dirty="0">
                <a:ea typeface="MS PGothic"/>
              </a:rPr>
              <a:t>25</a:t>
            </a:r>
            <a:r>
              <a:rPr lang="en-US" sz="1100" dirty="0">
                <a:ea typeface="MS PGothic"/>
              </a:rPr>
              <a:t>, 323-334.</a:t>
            </a:r>
          </a:p>
        </p:txBody>
      </p:sp>
    </p:spTree>
    <p:extLst>
      <p:ext uri="{BB962C8B-B14F-4D97-AF65-F5344CB8AC3E}">
        <p14:creationId xmlns:p14="http://schemas.microsoft.com/office/powerpoint/2010/main" val="1943868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23AD4C1-0D56-4CFF-B077-3BF2E01C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9143999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CAAEE-998A-4415-B08E-0E6D8C7BD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216" y="1284326"/>
            <a:ext cx="8517565" cy="5399676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800" dirty="0"/>
              <a:t>Wisconsin PROMISE Lessons Learned - </a:t>
            </a:r>
            <a:r>
              <a:rPr lang="en-US" sz="1800" dirty="0">
                <a:hlinkClick r:id="rId2"/>
              </a:rPr>
              <a:t>https://promisewi.com/success/</a:t>
            </a:r>
            <a:endParaRPr lang="en-US" sz="1800" dirty="0"/>
          </a:p>
          <a:p>
            <a:pPr>
              <a:spcAft>
                <a:spcPts val="1000"/>
              </a:spcAft>
            </a:pPr>
            <a:r>
              <a:rPr lang="en-US" sz="1800" dirty="0"/>
              <a:t>Wisconsin PROMISE Video Stories - </a:t>
            </a:r>
            <a:r>
              <a:rPr lang="en-US" sz="1800" dirty="0">
                <a:hlinkClick r:id="rId3"/>
              </a:rPr>
              <a:t>https://promisewi.com/videos/</a:t>
            </a:r>
            <a:endParaRPr lang="en-US" sz="1800" dirty="0"/>
          </a:p>
          <a:p>
            <a:pPr>
              <a:spcAft>
                <a:spcPts val="1000"/>
              </a:spcAft>
            </a:pPr>
            <a:r>
              <a:rPr lang="en-US" sz="1800" dirty="0"/>
              <a:t>Transition Guide: Get Where You Want to Go -</a:t>
            </a:r>
            <a:br>
              <a:rPr lang="en-US" sz="1800" dirty="0"/>
            </a:br>
            <a:r>
              <a:rPr lang="en-US" sz="1800" dirty="0">
                <a:hlinkClick r:id="rId4"/>
              </a:rPr>
              <a:t>https://beforeage18.org/transition-guide/</a:t>
            </a:r>
            <a:endParaRPr lang="en-US" sz="1800" dirty="0"/>
          </a:p>
          <a:p>
            <a:pPr>
              <a:spcAft>
                <a:spcPts val="1000"/>
              </a:spcAft>
            </a:pPr>
            <a:r>
              <a:rPr lang="en-US" sz="1800" dirty="0"/>
              <a:t>Online Self-Advocacy Modules - </a:t>
            </a:r>
            <a:r>
              <a:rPr lang="en-US" sz="1800" dirty="0">
                <a:hlinkClick r:id="rId5"/>
              </a:rPr>
              <a:t>https://beforeage18.org/self-advocacy-training/</a:t>
            </a:r>
            <a:endParaRPr lang="en-US" sz="1800" dirty="0"/>
          </a:p>
          <a:p>
            <a:pPr>
              <a:spcAft>
                <a:spcPts val="1000"/>
              </a:spcAft>
            </a:pPr>
            <a:r>
              <a:rPr lang="en-US" sz="1800" dirty="0"/>
              <a:t>Online Family Advocacy Modules - </a:t>
            </a:r>
            <a:r>
              <a:rPr lang="en-US" sz="1800" dirty="0">
                <a:hlinkClick r:id="rId6"/>
              </a:rPr>
              <a:t>https://beforeage18.org/family-advocacy-training/</a:t>
            </a:r>
            <a:endParaRPr lang="en-US" sz="1800" dirty="0"/>
          </a:p>
          <a:p>
            <a:pPr>
              <a:spcAft>
                <a:spcPts val="1000"/>
              </a:spcAft>
            </a:pPr>
            <a:r>
              <a:rPr lang="en-US" sz="1800" dirty="0"/>
              <a:t>Online Work Incentive Benefits Counseling Youth and Family Tools - </a:t>
            </a:r>
            <a:r>
              <a:rPr lang="en-US" sz="1800" dirty="0">
                <a:hlinkClick r:id="rId7"/>
              </a:rPr>
              <a:t>https://beforeage18.org/benefits-and-working/</a:t>
            </a:r>
            <a:endParaRPr lang="en-US" sz="1800" dirty="0"/>
          </a:p>
          <a:p>
            <a:pPr>
              <a:spcAft>
                <a:spcPts val="1000"/>
              </a:spcAft>
            </a:pPr>
            <a:r>
              <a:rPr lang="en-US" sz="1800" dirty="0"/>
              <a:t>Online Health and Wellness Youth and Family Tools - </a:t>
            </a:r>
            <a:r>
              <a:rPr lang="en-US" sz="1800" dirty="0">
                <a:hlinkClick r:id="rId8"/>
              </a:rPr>
              <a:t>https://beforeage18.org/resources/#Topic_Health</a:t>
            </a:r>
            <a:endParaRPr lang="en-US" sz="1800" dirty="0"/>
          </a:p>
          <a:p>
            <a:pPr>
              <a:spcAft>
                <a:spcPts val="1000"/>
              </a:spcAft>
            </a:pPr>
            <a:r>
              <a:rPr lang="en-US" sz="1800" dirty="0"/>
              <a:t>Online Soft Skills Tool - </a:t>
            </a:r>
            <a:r>
              <a:rPr lang="en-US" sz="1800" dirty="0">
                <a:hlinkClick r:id="rId9"/>
              </a:rPr>
              <a:t>https://www.dol.gov/odep/topics/youth/softskills/</a:t>
            </a:r>
            <a:r>
              <a:rPr lang="en-US" sz="1800" dirty="0"/>
              <a:t> </a:t>
            </a:r>
          </a:p>
          <a:p>
            <a:pPr>
              <a:spcAft>
                <a:spcPts val="1000"/>
              </a:spcAft>
            </a:pPr>
            <a:r>
              <a:rPr lang="en-US" sz="1800" dirty="0"/>
              <a:t>Online Service Provider Tools and Tips - </a:t>
            </a:r>
            <a:r>
              <a:rPr lang="en-US" sz="1800" dirty="0">
                <a:hlinkClick r:id="rId10"/>
              </a:rPr>
              <a:t>https://promising-practices.com/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847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CDDC-BEFD-4B53-B598-6875FD380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/>
              </a:rPr>
              <a:t>Special Thanks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9D388-EE37-420A-9A2E-86BF85009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endParaRPr lang="en-US" b="1" dirty="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b="1" dirty="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b="1" dirty="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b="1" dirty="0">
                <a:ea typeface="+mn-lt"/>
                <a:cs typeface="+mn-lt"/>
              </a:rPr>
              <a:t>Ellie Hartman</a:t>
            </a:r>
            <a:r>
              <a:rPr lang="en-US" dirty="0">
                <a:ea typeface="+mn-lt"/>
                <a:cs typeface="+mn-lt"/>
              </a:rPr>
              <a:t>, Ph.D. </a:t>
            </a:r>
            <a:endParaRPr lang="en-US" dirty="0"/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ea typeface="+mn-lt"/>
                <a:cs typeface="+mn-lt"/>
              </a:rPr>
              <a:t>Wisconsin PROMISE Grant Manager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ea typeface="+mn-lt"/>
                <a:cs typeface="+mn-lt"/>
              </a:rPr>
              <a:t>Wisconsin Department of Workforce Development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Ellie2.Hartman@wi.gov</a:t>
            </a:r>
            <a:endParaRPr lang="en-US" dirty="0">
              <a:ea typeface="+mn-lt"/>
              <a:cs typeface="+mn-lt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dirty="0">
              <a:cs typeface="Arial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dirty="0">
                <a:ea typeface="MS PGothic"/>
                <a:cs typeface="Arial"/>
              </a:rPr>
              <a:t>Also:</a:t>
            </a:r>
            <a:endParaRPr lang="en-US" dirty="0">
              <a:cs typeface="Arial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dirty="0">
                <a:ea typeface="MS PGothic"/>
                <a:cs typeface="Arial"/>
              </a:rPr>
              <a:t>Wisconsin PROMISE Team</a:t>
            </a:r>
            <a:endParaRPr lang="en-US" dirty="0">
              <a:cs typeface="Arial"/>
            </a:endParaRPr>
          </a:p>
          <a:p>
            <a:pPr marL="182245" indent="-18224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6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F88C7-F2FC-47C2-A277-1FD496CD3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Predictors of Postschool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8B899-D419-441E-BA6E-22541C9EF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245" indent="-182245">
              <a:spcAft>
                <a:spcPts val="600"/>
              </a:spcAft>
            </a:pPr>
            <a:r>
              <a:rPr lang="en-US" dirty="0">
                <a:ea typeface="+mn-lt"/>
                <a:cs typeface="+mn-lt"/>
              </a:rPr>
              <a:t>Youth and family engagement, especially important for youth from diverse cultural and linguistic backgrounds (Achola &amp; Greene, 2016)</a:t>
            </a:r>
          </a:p>
          <a:p>
            <a:pPr marL="182245" indent="-182245">
              <a:spcAft>
                <a:spcPts val="600"/>
              </a:spcAft>
            </a:pPr>
            <a:endParaRPr lang="en-US" dirty="0">
              <a:ea typeface="+mn-lt"/>
              <a:cs typeface="+mn-lt"/>
            </a:endParaRPr>
          </a:p>
          <a:p>
            <a:pPr marL="182245" indent="-182245">
              <a:spcAft>
                <a:spcPts val="600"/>
              </a:spcAft>
            </a:pPr>
            <a:r>
              <a:rPr lang="en-US" dirty="0">
                <a:ea typeface="+mn-lt"/>
                <a:cs typeface="+mn-lt"/>
              </a:rPr>
              <a:t>Paid work experience and family expectations biggest predictors of postschool employment outcomes (Wehman et al., 2015) </a:t>
            </a:r>
          </a:p>
        </p:txBody>
      </p:sp>
    </p:spTree>
    <p:extLst>
      <p:ext uri="{BB962C8B-B14F-4D97-AF65-F5344CB8AC3E}">
        <p14:creationId xmlns:p14="http://schemas.microsoft.com/office/powerpoint/2010/main" val="240844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0E03F-9893-417D-8821-D3B36459E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Wisconsin PROMISE</a:t>
            </a:r>
          </a:p>
        </p:txBody>
      </p:sp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4F7C814E-AF4B-45BE-8B37-69252B8C3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200" dirty="0"/>
              <a:t>Connecting youth receiving Supplemental Security Income (SSI) to VR</a:t>
            </a:r>
          </a:p>
          <a:p>
            <a:pPr>
              <a:spcAft>
                <a:spcPts val="200"/>
              </a:spcAft>
            </a:pPr>
            <a:r>
              <a:rPr lang="en-US" altLang="en-US" sz="2200" dirty="0"/>
              <a:t>Enrolled 2,024 youth ages 14, 15, and 16 </a:t>
            </a:r>
          </a:p>
          <a:p>
            <a:pPr lvl="1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altLang="en-US" dirty="0"/>
              <a:t>Half received services as usual</a:t>
            </a:r>
          </a:p>
          <a:p>
            <a:pPr lvl="1">
              <a:lnSpc>
                <a:spcPct val="90000"/>
              </a:lnSpc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altLang="en-US" dirty="0"/>
              <a:t>Half received </a:t>
            </a:r>
            <a:r>
              <a:rPr lang="en-US" altLang="en-US" dirty="0">
                <a:solidFill>
                  <a:srgbClr val="C00000"/>
                </a:solidFill>
              </a:rPr>
              <a:t>Wisconsin Promise Services</a:t>
            </a:r>
            <a:r>
              <a:rPr lang="en-US" altLang="en-US" dirty="0"/>
              <a:t> through </a:t>
            </a:r>
            <a:r>
              <a:rPr lang="en-US" altLang="en-US" b="1" dirty="0"/>
              <a:t>DVR</a:t>
            </a:r>
            <a:r>
              <a:rPr lang="en-US" altLang="en-US" dirty="0"/>
              <a:t> with interagency Resource Teams for at least 2.5 years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/>
              <a:t>Employment Services (at least one paid job)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/>
              <a:t>Work Incentives Benefits Counseling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/>
              <a:t>Financial Coaching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/>
              <a:t>On the Job Social Skills Training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/>
              <a:t>Family and self-advocacy training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Health Promotion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altLang="en-US" dirty="0"/>
              <a:t>Interagency Resource Teams included youth, family, DVR, school, long term care, mental health, foster care, juvenile justice,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AE34-5494-4225-A4DE-CBBF4BA47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Employment Rates by Transition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E9485-9A35-4E9C-919D-5BEC534DF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 numCol="1"/>
          <a:lstStyle/>
          <a:p>
            <a:r>
              <a:rPr lang="en-US" dirty="0"/>
              <a:t>PROMISE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Treatment (n = 1012) - 67%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Control (n = 1005) - 57%</a:t>
            </a:r>
          </a:p>
          <a:p>
            <a:r>
              <a:rPr lang="en-US" dirty="0"/>
              <a:t>VR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VR Services (n = 1085) - 72%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No VR Services (n = 932) - 50%</a:t>
            </a:r>
          </a:p>
          <a:p>
            <a:r>
              <a:rPr lang="en-US" dirty="0"/>
              <a:t>School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IEP Transition Services (n = 1706) - 61%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No IEP Transition Services (n = 311) - 69%</a:t>
            </a:r>
          </a:p>
          <a:p>
            <a:r>
              <a:rPr lang="en-US" dirty="0"/>
              <a:t>Total (</a:t>
            </a:r>
            <a:r>
              <a:rPr lang="en-US" i="1" dirty="0"/>
              <a:t>n</a:t>
            </a:r>
            <a:r>
              <a:rPr lang="en-US" dirty="0"/>
              <a:t> = 2017) - 62%</a:t>
            </a:r>
          </a:p>
        </p:txBody>
      </p:sp>
    </p:spTree>
    <p:extLst>
      <p:ext uri="{BB962C8B-B14F-4D97-AF65-F5344CB8AC3E}">
        <p14:creationId xmlns:p14="http://schemas.microsoft.com/office/powerpoint/2010/main" val="979990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D387-7A83-4E98-B6C0-B86B5F7D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A01AD-FE02-4207-994B-2605CE32F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/>
              <a:t>Schools and VR agencies can work together to better engage diverse communities in transition services and supports to improve postschool outcomes in education and employment.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PROMISE demonstrated engagement with diverse students receiving SSI through school and VR collaboration can improve active youth engagement in VR services, and ultimately improve employment outcomes (Livermore et al., 2020). 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As African American, Hispanic, and other individuals of color continue to experience discrepancies in social determinants of health, including in the area of employment (Bartik et al., 2020; Rice et al., 2019), it is important to highlight situations, services, and supports where employment rates for people of color are higher and/or increase through interventions and supports. </a:t>
            </a:r>
          </a:p>
        </p:txBody>
      </p:sp>
    </p:spTree>
    <p:extLst>
      <p:ext uri="{BB962C8B-B14F-4D97-AF65-F5344CB8AC3E}">
        <p14:creationId xmlns:p14="http://schemas.microsoft.com/office/powerpoint/2010/main" val="395013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08DC-2247-4329-A47E-88F8C6F6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/>
              </a:rPr>
              <a:t>Promise lessons Learned Highlights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4FFAF-C5F6-4F29-8B3F-9A0BF4BFE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>
                <a:ea typeface="MS PGothic"/>
              </a:rPr>
              <a:t>Paid Work Experiences while in High School -</a:t>
            </a:r>
            <a:r>
              <a:rPr lang="en-US" sz="2000" b="1" dirty="0">
                <a:solidFill>
                  <a:srgbClr val="FF0000"/>
                </a:solidFill>
                <a:ea typeface="MS PGothic"/>
              </a:rPr>
              <a:t> </a:t>
            </a:r>
            <a:r>
              <a:rPr lang="en-US" sz="2000" b="1" dirty="0">
                <a:solidFill>
                  <a:schemeClr val="accent1"/>
                </a:solidFill>
                <a:ea typeface="MS PGothic"/>
              </a:rPr>
              <a:t>Data</a:t>
            </a:r>
          </a:p>
          <a:p>
            <a:pPr marL="0" indent="0" algn="ctr">
              <a:buNone/>
            </a:pPr>
            <a:endParaRPr lang="en-US" sz="2000" b="1" dirty="0">
              <a:ea typeface="MS PGothic"/>
            </a:endParaRPr>
          </a:p>
          <a:p>
            <a:pPr marL="182245" indent="-182245"/>
            <a:r>
              <a:rPr lang="en-US" sz="2000" b="1" dirty="0">
                <a:ea typeface="MS PGothic"/>
              </a:rPr>
              <a:t>Promise increased DVR service rates </a:t>
            </a:r>
          </a:p>
          <a:p>
            <a:pPr marL="560705" lvl="1" indent="-285750">
              <a:buFont typeface="Courier New" panose="02070309020205020404" pitchFamily="49" charset="0"/>
              <a:buChar char="o"/>
            </a:pPr>
            <a:r>
              <a:rPr lang="en-US" sz="1800" dirty="0">
                <a:ea typeface="MS PGothic"/>
              </a:rPr>
              <a:t>May 2018: </a:t>
            </a:r>
            <a:r>
              <a:rPr lang="en-US" sz="1800" dirty="0">
                <a:solidFill>
                  <a:schemeClr val="accent1"/>
                </a:solidFill>
                <a:ea typeface="MS PGothic"/>
              </a:rPr>
              <a:t>100% </a:t>
            </a:r>
            <a:r>
              <a:rPr lang="en-US" sz="1800" dirty="0">
                <a:ea typeface="MS PGothic"/>
              </a:rPr>
              <a:t>of Promise youth in treatment group had a DVR case (80% still open) compared to 32% youth in control group (51% case still open)</a:t>
            </a:r>
            <a:endParaRPr lang="en-US" sz="1800" b="1" dirty="0">
              <a:ea typeface="MS PGothic"/>
            </a:endParaRPr>
          </a:p>
          <a:p>
            <a:pPr lvl="1" indent="-182245"/>
            <a:endParaRPr lang="en-US" sz="1800" dirty="0">
              <a:ea typeface="MS PGothic"/>
            </a:endParaRPr>
          </a:p>
          <a:p>
            <a:pPr marL="182245" indent="-182245"/>
            <a:r>
              <a:rPr lang="en-US" sz="2000" b="1" dirty="0">
                <a:ea typeface="MS PGothic"/>
              </a:rPr>
              <a:t>DVR services were correlated with higher employment rates</a:t>
            </a:r>
          </a:p>
          <a:p>
            <a:pPr marL="182245" indent="-182245"/>
            <a:endParaRPr lang="en-US" sz="2000" b="1" dirty="0"/>
          </a:p>
          <a:p>
            <a:pPr marL="182245" indent="-182245"/>
            <a:r>
              <a:rPr lang="en-US" sz="2000" b="1" dirty="0">
                <a:ea typeface="MS PGothic"/>
              </a:rPr>
              <a:t>Employment Rates</a:t>
            </a:r>
            <a:endParaRPr lang="en-US" sz="2000" b="1" dirty="0"/>
          </a:p>
          <a:p>
            <a:pPr marL="560705" lvl="1" indent="-285750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accent1"/>
                </a:solidFill>
                <a:ea typeface="MS PGothic"/>
              </a:rPr>
              <a:t>60% </a:t>
            </a:r>
            <a:r>
              <a:rPr lang="en-US" sz="1800" dirty="0">
                <a:ea typeface="MS PGothic"/>
              </a:rPr>
              <a:t>of Promise treatment youth had Wisconsin unemployment insurance (UI) reported wages from 4/1/14 to 3/31/18 compared to 49% in the control group</a:t>
            </a:r>
            <a:endParaRPr lang="en-US" sz="1800" dirty="0"/>
          </a:p>
          <a:p>
            <a:pPr marL="182245" indent="-182245"/>
            <a:endParaRPr lang="en-US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86DCAA-CE7E-4CB1-9221-AA2D86967B4A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(Chan et al., 2016; Rumrill et al., 2017)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669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8C96F-DF4C-460D-82A0-892F0B2B2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cs typeface="Arial"/>
              </a:rPr>
              <a:t>Promise lessons Learned Highlights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Part 1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57B70-505F-4F3D-AD00-89BA990A9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>
                <a:ea typeface="MS PGothic"/>
                <a:cs typeface="Arial"/>
              </a:rPr>
              <a:t>Paid Work Experiences while in High School - </a:t>
            </a:r>
            <a:r>
              <a:rPr lang="en-US" sz="2000" b="1" dirty="0">
                <a:solidFill>
                  <a:schemeClr val="accent1"/>
                </a:solidFill>
                <a:ea typeface="MS PGothic"/>
                <a:cs typeface="Arial"/>
              </a:rPr>
              <a:t>Recommendations</a:t>
            </a:r>
            <a:endParaRPr lang="en-US" sz="2000" dirty="0">
              <a:solidFill>
                <a:schemeClr val="accent1"/>
              </a:solidFill>
              <a:cs typeface="Arial"/>
            </a:endParaRPr>
          </a:p>
          <a:p>
            <a:pPr marL="0" indent="0" algn="ctr">
              <a:buNone/>
            </a:pPr>
            <a:endParaRPr lang="en-US" sz="2000" b="1" dirty="0">
              <a:cs typeface="Arial"/>
            </a:endParaRPr>
          </a:p>
          <a:p>
            <a:pPr marL="342900" indent="-342900">
              <a:buFont typeface="Wingdings" panose="020B0604020202020204" pitchFamily="34" charset="0"/>
              <a:buChar char="ü"/>
            </a:pPr>
            <a:r>
              <a:rPr lang="en-US" sz="2000" dirty="0">
                <a:ea typeface="MS PGothic"/>
              </a:rPr>
              <a:t>Ensure youth receive supplemental security income (SSI) are informed of and connected to school to, school-to –work transition services for which they are eligible</a:t>
            </a:r>
            <a:endParaRPr lang="en-US" sz="2000" dirty="0"/>
          </a:p>
          <a:p>
            <a:pPr marL="342900" indent="-342900">
              <a:buFont typeface="Wingdings" panose="020B0604020202020204" pitchFamily="34" charset="0"/>
              <a:buChar char="ü"/>
            </a:pPr>
            <a:endParaRPr lang="en-US" sz="2000" dirty="0">
              <a:ea typeface="MS PGothic"/>
            </a:endParaRPr>
          </a:p>
          <a:p>
            <a:pPr marL="342900" indent="-342900">
              <a:buFont typeface="Wingdings" panose="020B0604020202020204" pitchFamily="34" charset="0"/>
              <a:buChar char="ü"/>
            </a:pPr>
            <a:r>
              <a:rPr lang="en-US" sz="2000" dirty="0">
                <a:ea typeface="MS PGothic"/>
              </a:rPr>
              <a:t>Transition-age youth receiving SSI can be identified by the Social security Administration (SSA) and for youth receiving Medicaid because they are on SSI by the state Medicaid agency</a:t>
            </a:r>
            <a:endParaRPr lang="en-US" sz="2000" dirty="0"/>
          </a:p>
          <a:p>
            <a:pPr marL="342900" indent="-342900">
              <a:buFont typeface="Wingdings" panose="020B0604020202020204" pitchFamily="34" charset="0"/>
              <a:buChar char="ü"/>
            </a:pPr>
            <a:endParaRPr lang="en-US" sz="2000" dirty="0"/>
          </a:p>
          <a:p>
            <a:pPr marL="342900" indent="-342900">
              <a:buFont typeface="Wingdings" panose="020B0604020202020204" pitchFamily="34" charset="0"/>
              <a:buChar char="ü"/>
            </a:pPr>
            <a:r>
              <a:rPr lang="en-US" sz="2000" dirty="0">
                <a:ea typeface="MS PGothic"/>
              </a:rPr>
              <a:t>Once a youth is referred to DVR, implement rapid engagement and motivational interviewing to increase youth interaction with employment services </a:t>
            </a:r>
            <a:endParaRPr lang="en-US" sz="2000" dirty="0"/>
          </a:p>
          <a:p>
            <a:pPr marL="617855" lvl="1" indent="-342900"/>
            <a:r>
              <a:rPr lang="en-US" sz="1800" dirty="0">
                <a:ea typeface="MS PGothic"/>
              </a:rPr>
              <a:t>Likelihood of connecting youth to paid employment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768C-0A2D-4687-9BCD-B9CA9F71CFDF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(Chan et al., 2016; Rumrill et al., 2017)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4955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2F78-88C7-441C-AC19-9797FBA4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Promise lessons Learned Highlights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7DA3-F5D9-4C88-90EE-5EF6682A0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ea typeface="MS PGothic"/>
              </a:rPr>
              <a:t>Work Incentives Benefits Counseling and Financial Planning - </a:t>
            </a:r>
            <a:r>
              <a:rPr lang="en-US" b="1" dirty="0">
                <a:solidFill>
                  <a:schemeClr val="accent1"/>
                </a:solidFill>
                <a:ea typeface="MS PGothic"/>
              </a:rPr>
              <a:t>Data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b="1" dirty="0">
              <a:ea typeface="MS PGothic"/>
            </a:endParaRPr>
          </a:p>
          <a:p>
            <a:pPr marL="0" indent="0" algn="ctr">
              <a:buNone/>
            </a:pPr>
            <a:endParaRPr lang="en-US" b="1" dirty="0">
              <a:ea typeface="MS PGothic"/>
            </a:endParaRPr>
          </a:p>
          <a:p>
            <a:pPr marL="182245" indent="-182245"/>
            <a:r>
              <a:rPr lang="en-US" dirty="0">
                <a:ea typeface="MS PGothic"/>
              </a:rPr>
              <a:t>Youth who met with a </a:t>
            </a:r>
            <a:r>
              <a:rPr lang="en-US" b="1" dirty="0">
                <a:ea typeface="MS PGothic"/>
              </a:rPr>
              <a:t>Work Incentives Benefits Specialist </a:t>
            </a:r>
            <a:r>
              <a:rPr lang="en-US" dirty="0">
                <a:ea typeface="MS PGothic"/>
              </a:rPr>
              <a:t>had </a:t>
            </a:r>
            <a:r>
              <a:rPr lang="en-US" dirty="0">
                <a:solidFill>
                  <a:schemeClr val="accent1"/>
                </a:solidFill>
                <a:ea typeface="MS PGothic"/>
              </a:rPr>
              <a:t>twice</a:t>
            </a:r>
            <a:r>
              <a:rPr lang="en-US" dirty="0">
                <a:solidFill>
                  <a:srgbClr val="FF0000"/>
                </a:solidFill>
                <a:ea typeface="MS PGothic"/>
              </a:rPr>
              <a:t> </a:t>
            </a:r>
            <a:r>
              <a:rPr lang="en-US" dirty="0">
                <a:ea typeface="MS PGothic"/>
              </a:rPr>
              <a:t>as many </a:t>
            </a:r>
            <a:r>
              <a:rPr lang="en-US" b="1" dirty="0">
                <a:ea typeface="MS PGothic"/>
              </a:rPr>
              <a:t>Jobs</a:t>
            </a:r>
          </a:p>
          <a:p>
            <a:pPr marL="182245" indent="-182245"/>
            <a:endParaRPr lang="en-US" b="1" dirty="0">
              <a:ea typeface="MS PGothic"/>
            </a:endParaRPr>
          </a:p>
          <a:p>
            <a:pPr marL="182245" indent="-182245"/>
            <a:r>
              <a:rPr lang="en-US" dirty="0">
                <a:ea typeface="MS PGothic"/>
              </a:rPr>
              <a:t>Youth who met with a </a:t>
            </a:r>
            <a:r>
              <a:rPr lang="en-US" b="1" dirty="0">
                <a:ea typeface="MS PGothic"/>
              </a:rPr>
              <a:t>financial coach</a:t>
            </a:r>
            <a:r>
              <a:rPr lang="en-US" dirty="0">
                <a:ea typeface="MS PGothic"/>
              </a:rPr>
              <a:t> had </a:t>
            </a:r>
            <a:r>
              <a:rPr lang="en-US" dirty="0">
                <a:solidFill>
                  <a:schemeClr val="accent1"/>
                </a:solidFill>
                <a:ea typeface="MS PGothic"/>
              </a:rPr>
              <a:t>twice</a:t>
            </a:r>
            <a:r>
              <a:rPr lang="en-US" dirty="0">
                <a:ea typeface="MS PGothic"/>
              </a:rPr>
              <a:t> the total weekly</a:t>
            </a:r>
            <a:r>
              <a:rPr lang="en-US" b="1" dirty="0">
                <a:ea typeface="MS PGothic"/>
              </a:rPr>
              <a:t>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ea typeface="MS PGothic"/>
              </a:rPr>
              <a:t>earnings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58F7D0-91B7-4D44-8971-74E55D48A331}"/>
              </a:ext>
            </a:extLst>
          </p:cNvPr>
          <p:cNvSpPr txBox="1"/>
          <p:nvPr/>
        </p:nvSpPr>
        <p:spPr>
          <a:xfrm>
            <a:off x="232860" y="5679"/>
            <a:ext cx="49582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(Chan et al., 2016; Rumrill et al., 2017)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9357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sset Accumulation by People with Disabilitie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Asset Development Session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Five Principles &amp;quot;&quot;/&gt;&lt;property id=&quot;20307&quot; value=&quot;266&quot;/&gt;&lt;/object&gt;&lt;object type=&quot;3&quot; unique_id=&quot;10008&quot;&gt;&lt;property id=&quot;20148&quot; value=&quot;5&quot;/&gt;&lt;property id=&quot;20300&quot; value=&quot;Slide 4 - &amp;quot;Asset Development Outcomes&amp;quot;&quot;/&gt;&lt;property id=&quot;20307&quot; value=&quot;267&quot;/&gt;&lt;/object&gt;&lt;object type=&quot;3&quot; unique_id=&quot;10010&quot;&gt;&lt;property id=&quot;20148&quot; value=&quot;5&quot;/&gt;&lt;property id=&quot;20300&quot; value=&quot;Slide 9 - &amp;quot;Asset Building Strategies&amp;amp;#x09;&amp;quot;&quot;/&gt;&lt;property id=&quot;20307&quot; value=&quot;260&quot;/&gt;&lt;/object&gt;&lt;object type=&quot;3&quot; unique_id=&quot;10012&quot;&gt;&lt;property id=&quot;20148&quot; value=&quot;5&quot;/&gt;&lt;property id=&quot;20300&quot; value=&quot;Slide 13 - &amp;quot;Individual Development Accounts&amp;quot;&quot;/&gt;&lt;property id=&quot;20307&quot; value=&quot;263&quot;/&gt;&lt;/object&gt;&lt;object type=&quot;3&quot; unique_id=&quot;10014&quot;&gt;&lt;property id=&quot;20148&quot; value=&quot;5&quot;/&gt;&lt;property id=&quot;20300&quot; value=&quot;Slide 16 - &amp;quot;Tax Programs/Tax Incentives&amp;quot;&quot;/&gt;&lt;property id=&quot;20307&quot; value=&quot;264&quot;/&gt;&lt;/object&gt;&lt;object type=&quot;3&quot; unique_id=&quot;10016&quot;&gt;&lt;property id=&quot;20148&quot; value=&quot;5&quot;/&gt;&lt;property id=&quot;20300&quot; value=&quot;Slide 12 - &amp;quot;Medicaid Buy-Ins&amp;quot;&quot;/&gt;&lt;property id=&quot;20307&quot; value=&quot;284&quot;/&gt;&lt;/object&gt;&lt;object type=&quot;3&quot; unique_id=&quot;10017&quot;&gt;&lt;property id=&quot;20148&quot; value=&quot;5&quot;/&gt;&lt;property id=&quot;20300&quot; value=&quot;Slide 10 - &amp;quot;Work Incentives &amp;quot;&quot;/&gt;&lt;property id=&quot;20307&quot; value=&quot;273&quot;/&gt;&lt;/object&gt;&lt;object type=&quot;3&quot; unique_id=&quot;10018&quot;&gt;&lt;property id=&quot;20148&quot; value=&quot;5&quot;/&gt;&lt;property id=&quot;20300&quot; value=&quot;Slide 8 - &amp;quot;Linking Two Fields of Practice&amp;quot;&quot;/&gt;&lt;property id=&quot;20307&quot; value=&quot;269&quot;/&gt;&lt;/object&gt;&lt;object type=&quot;3&quot; unique_id=&quot;10019&quot;&gt;&lt;property id=&quot;20148&quot; value=&quot;5&quot;/&gt;&lt;property id=&quot;20300&quot; value=&quot;Slide 14 - &amp;quot;Trusts&amp;quot;&quot;/&gt;&lt;property id=&quot;20307&quot; value=&quot;270&quot;/&gt;&lt;/object&gt;&lt;object type=&quot;3&quot; unique_id=&quot;10021&quot;&gt;&lt;property id=&quot;20148&quot; value=&quot;5&quot;/&gt;&lt;property id=&quot;20300&quot; value=&quot;Slide 17 - &amp;quot;Debt Restructuring&amp;quot;&quot;/&gt;&lt;property id=&quot;20307&quot; value=&quot;272&quot;/&gt;&lt;/object&gt;&lt;object type=&quot;3&quot; unique_id=&quot;10022&quot;&gt;&lt;property id=&quot;20148&quot; value=&quot;5&quot;/&gt;&lt;property id=&quot;20300&quot; value=&quot;Slide 18 - &amp;quot;Leverage Available Resources&amp;quot;&quot;/&gt;&lt;property id=&quot;20307&quot; value=&quot;282&quot;/&gt;&lt;/object&gt;&lt;object type=&quot;3&quot; unique_id=&quot;10023&quot;&gt;&lt;property id=&quot;20148&quot; value=&quot;5&quot;/&gt;&lt;property id=&quot;20300&quot; value=&quot;Slide 19 - &amp;quot;Sarah’s Story&amp;quot;&quot;/&gt;&lt;property id=&quot;20307&quot; value=&quot;275&quot;/&gt;&lt;/object&gt;&lt;object type=&quot;3&quot; unique_id=&quot;10024&quot;&gt;&lt;property id=&quot;20148&quot; value=&quot;5&quot;/&gt;&lt;property id=&quot;20300&quot; value=&quot;Slide 20 - &amp;quot;Sarah’s Financial Picture&amp;quot;&quot;/&gt;&lt;property id=&quot;20307&quot; value=&quot;276&quot;/&gt;&lt;/object&gt;&lt;object type=&quot;3&quot; unique_id=&quot;10025&quot;&gt;&lt;property id=&quot;20148&quot; value=&quot;5&quot;/&gt;&lt;property id=&quot;20300&quot; value=&quot;Slide 21 - &amp;quot;What if Sarah could access an IDA?&amp;quot;&quot;/&gt;&lt;property id=&quot;20307&quot; value=&quot;277&quot;/&gt;&lt;/object&gt;&lt;object type=&quot;3&quot; unique_id=&quot;10026&quot;&gt;&lt;property id=&quot;20148&quot; value=&quot;5&quot;/&gt;&lt;property id=&quot;20300&quot; value=&quot;Slide 22 - &amp;quot;What if Sarah had tax refunds to add to her savings?&amp;quot;&quot;/&gt;&lt;property id=&quot;20307&quot; value=&quot;278&quot;/&gt;&lt;/object&gt;&lt;object type=&quot;3&quot; unique_id=&quot;10027&quot;&gt;&lt;property id=&quot;20148&quot; value=&quot;5&quot;/&gt;&lt;property id=&quot;20300&quot; value=&quot;Slide 23 - &amp;quot;What about Family Self Sufficiency?&amp;quot;&quot;/&gt;&lt;property id=&quot;20307&quot; value=&quot;279&quot;/&gt;&lt;/object&gt;&lt;object type=&quot;3&quot; unique_id=&quot;10030&quot;&gt;&lt;property id=&quot;20148&quot; value=&quot;5&quot;/&gt;&lt;property id=&quot;20300&quot; value=&quot;Slide 33 - &amp;quot;Resources&amp;quot;&quot;/&gt;&lt;property id=&quot;20307&quot; value=&quot;285&quot;/&gt;&lt;/object&gt;&lt;object type=&quot;3&quot; unique_id=&quot;10031&quot;&gt;&lt;property id=&quot;20148&quot; value=&quot;5&quot;/&gt;&lt;property id=&quot;20300&quot; value=&quot;Slide 31 - &amp;quot;Future Direction&amp;quot;&quot;/&gt;&lt;property id=&quot;20307&quot; value=&quot;283&quot;/&gt;&lt;/object&gt;&lt;object type=&quot;3&quot; unique_id=&quot;10032&quot;&gt;&lt;property id=&quot;20148&quot; value=&quot;5&quot;/&gt;&lt;property id=&quot;20300&quot; value=&quot;Slide 32 - &amp;quot;Future Direction (cont’d)&amp;quot;&quot;/&gt;&lt;property id=&quot;20307&quot; value=&quot;287&quot;/&gt;&lt;/object&gt;&lt;object type=&quot;3&quot; unique_id=&quot;10034&quot;&gt;&lt;property id=&quot;20148&quot; value=&quot;5&quot;/&gt;&lt;property id=&quot;20300&quot; value=&quot;Slide 34 - &amp;quot;Source Material&amp;quot;&quot;/&gt;&lt;property id=&quot;20307&quot; value=&quot;274&quot;/&gt;&lt;/object&gt;&lt;object type=&quot;3&quot; unique_id=&quot;10103&quot;&gt;&lt;property id=&quot;20148&quot; value=&quot;5&quot;/&gt;&lt;property id=&quot;20300&quot; value=&quot;Slide 3 - &amp;quot;Historical Perspective&amp;quot;&quot;/&gt;&lt;property id=&quot;20307&quot; value=&quot;302&quot;/&gt;&lt;/object&gt;&lt;object type=&quot;3&quot; unique_id=&quot;10104&quot;&gt;&lt;property id=&quot;20148&quot; value=&quot;5&quot;/&gt;&lt;property id=&quot;20300&quot; value=&quot;Slide 6 - &amp;quot;Individualized Process&amp;quot;&quot;/&gt;&lt;property id=&quot;20307&quot; value=&quot;305&quot;/&gt;&lt;/object&gt;&lt;object type=&quot;3&quot; unique_id=&quot;10105&quot;&gt;&lt;property id=&quot;20148&quot; value=&quot;5&quot;/&gt;&lt;property id=&quot;20300&quot; value=&quot;Slide 7 - &amp;quot;Conceptual Framework&amp;quot;&quot;/&gt;&lt;property id=&quot;20307&quot; value=&quot;309&quot;/&gt;&lt;/object&gt;&lt;object type=&quot;3&quot; unique_id=&quot;10106&quot;&gt;&lt;property id=&quot;20148&quot; value=&quot;5&quot;/&gt;&lt;property id=&quot;20300&quot; value=&quot;Slide 11 - &amp;quot;Work Incentives&amp;quot;&quot;/&gt;&lt;property id=&quot;20307&quot; value=&quot;308&quot;/&gt;&lt;/object&gt;&lt;object type=&quot;3&quot; unique_id=&quot;10107&quot;&gt;&lt;property id=&quot;20148&quot; value=&quot;5&quot;/&gt;&lt;property id=&quot;20300&quot; value=&quot;Slide 15 - &amp;quot;Resource Exclusions&amp;quot;&quot;/&gt;&lt;property id=&quot;20307&quot; value=&quot;303&quot;/&gt;&lt;/object&gt;&lt;object type=&quot;3&quot; unique_id=&quot;10108&quot;&gt;&lt;property id=&quot;20148&quot; value=&quot;5&quot;/&gt;&lt;property id=&quot;20300&quot; value=&quot;Slide 24 - &amp;quot;Emerging Research Findings&amp;quot;&quot;/&gt;&lt;property id=&quot;20307&quot; value=&quot;292&quot;/&gt;&lt;/object&gt;&lt;object type=&quot;3&quot; unique_id=&quot;10109&quot;&gt;&lt;property id=&quot;20148&quot; value=&quot;5&quot;/&gt;&lt;property id=&quot;20300&quot; value=&quot;Slide 25 - &amp;quot;Gerard and Monica&amp;quot;&quot;/&gt;&lt;property id=&quot;20307&quot; value=&quot;295&quot;/&gt;&lt;/object&gt;&lt;object type=&quot;3&quot; unique_id=&quot;10110&quot;&gt;&lt;property id=&quot;20148&quot; value=&quot;5&quot;/&gt;&lt;property id=&quot;20300&quot; value=&quot;Slide 26 - &amp;quot;Georgette – Case Study&amp;quot;&quot;/&gt;&lt;property id=&quot;20307&quot; value=&quot;306&quot;/&gt;&lt;/object&gt;&lt;object type=&quot;3&quot; unique_id=&quot;10111&quot;&gt;&lt;property id=&quot;20148&quot; value=&quot;5&quot;/&gt;&lt;property id=&quot;20300&quot; value=&quot;Slide 27 - &amp;quot;Michael- Case Study&amp;quot;&quot;/&gt;&lt;property id=&quot;20307&quot; value=&quot;307&quot;/&gt;&lt;/object&gt;&lt;object type=&quot;3&quot; unique_id=&quot;10112&quot;&gt;&lt;property id=&quot;20148&quot; value=&quot;5&quot;/&gt;&lt;property id=&quot;20300&quot; value=&quot;Slide 28 - &amp;quot;Pre and Post Results&amp;quot;&quot;/&gt;&lt;property id=&quot;20307&quot; value=&quot;310&quot;/&gt;&lt;/object&gt;&lt;object type=&quot;3&quot; unique_id=&quot;10113&quot;&gt;&lt;property id=&quot;20148&quot; value=&quot;5&quot;/&gt;&lt;property id=&quot;20300&quot; value=&quot;Slide 29 - &amp;quot;Observations&amp;quot;&quot;/&gt;&lt;property id=&quot;20307&quot; value=&quot;297&quot;/&gt;&lt;/object&gt;&lt;object type=&quot;3&quot; unique_id=&quot;10114&quot;&gt;&lt;property id=&quot;20148&quot; value=&quot;5&quot;/&gt;&lt;property id=&quot;20300&quot; value=&quot;Slide 30 - &amp;quot;Implications of Research&amp;quot;&quot;/&gt;&lt;property id=&quot;20307&quot; value=&quot;299&quot;/&gt;&lt;/object&gt;&lt;/object&gt;&lt;object type=&quot;8&quot; unique_id=&quot;1006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1">
      <a:dk1>
        <a:srgbClr val="292934"/>
      </a:dk1>
      <a:lt1>
        <a:srgbClr val="FFFFFF"/>
      </a:lt1>
      <a:dk2>
        <a:srgbClr val="190A07"/>
      </a:dk2>
      <a:lt2>
        <a:srgbClr val="F3F2DC"/>
      </a:lt2>
      <a:accent1>
        <a:srgbClr val="CC0701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1">
    <a:dk1>
      <a:srgbClr val="292934"/>
    </a:dk1>
    <a:lt1>
      <a:srgbClr val="FFFFFF"/>
    </a:lt1>
    <a:dk2>
      <a:srgbClr val="190A07"/>
    </a:dk2>
    <a:lt2>
      <a:srgbClr val="F3F2DC"/>
    </a:lt2>
    <a:accent1>
      <a:srgbClr val="CC0701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20259</TotalTime>
  <Words>2276</Words>
  <Application>Microsoft Office PowerPoint</Application>
  <PresentationFormat>On-screen Show (4:3)</PresentationFormat>
  <Paragraphs>225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Clarity</vt:lpstr>
      <vt:lpstr> Wisconsin PROMISE  Lessons Learned</vt:lpstr>
      <vt:lpstr>Special Thanks</vt:lpstr>
      <vt:lpstr>Predictors of Postschool Employment</vt:lpstr>
      <vt:lpstr>Wisconsin PROMISE</vt:lpstr>
      <vt:lpstr>Employment Rates by Transition Services</vt:lpstr>
      <vt:lpstr>Implications</vt:lpstr>
      <vt:lpstr>Promise lessons Learned Highlights</vt:lpstr>
      <vt:lpstr>Promise lessons Learned Highlights Part 1</vt:lpstr>
      <vt:lpstr>Promise lessons Learned Highlights Part 2</vt:lpstr>
      <vt:lpstr>Promise lessons Learned Highlights Part 3</vt:lpstr>
      <vt:lpstr>Promise lessons Learned Highlights  Part 4</vt:lpstr>
      <vt:lpstr>Promise lessons Learned Highlights Part 5</vt:lpstr>
      <vt:lpstr>Promise lessons Learned Highlights Part 6</vt:lpstr>
      <vt:lpstr>Promise lessons Learned Highlights Part 7</vt:lpstr>
      <vt:lpstr>Promise lessons Learned Highlights Part 8</vt:lpstr>
      <vt:lpstr>Promise lessons Learned Highlights Part 9</vt:lpstr>
      <vt:lpstr>No Wrong Door?</vt:lpstr>
      <vt:lpstr>References</vt:lpstr>
      <vt:lpstr>Resources</vt:lpstr>
    </vt:vector>
  </TitlesOfParts>
  <Company>DHFS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PROMISE Lessons Learned</dc:title>
  <dc:creator>DHFS</dc:creator>
  <cp:lastModifiedBy>Kristen Smith</cp:lastModifiedBy>
  <cp:revision>817</cp:revision>
  <cp:lastPrinted>2015-10-05T13:59:42Z</cp:lastPrinted>
  <dcterms:created xsi:type="dcterms:W3CDTF">2007-08-16T19:19:27Z</dcterms:created>
  <dcterms:modified xsi:type="dcterms:W3CDTF">2021-07-16T12:23:50Z</dcterms:modified>
</cp:coreProperties>
</file>