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6"/>
  </p:notesMasterIdLst>
  <p:sldIdLst>
    <p:sldId id="256" r:id="rId2"/>
    <p:sldId id="345" r:id="rId3"/>
    <p:sldId id="347" r:id="rId4"/>
    <p:sldId id="260" r:id="rId5"/>
    <p:sldId id="258" r:id="rId6"/>
    <p:sldId id="261" r:id="rId7"/>
    <p:sldId id="263" r:id="rId8"/>
    <p:sldId id="264" r:id="rId9"/>
    <p:sldId id="257" r:id="rId10"/>
    <p:sldId id="262" r:id="rId11"/>
    <p:sldId id="348" r:id="rId12"/>
    <p:sldId id="280" r:id="rId13"/>
    <p:sldId id="34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5" autoAdjust="0"/>
    <p:restoredTop sz="86449" autoAdjust="0"/>
  </p:normalViewPr>
  <p:slideViewPr>
    <p:cSldViewPr snapToGrid="0">
      <p:cViewPr varScale="1">
        <p:scale>
          <a:sx n="94" d="100"/>
          <a:sy n="94" d="100"/>
        </p:scale>
        <p:origin x="10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A1AAD-F94B-4520-93F4-8CA1264F0432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3868A-2352-477B-9C37-6CDD69DC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start of the model is: I- Entrepreneurial Awareness which consists of Orientation and business concept development, Self-assessment, Team Building and Discovery, and Go/No-Go Decisions. Phase I leads to II- The Nascent Entrepreneur which consists of Business Plan development: Feedback from UIC and school staff and Preliminary Market Research: niche, price, market competitors, etc. Phase II leads to III- Competition: The Chicago Challenge. This consists of Presentation of Basic Business Plan, Pitch Video, Feedback from expert panel, and students could make a second pitch if needed. This flows in to IV-Early Start Up which consists of $500 Cash awards to winners and Mentoring and TA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3868A-2352-477B-9C37-6CDD69DCED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3004A3-7FC6-433A-A6F6-9380ECAB4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574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9CE6DA-1E61-4744-BE8D-02F84CAC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58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5B828-EB08-4817-9722-8386C8993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84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C2AC3E-7FF2-4F46-AAC0-30F05DA8C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5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EE7465-F896-40C1-BAE7-8A31A3652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63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729019-DF0B-4E41-A5B7-F9072B634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72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D8D5C6-CB8D-4278-BCAC-ED6514F0C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3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CFFF35-BD4C-40A9-9AEA-64E40CBE8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22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1C5FBC-E265-45FF-A66A-C9ECEAA38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7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3AAA5A-5CF7-4FCD-97AD-1A8D1C1E1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51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0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6CC221B-CB64-41FC-8B12-4648E87B787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6A3E373-C366-41C8-9072-52A5095E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7046" y="709012"/>
            <a:ext cx="4440488" cy="18059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b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Low–Income </a:t>
            </a: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Promoting Entrepreneurship among </a:t>
            </a:r>
            <a:b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Low–Income Youth with Disabilities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ties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6578079" y="3097763"/>
            <a:ext cx="4429455" cy="3440688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ctr"/>
            <a:r>
              <a:rPr lang="en-US" sz="2400" b="1" dirty="0">
                <a:solidFill>
                  <a:srgbClr val="C00000"/>
                </a:solidFill>
              </a:rPr>
              <a:t>Fabricio Balcazar, PhD</a:t>
            </a:r>
          </a:p>
          <a:p>
            <a:pPr indent="-182880" algn="ctr"/>
            <a:r>
              <a:rPr lang="en-US" sz="2400" dirty="0">
                <a:solidFill>
                  <a:srgbClr val="C00000"/>
                </a:solidFill>
              </a:rPr>
              <a:t>PI &amp; Professor</a:t>
            </a:r>
          </a:p>
          <a:p>
            <a:pPr indent="-182880" algn="ctr"/>
            <a:r>
              <a:rPr lang="en-US" sz="2400" dirty="0">
                <a:solidFill>
                  <a:srgbClr val="C00000"/>
                </a:solidFill>
              </a:rPr>
              <a:t>Department of Disability &amp; Human Development, UIC</a:t>
            </a:r>
          </a:p>
          <a:p>
            <a:pPr indent="-182880" algn="ctr"/>
            <a:endParaRPr lang="en-US" sz="2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CBFFB10-5F3C-45A5-9821-92FB368A3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4481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2D1D0DF-B556-464D-8B70-C84F513E5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239052"/>
            <a:ext cx="3152881" cy="3749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versity of Illinois at Chicago (UIC)">
            <a:extLst>
              <a:ext uri="{FF2B5EF4-FFF2-40B4-BE49-F238E27FC236}">
                <a16:creationId xmlns:a16="http://schemas.microsoft.com/office/drawing/2014/main" id="{F2CCE603-156E-4C74-BA7C-80A67E1BE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6" y="1476520"/>
            <a:ext cx="2825496" cy="1038432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12316E4-8A32-4D31-BCBA-DA0E40A9B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3793" y="239052"/>
            <a:ext cx="2582207" cy="2474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CD16D11-6E07-4936-9174-D33F9D88E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152881" cy="2470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FAC2A80-44B3-424E-9614-534D5F430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8095" y="2874898"/>
            <a:ext cx="2577906" cy="3749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trepreneurship for Youth with Disabilities (EYD)">
            <a:extLst>
              <a:ext uri="{FF2B5EF4-FFF2-40B4-BE49-F238E27FC236}">
                <a16:creationId xmlns:a16="http://schemas.microsoft.com/office/drawing/2014/main" id="{58E074D4-98F5-44A8-BBBE-3DF5524B8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336" y="3625104"/>
            <a:ext cx="2249424" cy="224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44C5F8A-F34F-401A-A9CA-A9F426356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481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35A4-6EB3-48B2-975C-BF0F63EA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Findings </a:t>
            </a:r>
            <a:r>
              <a:rPr lang="en-US" sz="3200" b="1" dirty="0">
                <a:solidFill>
                  <a:srgbClr val="C00000"/>
                </a:solidFill>
              </a:rPr>
              <a:t>(barriers continued)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5224-8040-4B27-9113-AFFDF2F0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5. Lack of space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6. Discrimination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7. Insufficient sales/revenue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8. Lack of transportation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9. Need for more operational support (e.g., employees 	    or volunteers)</a:t>
            </a:r>
          </a:p>
        </p:txBody>
      </p:sp>
    </p:spTree>
    <p:extLst>
      <p:ext uri="{BB962C8B-B14F-4D97-AF65-F5344CB8AC3E}">
        <p14:creationId xmlns:p14="http://schemas.microsoft.com/office/powerpoint/2010/main" val="156428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22BCA3-31C1-4329-B0BA-4748F937B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FA85E9-7DE0-4658-A8D7-EE5CD9C1A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293" y="723331"/>
            <a:ext cx="8409414" cy="3875965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Formative Evaluation</a:t>
            </a: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C1DD8F-426A-45F7-A524-5569263BE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91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D39CD7-AB20-4006-930C-6368406D0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50388" y="5359400"/>
            <a:ext cx="255031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D65D7AA-A0C8-491E-9211-059F0D299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A7B809-048E-412A-A5E4-BBB87B08B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384" y="145415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459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1"/>
          <p:cNvSpPr>
            <a:spLocks noGrp="1"/>
          </p:cNvSpPr>
          <p:nvPr>
            <p:ph type="title" idx="4294967295"/>
          </p:nvPr>
        </p:nvSpPr>
        <p:spPr>
          <a:xfrm>
            <a:off x="2057400" y="381000"/>
            <a:ext cx="7391400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Small Business Chicago Challenge Model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" descr="Small Business Chicago Challenge Model: See Slide notes for full details">
            <a:extLst>
              <a:ext uri="{FF2B5EF4-FFF2-40B4-BE49-F238E27FC236}">
                <a16:creationId xmlns:a16="http://schemas.microsoft.com/office/drawing/2014/main" id="{8D7D72BC-D059-497C-9673-FC68ECB05A2F}"/>
              </a:ext>
            </a:extLst>
          </p:cNvPr>
          <p:cNvGrpSpPr/>
          <p:nvPr/>
        </p:nvGrpSpPr>
        <p:grpSpPr>
          <a:xfrm>
            <a:off x="2743200" y="1143000"/>
            <a:ext cx="7038976" cy="4949456"/>
            <a:chOff x="2743200" y="1143000"/>
            <a:chExt cx="7038976" cy="4949456"/>
          </a:xfrm>
        </p:grpSpPr>
        <p:sp>
          <p:nvSpPr>
            <p:cNvPr id="1026" name="Text Box 48"/>
            <p:cNvSpPr txBox="1">
              <a:spLocks noChangeArrowheads="1"/>
            </p:cNvSpPr>
            <p:nvPr/>
          </p:nvSpPr>
          <p:spPr bwMode="auto">
            <a:xfrm>
              <a:off x="2743200" y="1143000"/>
              <a:ext cx="2743200" cy="2022476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lvl="1" algn="ctr" defTabSz="914400" fontAlgn="base">
                <a:spcBef>
                  <a:spcPct val="0"/>
                </a:spcBef>
                <a:spcAft>
                  <a:spcPts val="1125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I-Entrepreneurial Awareness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defTabSz="914400" fontAlgn="base">
                <a:spcBef>
                  <a:spcPct val="0"/>
                </a:spcBef>
                <a:spcAft>
                  <a:spcPts val="675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Orientation and business concept development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marR="333375" defTabSz="914400" fontAlgn="base">
                <a:spcBef>
                  <a:spcPct val="0"/>
                </a:spcBef>
                <a:spcAft>
                  <a:spcPts val="675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Self-assessment,</a:t>
              </a:r>
            </a:p>
            <a:p>
              <a:pPr marR="333375" defTabSz="914400" fontAlgn="base">
                <a:spcBef>
                  <a:spcPct val="0"/>
                </a:spcBef>
                <a:spcAft>
                  <a:spcPts val="675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Team Building &amp; Discovery </a:t>
              </a: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Go/No-Go decision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Text Box 41"/>
            <p:cNvSpPr txBox="1">
              <a:spLocks noChangeArrowheads="1"/>
            </p:cNvSpPr>
            <p:nvPr/>
          </p:nvSpPr>
          <p:spPr bwMode="auto">
            <a:xfrm>
              <a:off x="6477000" y="1143001"/>
              <a:ext cx="2438400" cy="1903413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425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II-The Nascent Entrepreneur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Business Plan Development: </a:t>
              </a: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feedback from UIC and school staff 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Preliminary Market Research: </a:t>
              </a: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Niche, price, market competitors, etc.  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4"/>
            <p:cNvSpPr txBox="1">
              <a:spLocks noChangeArrowheads="1"/>
            </p:cNvSpPr>
            <p:nvPr/>
          </p:nvSpPr>
          <p:spPr bwMode="auto">
            <a:xfrm>
              <a:off x="6324600" y="3810000"/>
              <a:ext cx="2743200" cy="2282456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defTabSz="914400" fontAlgn="base">
                <a:spcBef>
                  <a:spcPct val="0"/>
                </a:spcBef>
                <a:spcAft>
                  <a:spcPts val="425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III- Competition: The Chicago Challenge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Presentation of Basic Business plan </a:t>
              </a: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Pitch video</a:t>
              </a: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Feedback from expert panel</a:t>
              </a: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Students could make a second pitch if needed </a:t>
              </a:r>
            </a:p>
          </p:txBody>
        </p:sp>
        <p:sp>
          <p:nvSpPr>
            <p:cNvPr id="1029" name="Text Box 46"/>
            <p:cNvSpPr txBox="1">
              <a:spLocks noChangeArrowheads="1"/>
            </p:cNvSpPr>
            <p:nvPr/>
          </p:nvSpPr>
          <p:spPr bwMode="auto">
            <a:xfrm>
              <a:off x="3124200" y="4114801"/>
              <a:ext cx="1982788" cy="1600199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IV- Early Start Up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 dirty="0">
                  <a:latin typeface="Times New Roman" pitchFamily="18" charset="0"/>
                  <a:cs typeface="Arial" pitchFamily="34" charset="0"/>
                </a:rPr>
                <a:t>$500 Cash awards to winners</a:t>
              </a:r>
            </a:p>
            <a:p>
              <a:pPr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i="1">
                  <a:latin typeface="Times New Roman" pitchFamily="18" charset="0"/>
                  <a:cs typeface="Arial" pitchFamily="34" charset="0"/>
                </a:rPr>
                <a:t>Mentoring &amp; TA </a:t>
              </a:r>
              <a:r>
                <a:rPr lang="en-US" sz="1400" i="1" dirty="0">
                  <a:latin typeface="Times New Roman" pitchFamily="18" charset="0"/>
                  <a:cs typeface="Arial" pitchFamily="34" charset="0"/>
                </a:rPr>
                <a:t>support 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4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1" y="1905001"/>
              <a:ext cx="923925" cy="542925"/>
            </a:xfrm>
            <a:prstGeom prst="rightArrow">
              <a:avLst>
                <a:gd name="adj1" fmla="val 50000"/>
                <a:gd name="adj2" fmla="val 42544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1" name="AutoShape 4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4572001"/>
              <a:ext cx="914400" cy="619125"/>
            </a:xfrm>
            <a:prstGeom prst="leftArrow">
              <a:avLst>
                <a:gd name="adj1" fmla="val 50000"/>
                <a:gd name="adj2" fmla="val 28397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2" name="AutoShape 4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7801" y="1905000"/>
              <a:ext cx="714375" cy="3200400"/>
            </a:xfrm>
            <a:prstGeom prst="curvedLeftArrow">
              <a:avLst>
                <a:gd name="adj1" fmla="val 62356"/>
                <a:gd name="adj2" fmla="val 124711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3396"/>
            <a:ext cx="10396883" cy="4144364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project is progressing very well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information from the interviews was used to help finalize the curriculum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are now finalizing the first formative evaluation at two sites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are offering up to $500 for start-up costs (supplies, equipment) for the participants to develop a reasonable business plan and make a successful pitch about a self-employment idea.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will follow-up the winning individuals for up to 6 months to learn about their progress with the business and provide TA as needed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will support the businesses that want to grow and pursue additional VR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10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B979-23ED-4BA8-BA53-FE59C5B8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1011440"/>
            <a:ext cx="10515600" cy="201167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Many Thanks!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3200" dirty="0"/>
              <a:t>fabricio@uic.edu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Questions?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DB7C74-9B25-4F5C-965F-26E5CC87A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" t="1" r="-5205" b="8173"/>
          <a:stretch/>
        </p:blipFill>
        <p:spPr>
          <a:xfrm>
            <a:off x="4858745" y="3937847"/>
            <a:ext cx="2194592" cy="201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6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0501-BFBA-4B8E-A9FF-267B5A517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861" y="4595019"/>
            <a:ext cx="10189403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Disability and Rehabilitation Research Project (DRRP) 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National Institute on Disability, Independent Living and Rehabilitation Research 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i="0" u="none" strike="noStrike" baseline="0" dirty="0"/>
              <a:t>Department of Health and Human Services,</a:t>
            </a:r>
            <a:br>
              <a:rPr lang="en-US" sz="4000" b="1" i="0" u="none" strike="noStrike" baseline="0" dirty="0"/>
            </a:br>
            <a:r>
              <a:rPr lang="en-US" sz="4000" b="1" i="0" u="none" strike="noStrike" baseline="0" dirty="0"/>
              <a:t>Administration For Community Living</a:t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5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0A4E-591D-4811-A458-E646A01A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8B9C-8D46-409C-96FE-8AFCB1FC8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2880"/>
            <a:r>
              <a:rPr lang="en-US" sz="1800" b="1" dirty="0">
                <a:solidFill>
                  <a:srgbClr val="C00000"/>
                </a:solidFill>
              </a:rPr>
              <a:t>Sumithra Murthy, </a:t>
            </a:r>
            <a:r>
              <a:rPr lang="en-US" sz="1800" b="1" dirty="0"/>
              <a:t>Project Coordinator</a:t>
            </a:r>
          </a:p>
          <a:p>
            <a:pPr indent="-182880"/>
            <a:r>
              <a:rPr lang="en-US" sz="1800" b="1" dirty="0">
                <a:solidFill>
                  <a:srgbClr val="C00000"/>
                </a:solidFill>
              </a:rPr>
              <a:t>Theresa Gibbons, </a:t>
            </a:r>
            <a:r>
              <a:rPr lang="en-US" sz="1800" b="1" dirty="0"/>
              <a:t>Research Assistant</a:t>
            </a:r>
          </a:p>
          <a:p>
            <a:pPr indent="-182880"/>
            <a:r>
              <a:rPr lang="en-US" sz="1800" b="1" dirty="0">
                <a:solidFill>
                  <a:srgbClr val="C00000"/>
                </a:solidFill>
              </a:rPr>
              <a:t>Artemis Sefandonakis, </a:t>
            </a:r>
            <a:r>
              <a:rPr lang="en-US" sz="1800" b="1" dirty="0"/>
              <a:t>Research Assistant</a:t>
            </a:r>
          </a:p>
          <a:p>
            <a:r>
              <a:rPr lang="en-US" b="1" dirty="0">
                <a:solidFill>
                  <a:srgbClr val="C00000"/>
                </a:solidFill>
              </a:rPr>
              <a:t>Tony Kiefer, </a:t>
            </a:r>
            <a:r>
              <a:rPr lang="en-US" b="1" dirty="0"/>
              <a:t>Research Assistant</a:t>
            </a:r>
          </a:p>
          <a:p>
            <a:r>
              <a:rPr lang="en-US" b="1" dirty="0">
                <a:solidFill>
                  <a:srgbClr val="C00000"/>
                </a:solidFill>
              </a:rPr>
              <a:t>Krisha Martinez, </a:t>
            </a:r>
            <a:r>
              <a:rPr lang="en-US" b="1" dirty="0"/>
              <a:t>Research Assistant</a:t>
            </a:r>
          </a:p>
          <a:p>
            <a:r>
              <a:rPr lang="en-US" b="1" dirty="0">
                <a:solidFill>
                  <a:srgbClr val="C00000"/>
                </a:solidFill>
              </a:rPr>
              <a:t>Mihir </a:t>
            </a:r>
            <a:r>
              <a:rPr lang="en-US" b="1" dirty="0" err="1">
                <a:solidFill>
                  <a:srgbClr val="C00000"/>
                </a:solidFill>
              </a:rPr>
              <a:t>Kurdukar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/>
              <a:t>Research Assistant (Technology)</a:t>
            </a:r>
          </a:p>
          <a:p>
            <a:r>
              <a:rPr lang="en-US" b="1" dirty="0">
                <a:solidFill>
                  <a:srgbClr val="C00000"/>
                </a:solidFill>
              </a:rPr>
              <a:t>Claudia Garcia, </a:t>
            </a:r>
            <a:r>
              <a:rPr lang="en-US" b="1" dirty="0"/>
              <a:t>Office/Business Manager</a:t>
            </a:r>
          </a:p>
        </p:txBody>
      </p:sp>
    </p:spTree>
    <p:extLst>
      <p:ext uri="{BB962C8B-B14F-4D97-AF65-F5344CB8AC3E}">
        <p14:creationId xmlns:p14="http://schemas.microsoft.com/office/powerpoint/2010/main" val="400335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983754-452B-47E0-9BE4-C22ED693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Purpose of the Study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DB7674-546B-4210-B8C6-464EB9C4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Our project seeks to design, implement, and evaluate a multi-faceted intervention that not only engages youth with disabilities in self-employment and entrepreneurship, but offers a real opportunity for young people to explore skills, abilities, interests, and motivations for self-employment and entrepreneurship that may have otherwise been untapped.</a:t>
            </a:r>
          </a:p>
          <a:p>
            <a:r>
              <a:rPr lang="en-US" sz="3200" dirty="0">
                <a:latin typeface="Century Schoolbook" panose="02040604050505020304" pitchFamily="18" charset="0"/>
                <a:cs typeface="Arial" panose="020B0604020202020204" pitchFamily="34" charset="0"/>
              </a:rPr>
              <a:t>We use a participatory research approach in order to maximize the relevance and usability of the intervention products.</a:t>
            </a:r>
          </a:p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170" y="181196"/>
            <a:ext cx="10364451" cy="101226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Research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542553"/>
            <a:ext cx="10363826" cy="5134251"/>
          </a:xfrm>
        </p:spPr>
        <p:txBody>
          <a:bodyPr>
            <a:normAutofit/>
          </a:bodyPr>
          <a:lstStyle/>
          <a:p>
            <a:r>
              <a:rPr lang="en-US" b="1" dirty="0"/>
              <a:t>Year 1</a:t>
            </a:r>
          </a:p>
          <a:p>
            <a:pPr lvl="1"/>
            <a:r>
              <a:rPr lang="en-US" sz="2600" dirty="0"/>
              <a:t>We conducted interviews to understand the personal and contextual factors that can lead people with disabilities to start their own business and obtain recommendations for best practices/strategies from successful/unsuccessful business owners</a:t>
            </a:r>
          </a:p>
          <a:p>
            <a:r>
              <a:rPr lang="en-US" b="1" dirty="0"/>
              <a:t>Years 2 and 3</a:t>
            </a:r>
          </a:p>
          <a:p>
            <a:pPr lvl="1"/>
            <a:r>
              <a:rPr lang="en-US" sz="2600" dirty="0"/>
              <a:t>We are conducting formative evaluations of the Entrepreneurship Curriculum and Intervention </a:t>
            </a:r>
          </a:p>
          <a:p>
            <a:r>
              <a:rPr lang="en-US" b="1" dirty="0"/>
              <a:t>Years 4 and 5</a:t>
            </a:r>
          </a:p>
          <a:p>
            <a:pPr lvl="1"/>
            <a:r>
              <a:rPr lang="en-US" sz="2600" dirty="0"/>
              <a:t>We will conduct a summative evaluation comparing our intervention students with those enrolled in regular vocational/career educational classes </a:t>
            </a:r>
          </a:p>
        </p:txBody>
      </p:sp>
    </p:spTree>
    <p:extLst>
      <p:ext uri="{BB962C8B-B14F-4D97-AF65-F5344CB8AC3E}">
        <p14:creationId xmlns:p14="http://schemas.microsoft.com/office/powerpoint/2010/main" val="9471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C717-A59B-4CC5-AA72-A435AE62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Target Population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88D8-429D-44DE-9858-9B38B075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53"/>
            <a:ext cx="9864012" cy="4351338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During the first-year qualitative study, we interviewed 20 individuals with disabilities, 6 service providers and 5 school administrators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 the first year of the formative evaluation phase, we implemented the training at a local Charter High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chool for former dropout youth.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These were 8 Juniors and Seniors with disabilities from low-income minority communities.  We also recruited 8 adults with disabilities who were receiving support services from a local business incubator.</a:t>
            </a:r>
          </a:p>
          <a:p>
            <a:pPr marL="0" indent="0"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A170-B1AC-43B8-B5EA-E36EE893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895" y="0"/>
            <a:ext cx="10396882" cy="115196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Main Findings – First Year Qualitative Study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2F3DE-48EC-4EAD-A3D5-61083F61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35" y="1352939"/>
            <a:ext cx="10878877" cy="4287766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Facilitators to self-employment: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Access to other entrepreneurs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2. Social support (family &amp; friends)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3. Motivation: </a:t>
            </a:r>
          </a:p>
          <a:p>
            <a:pPr marL="1830388" indent="-4572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Being your own boss </a:t>
            </a:r>
          </a:p>
          <a:p>
            <a:pPr marL="1830388" indent="-4572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Desire to help others </a:t>
            </a:r>
          </a:p>
          <a:p>
            <a:pPr marL="1830388" indent="-4572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Earn money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4. Access to funding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05703-E9E7-4668-888A-50D5D5D7D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993" y="0"/>
            <a:ext cx="1584007" cy="15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95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1341-343B-412F-99B7-D5421C11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399" y="365126"/>
            <a:ext cx="9692640" cy="132556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Findings </a:t>
            </a:r>
            <a:r>
              <a:rPr lang="en-US" sz="3200" b="1" dirty="0">
                <a:solidFill>
                  <a:srgbClr val="C00000"/>
                </a:solidFill>
              </a:rPr>
              <a:t>(facilitators 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75A94-9319-49DF-90F4-E93B3E3624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Personal qualities: </a:t>
            </a:r>
          </a:p>
          <a:p>
            <a:pPr marL="1203325" indent="-512763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Persistence </a:t>
            </a:r>
          </a:p>
          <a:p>
            <a:pPr marL="1203325" indent="-512763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Creativity </a:t>
            </a:r>
          </a:p>
          <a:p>
            <a:pPr marL="1203325" indent="-512763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Charisma </a:t>
            </a:r>
          </a:p>
          <a:p>
            <a:pPr marL="1203325" indent="-512763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</a:p>
          <a:p>
            <a:pPr marL="55563" indent="0">
              <a:buClrTx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3" indent="0">
              <a:buClrTx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 Flexibility and openness to adapt the business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D60E-6B62-44CF-B232-E83F1FA7EE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7. Opportunities to market/sale: </a:t>
            </a:r>
          </a:p>
          <a:p>
            <a:pPr marL="1147763" indent="-3429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Trade shows</a:t>
            </a:r>
          </a:p>
          <a:p>
            <a:pPr marL="1147763" indent="-3429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Word-of-mouth</a:t>
            </a:r>
          </a:p>
          <a:p>
            <a:pPr marL="1147763" indent="-3429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marL="1147763" indent="-342900">
              <a:buClrTx/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Websites</a:t>
            </a:r>
          </a:p>
          <a:p>
            <a:pPr marL="55563" indent="0">
              <a:buClrTx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3" indent="0">
              <a:buClrTx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8. Mentoring from an adult</a:t>
            </a:r>
          </a:p>
          <a:p>
            <a:pPr marL="55563" indent="0">
              <a:buClrTx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7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84" y="127403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Findings </a:t>
            </a:r>
            <a:r>
              <a:rPr lang="en-US" sz="3200" b="1" dirty="0">
                <a:solidFill>
                  <a:srgbClr val="C00000"/>
                </a:solidFill>
              </a:rPr>
              <a:t>(continued)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31" y="1884783"/>
            <a:ext cx="10855793" cy="4534677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Main barriers: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1.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money/ financial barriers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2. Lack of confidence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3. Lak of social support (discouragement from family members)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4. Vocational Rehabilitation (VR):  </a:t>
            </a:r>
          </a:p>
          <a:p>
            <a:pPr marL="0" indent="0">
              <a:buNone/>
              <a:tabLst>
                <a:tab pos="1147763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a) Some VR counselors actively discourages entrepreneurs from starting a 	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  <a:tabLst>
                <a:tab pos="1147763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b) lack of training for VR counselors </a:t>
            </a:r>
          </a:p>
          <a:p>
            <a:pPr marL="0" indent="0">
              <a:buNone/>
              <a:tabLst>
                <a:tab pos="1147763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c) the VR process is too technical </a:t>
            </a:r>
          </a:p>
          <a:p>
            <a:pPr marL="0" indent="0">
              <a:buNone/>
              <a:tabLst>
                <a:tab pos="1147763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d) VR grants not large enough to effectively support entrepreneurs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3325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907</Words>
  <Application>Microsoft Office PowerPoint</Application>
  <PresentationFormat>Widescreen</PresentationFormat>
  <Paragraphs>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Century Schoolbook</vt:lpstr>
      <vt:lpstr>Times New Roman</vt:lpstr>
      <vt:lpstr>Wingdings 2</vt:lpstr>
      <vt:lpstr>View</vt:lpstr>
      <vt:lpstr> Low–Income Promoting Entrepreneurship among  Low–Income Youth with Disabilities ties</vt:lpstr>
      <vt:lpstr>Disability and Rehabilitation Research Project (DRRP)   National Institute on Disability, Independent Living and Rehabilitation Research   Department of Health and Human Services, Administration For Community Living </vt:lpstr>
      <vt:lpstr>Research Team Members</vt:lpstr>
      <vt:lpstr>Purpose of the Study</vt:lpstr>
      <vt:lpstr>Research Phases</vt:lpstr>
      <vt:lpstr>Target Population </vt:lpstr>
      <vt:lpstr>Main Findings – First Year Qualitative Study</vt:lpstr>
      <vt:lpstr>Main Findings (facilitators continued)</vt:lpstr>
      <vt:lpstr>Main Findings (continued) </vt:lpstr>
      <vt:lpstr>Main Findings (barriers continued)</vt:lpstr>
      <vt:lpstr>Formative Evaluation </vt:lpstr>
      <vt:lpstr> The Small Business Chicago Challenge Model</vt:lpstr>
      <vt:lpstr>Conclusions</vt:lpstr>
      <vt:lpstr>Many Thanks! fabricio@uic.edu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Entrepreneurship among  low-income youth with disabilities</dc:title>
  <dc:creator>Balcazar, Fabricio E</dc:creator>
  <cp:lastModifiedBy>Kristen Smith</cp:lastModifiedBy>
  <cp:revision>50</cp:revision>
  <dcterms:created xsi:type="dcterms:W3CDTF">2020-11-10T21:03:35Z</dcterms:created>
  <dcterms:modified xsi:type="dcterms:W3CDTF">2021-07-14T18:49:02Z</dcterms:modified>
</cp:coreProperties>
</file>