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99" r:id="rId2"/>
    <p:sldId id="373" r:id="rId3"/>
    <p:sldId id="384" r:id="rId4"/>
    <p:sldId id="385" r:id="rId5"/>
    <p:sldId id="386" r:id="rId6"/>
    <p:sldId id="323" r:id="rId7"/>
    <p:sldId id="387" r:id="rId8"/>
    <p:sldId id="325" r:id="rId9"/>
    <p:sldId id="376" r:id="rId10"/>
    <p:sldId id="331" r:id="rId11"/>
    <p:sldId id="338" r:id="rId12"/>
    <p:sldId id="337" r:id="rId13"/>
    <p:sldId id="375" r:id="rId14"/>
    <p:sldId id="332" r:id="rId15"/>
    <p:sldId id="372" r:id="rId16"/>
    <p:sldId id="378" r:id="rId17"/>
    <p:sldId id="366" r:id="rId18"/>
    <p:sldId id="377" r:id="rId19"/>
    <p:sldId id="382" r:id="rId20"/>
    <p:sldId id="388" r:id="rId21"/>
    <p:sldId id="367" r:id="rId22"/>
    <p:sldId id="3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000" autoAdjust="0"/>
  </p:normalViewPr>
  <p:slideViewPr>
    <p:cSldViewPr snapToGrid="0" snapToObjects="1">
      <p:cViewPr varScale="1">
        <p:scale>
          <a:sx n="91" d="100"/>
          <a:sy n="91" d="100"/>
        </p:scale>
        <p:origin x="6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EC071-DB1A-49C9-AC5C-7D6F38E50EDA}"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6F360EF6-A215-4F5B-8DCE-F6A2B8B205B5}">
      <dgm:prSet phldrT="[Text]"/>
      <dgm:spPr/>
      <dgm:t>
        <a:bodyPr/>
        <a:lstStyle/>
        <a:p>
          <a:r>
            <a:rPr lang="en-US" dirty="0">
              <a:solidFill>
                <a:schemeClr val="tx1"/>
              </a:solidFill>
            </a:rPr>
            <a:t>PROMISE</a:t>
          </a:r>
        </a:p>
      </dgm:t>
      <dgm:extLst>
        <a:ext uri="{E40237B7-FDA0-4F09-8148-C483321AD2D9}">
          <dgm14:cNvPr xmlns:dgm14="http://schemas.microsoft.com/office/drawing/2010/diagram" id="0" name="" title="PROMISE"/>
        </a:ext>
      </dgm:extLst>
    </dgm:pt>
    <dgm:pt modelId="{7BCAF21C-F772-4590-8A0C-D2ABAF0C74EF}" type="parTrans" cxnId="{FF762803-90C9-40E2-BB53-D37E6532612B}">
      <dgm:prSet/>
      <dgm:spPr/>
      <dgm:t>
        <a:bodyPr/>
        <a:lstStyle/>
        <a:p>
          <a:endParaRPr lang="en-US"/>
        </a:p>
      </dgm:t>
    </dgm:pt>
    <dgm:pt modelId="{1506C67E-C30B-435D-B752-4290CC92C29B}" type="sibTrans" cxnId="{FF762803-90C9-40E2-BB53-D37E6532612B}">
      <dgm:prSet/>
      <dgm:spPr/>
      <dgm:t>
        <a:bodyPr/>
        <a:lstStyle/>
        <a:p>
          <a:endParaRPr lang="en-US"/>
        </a:p>
      </dgm:t>
    </dgm:pt>
    <dgm:pt modelId="{B5B49FBD-9A6B-4D1D-B185-92F5CE3C9BB5}">
      <dgm:prSet phldrT="[Text]" custT="1"/>
      <dgm:spPr/>
      <dgm:t>
        <a:bodyPr/>
        <a:lstStyle/>
        <a:p>
          <a:r>
            <a:rPr lang="en-US" sz="1800" dirty="0">
              <a:solidFill>
                <a:schemeClr val="tx1"/>
              </a:solidFill>
            </a:rPr>
            <a:t>U.S. Department of Education</a:t>
          </a:r>
        </a:p>
      </dgm:t>
      <dgm:extLst>
        <a:ext uri="{E40237B7-FDA0-4F09-8148-C483321AD2D9}">
          <dgm14:cNvPr xmlns:dgm14="http://schemas.microsoft.com/office/drawing/2010/diagram" id="0" name="" title="U.S. Department of Education"/>
        </a:ext>
      </dgm:extLst>
    </dgm:pt>
    <dgm:pt modelId="{80D3B98D-35EF-407E-9775-F992AD83509B}" type="parTrans" cxnId="{EE2F16D2-1012-40B4-BD02-3804D78484AD}">
      <dgm:prSet/>
      <dgm:spPr>
        <a:ln>
          <a:solidFill>
            <a:schemeClr val="tx1"/>
          </a:solidFill>
        </a:ln>
      </dgm:spPr>
      <dgm:t>
        <a:bodyPr/>
        <a:lstStyle/>
        <a:p>
          <a:endParaRPr lang="en-US" dirty="0"/>
        </a:p>
      </dgm:t>
    </dgm:pt>
    <dgm:pt modelId="{EAFDA609-3A65-4A98-BC4E-204E788BF480}" type="sibTrans" cxnId="{EE2F16D2-1012-40B4-BD02-3804D78484AD}">
      <dgm:prSet/>
      <dgm:spPr/>
      <dgm:t>
        <a:bodyPr/>
        <a:lstStyle/>
        <a:p>
          <a:endParaRPr lang="en-US"/>
        </a:p>
      </dgm:t>
    </dgm:pt>
    <dgm:pt modelId="{26AB6D74-FDE8-4727-A21C-848319B48D2F}">
      <dgm:prSet phldrT="[Text]"/>
      <dgm:spPr/>
      <dgm:t>
        <a:bodyPr/>
        <a:lstStyle/>
        <a:p>
          <a:r>
            <a:rPr lang="en-US" dirty="0">
              <a:solidFill>
                <a:schemeClr val="tx1"/>
              </a:solidFill>
            </a:rPr>
            <a:t>U.S. Social Security Administration</a:t>
          </a:r>
        </a:p>
      </dgm:t>
      <dgm:extLst>
        <a:ext uri="{E40237B7-FDA0-4F09-8148-C483321AD2D9}">
          <dgm14:cNvPr xmlns:dgm14="http://schemas.microsoft.com/office/drawing/2010/diagram" id="0" name="" title="U.S. Social Security Administration"/>
        </a:ext>
      </dgm:extLst>
    </dgm:pt>
    <dgm:pt modelId="{29B76A82-FA86-40A7-8B03-081DE86D2EA9}" type="parTrans" cxnId="{21030D68-AD45-4C3B-BE17-780779D9EC5F}">
      <dgm:prSet/>
      <dgm:spPr>
        <a:ln>
          <a:solidFill>
            <a:schemeClr val="tx1"/>
          </a:solidFill>
        </a:ln>
      </dgm:spPr>
      <dgm:t>
        <a:bodyPr/>
        <a:lstStyle/>
        <a:p>
          <a:endParaRPr lang="en-US" dirty="0"/>
        </a:p>
      </dgm:t>
    </dgm:pt>
    <dgm:pt modelId="{124263CA-238B-471E-90FC-AFA5591E3A1E}" type="sibTrans" cxnId="{21030D68-AD45-4C3B-BE17-780779D9EC5F}">
      <dgm:prSet/>
      <dgm:spPr/>
      <dgm:t>
        <a:bodyPr/>
        <a:lstStyle/>
        <a:p>
          <a:endParaRPr lang="en-US"/>
        </a:p>
      </dgm:t>
    </dgm:pt>
    <dgm:pt modelId="{26E38B6A-6D9F-4055-A0E7-5DA2630C4CF3}">
      <dgm:prSet phldrT="[Text]"/>
      <dgm:spPr/>
      <dgm:t>
        <a:bodyPr/>
        <a:lstStyle/>
        <a:p>
          <a:r>
            <a:rPr lang="en-US" dirty="0">
              <a:solidFill>
                <a:schemeClr val="tx1"/>
              </a:solidFill>
            </a:rPr>
            <a:t>U.S. Health &amp; Human Services</a:t>
          </a:r>
        </a:p>
      </dgm:t>
      <dgm:extLst>
        <a:ext uri="{E40237B7-FDA0-4F09-8148-C483321AD2D9}">
          <dgm14:cNvPr xmlns:dgm14="http://schemas.microsoft.com/office/drawing/2010/diagram" id="0" name="" title="U.S. Health &amp; Human Services"/>
        </a:ext>
      </dgm:extLst>
    </dgm:pt>
    <dgm:pt modelId="{5766D298-5BF7-4B40-A08A-A2D0B45C4355}" type="parTrans" cxnId="{F83FF0FF-F4DE-45B7-A528-B925E3985DB4}">
      <dgm:prSet/>
      <dgm:spPr>
        <a:ln>
          <a:solidFill>
            <a:schemeClr val="tx1"/>
          </a:solidFill>
        </a:ln>
      </dgm:spPr>
      <dgm:t>
        <a:bodyPr/>
        <a:lstStyle/>
        <a:p>
          <a:endParaRPr lang="en-US" dirty="0"/>
        </a:p>
      </dgm:t>
    </dgm:pt>
    <dgm:pt modelId="{C778A6B7-144C-43FB-9DF8-A3C2506FDE47}" type="sibTrans" cxnId="{F83FF0FF-F4DE-45B7-A528-B925E3985DB4}">
      <dgm:prSet/>
      <dgm:spPr/>
      <dgm:t>
        <a:bodyPr/>
        <a:lstStyle/>
        <a:p>
          <a:endParaRPr lang="en-US"/>
        </a:p>
      </dgm:t>
    </dgm:pt>
    <dgm:pt modelId="{6AE3469F-B1EE-43D9-95F4-613D96297685}">
      <dgm:prSet phldrT="[Text]" custT="1"/>
      <dgm:spPr>
        <a:solidFill>
          <a:schemeClr val="accent5">
            <a:lumMod val="50000"/>
          </a:schemeClr>
        </a:solidFill>
      </dgm:spPr>
      <dgm:t>
        <a:bodyPr/>
        <a:lstStyle/>
        <a:p>
          <a:r>
            <a:rPr lang="en-US" sz="1600" dirty="0"/>
            <a:t>Association for University Centers on Disabilities </a:t>
          </a:r>
        </a:p>
        <a:p>
          <a:r>
            <a:rPr lang="en-US" sz="1600" dirty="0"/>
            <a:t>(National Technical Assistance Center) </a:t>
          </a:r>
        </a:p>
      </dgm:t>
    </dgm:pt>
    <dgm:pt modelId="{A9EA4F0A-FCB2-4170-B0E1-21FC9D7A0D17}" type="parTrans" cxnId="{A63C89B6-F097-4AB5-9B76-6E68386AA1A1}">
      <dgm:prSet/>
      <dgm:spPr>
        <a:ln>
          <a:solidFill>
            <a:schemeClr val="tx1"/>
          </a:solidFill>
        </a:ln>
      </dgm:spPr>
      <dgm:t>
        <a:bodyPr/>
        <a:lstStyle/>
        <a:p>
          <a:endParaRPr lang="en-US" dirty="0"/>
        </a:p>
      </dgm:t>
    </dgm:pt>
    <dgm:pt modelId="{E66EE956-3466-47A8-B1BB-1A925517ADDF}" type="sibTrans" cxnId="{A63C89B6-F097-4AB5-9B76-6E68386AA1A1}">
      <dgm:prSet/>
      <dgm:spPr/>
      <dgm:t>
        <a:bodyPr/>
        <a:lstStyle/>
        <a:p>
          <a:endParaRPr lang="en-US"/>
        </a:p>
      </dgm:t>
    </dgm:pt>
    <dgm:pt modelId="{5326C9F2-200A-4E97-9927-5CE2519D2242}">
      <dgm:prSet phldrT="[Text]"/>
      <dgm:spPr>
        <a:solidFill>
          <a:schemeClr val="accent5">
            <a:lumMod val="50000"/>
          </a:schemeClr>
        </a:solidFill>
      </dgm:spPr>
      <dgm:t>
        <a:bodyPr/>
        <a:lstStyle/>
        <a:p>
          <a:r>
            <a:rPr lang="en-US" dirty="0"/>
            <a:t>Mathematica</a:t>
          </a:r>
        </a:p>
        <a:p>
          <a:r>
            <a:rPr lang="en-US" dirty="0"/>
            <a:t>(National Evaluator)</a:t>
          </a:r>
        </a:p>
      </dgm:t>
      <dgm:extLst>
        <a:ext uri="{E40237B7-FDA0-4F09-8148-C483321AD2D9}">
          <dgm14:cNvPr xmlns:dgm14="http://schemas.microsoft.com/office/drawing/2010/diagram" id="0" name="" title="Mathematica Policy Research (National Evaluator)"/>
        </a:ext>
      </dgm:extLst>
    </dgm:pt>
    <dgm:pt modelId="{8E294738-4934-4F47-8216-D97EADBDBF3D}" type="parTrans" cxnId="{E017C392-76E9-402E-9C3C-C6B82782F8DC}">
      <dgm:prSet/>
      <dgm:spPr>
        <a:ln>
          <a:solidFill>
            <a:schemeClr val="tx1"/>
          </a:solidFill>
        </a:ln>
      </dgm:spPr>
      <dgm:t>
        <a:bodyPr/>
        <a:lstStyle/>
        <a:p>
          <a:endParaRPr lang="en-US" dirty="0"/>
        </a:p>
      </dgm:t>
    </dgm:pt>
    <dgm:pt modelId="{A86535C5-C37D-43E1-A0F0-375F0D4B2395}" type="sibTrans" cxnId="{E017C392-76E9-402E-9C3C-C6B82782F8DC}">
      <dgm:prSet/>
      <dgm:spPr/>
      <dgm:t>
        <a:bodyPr/>
        <a:lstStyle/>
        <a:p>
          <a:endParaRPr lang="en-US"/>
        </a:p>
      </dgm:t>
    </dgm:pt>
    <dgm:pt modelId="{69048CF7-3117-498C-A4B1-AC7D64070366}">
      <dgm:prSet phldrT="[Text]"/>
      <dgm:spPr/>
      <dgm:t>
        <a:bodyPr/>
        <a:lstStyle/>
        <a:p>
          <a:r>
            <a:rPr lang="en-US" dirty="0">
              <a:solidFill>
                <a:schemeClr val="tx1"/>
              </a:solidFill>
            </a:rPr>
            <a:t>U.S. Department of Labor</a:t>
          </a:r>
        </a:p>
      </dgm:t>
      <dgm:extLst>
        <a:ext uri="{E40237B7-FDA0-4F09-8148-C483321AD2D9}">
          <dgm14:cNvPr xmlns:dgm14="http://schemas.microsoft.com/office/drawing/2010/diagram" id="0" name="" title="U.S. Department of Labor"/>
        </a:ext>
      </dgm:extLst>
    </dgm:pt>
    <dgm:pt modelId="{9AFFD475-9935-408F-B164-7AD57564F2B2}" type="parTrans" cxnId="{1F51949B-4541-4E33-9482-36C27D205B98}">
      <dgm:prSet/>
      <dgm:spPr>
        <a:ln>
          <a:solidFill>
            <a:schemeClr val="tx1"/>
          </a:solidFill>
        </a:ln>
      </dgm:spPr>
      <dgm:t>
        <a:bodyPr/>
        <a:lstStyle/>
        <a:p>
          <a:endParaRPr lang="en-US" dirty="0"/>
        </a:p>
      </dgm:t>
    </dgm:pt>
    <dgm:pt modelId="{E0944438-7874-412E-9762-41925F3BFCAA}" type="sibTrans" cxnId="{1F51949B-4541-4E33-9482-36C27D205B98}">
      <dgm:prSet/>
      <dgm:spPr/>
      <dgm:t>
        <a:bodyPr/>
        <a:lstStyle/>
        <a:p>
          <a:endParaRPr lang="en-US"/>
        </a:p>
      </dgm:t>
    </dgm:pt>
    <dgm:pt modelId="{263CE90B-F031-4109-871F-F7DBCB1B2720}">
      <dgm:prSet phldrT="[Text]" custT="1"/>
      <dgm:spPr>
        <a:solidFill>
          <a:schemeClr val="accent5">
            <a:lumMod val="50000"/>
          </a:schemeClr>
        </a:solidFill>
      </dgm:spPr>
      <dgm:t>
        <a:bodyPr/>
        <a:lstStyle/>
        <a:p>
          <a:r>
            <a:rPr lang="en-US" sz="1600" dirty="0"/>
            <a:t>PROMISE Model Demonstration Projects (MDPs)</a:t>
          </a:r>
          <a:endParaRPr lang="en-US" sz="1100" dirty="0"/>
        </a:p>
      </dgm:t>
      <dgm:extLst>
        <a:ext uri="{E40237B7-FDA0-4F09-8148-C483321AD2D9}">
          <dgm14:cNvPr xmlns:dgm14="http://schemas.microsoft.com/office/drawing/2010/diagram" id="0" name="" title="PROMISE Model Demonstration Projects (MDPs)"/>
        </a:ext>
      </dgm:extLst>
    </dgm:pt>
    <dgm:pt modelId="{7AF78E24-06D6-4C7D-B5C4-698AB3DFB7B8}" type="parTrans" cxnId="{8EA14893-7A14-4A5C-A771-4C22243EE7C8}">
      <dgm:prSet/>
      <dgm:spPr>
        <a:ln>
          <a:solidFill>
            <a:schemeClr val="tx1"/>
          </a:solidFill>
        </a:ln>
      </dgm:spPr>
      <dgm:t>
        <a:bodyPr/>
        <a:lstStyle/>
        <a:p>
          <a:endParaRPr lang="en-US" dirty="0"/>
        </a:p>
      </dgm:t>
    </dgm:pt>
    <dgm:pt modelId="{DB5290C3-ECA3-4AF3-8FBF-B127D05059FE}" type="sibTrans" cxnId="{8EA14893-7A14-4A5C-A771-4C22243EE7C8}">
      <dgm:prSet/>
      <dgm:spPr/>
      <dgm:t>
        <a:bodyPr/>
        <a:lstStyle/>
        <a:p>
          <a:endParaRPr lang="en-US"/>
        </a:p>
      </dgm:t>
    </dgm:pt>
    <dgm:pt modelId="{08C8302D-F11F-4C6B-9989-71083E24AB6C}" type="pres">
      <dgm:prSet presAssocID="{436EC071-DB1A-49C9-AC5C-7D6F38E50EDA}" presName="Name0" presStyleCnt="0">
        <dgm:presLayoutVars>
          <dgm:chPref val="1"/>
          <dgm:dir/>
          <dgm:animOne val="branch"/>
          <dgm:animLvl val="lvl"/>
          <dgm:resizeHandles val="exact"/>
        </dgm:presLayoutVars>
      </dgm:prSet>
      <dgm:spPr/>
    </dgm:pt>
    <dgm:pt modelId="{FA757FD1-5A19-40E2-9F29-8E43005B1BFC}" type="pres">
      <dgm:prSet presAssocID="{6F360EF6-A215-4F5B-8DCE-F6A2B8B205B5}" presName="root1" presStyleCnt="0"/>
      <dgm:spPr/>
    </dgm:pt>
    <dgm:pt modelId="{DA52921E-4AFC-4387-BD2F-B594603C17C4}" type="pres">
      <dgm:prSet presAssocID="{6F360EF6-A215-4F5B-8DCE-F6A2B8B205B5}" presName="LevelOneTextNode" presStyleLbl="node0" presStyleIdx="0" presStyleCnt="1" custScaleY="83570">
        <dgm:presLayoutVars>
          <dgm:chPref val="3"/>
        </dgm:presLayoutVars>
      </dgm:prSet>
      <dgm:spPr/>
    </dgm:pt>
    <dgm:pt modelId="{9319D220-0215-47EC-93C3-182D78DF67D9}" type="pres">
      <dgm:prSet presAssocID="{6F360EF6-A215-4F5B-8DCE-F6A2B8B205B5}" presName="level2hierChild" presStyleCnt="0"/>
      <dgm:spPr/>
    </dgm:pt>
    <dgm:pt modelId="{FF71A697-F997-42CD-B162-EBEC382D61A4}" type="pres">
      <dgm:prSet presAssocID="{80D3B98D-35EF-407E-9775-F992AD83509B}" presName="conn2-1" presStyleLbl="parChTrans1D2" presStyleIdx="0" presStyleCnt="4"/>
      <dgm:spPr/>
    </dgm:pt>
    <dgm:pt modelId="{277CFD45-EB59-413D-9EB1-2E7F2EE05488}" type="pres">
      <dgm:prSet presAssocID="{80D3B98D-35EF-407E-9775-F992AD83509B}" presName="connTx" presStyleLbl="parChTrans1D2" presStyleIdx="0" presStyleCnt="4"/>
      <dgm:spPr/>
    </dgm:pt>
    <dgm:pt modelId="{D5A36EA2-55EB-4ED1-8386-5AC7D5CA081C}" type="pres">
      <dgm:prSet presAssocID="{B5B49FBD-9A6B-4D1D-B185-92F5CE3C9BB5}" presName="root2" presStyleCnt="0"/>
      <dgm:spPr/>
    </dgm:pt>
    <dgm:pt modelId="{1EFF4FB8-1567-494B-8BE6-3B635252D9B7}" type="pres">
      <dgm:prSet presAssocID="{B5B49FBD-9A6B-4D1D-B185-92F5CE3C9BB5}" presName="LevelTwoTextNode" presStyleLbl="node2" presStyleIdx="0" presStyleCnt="4" custScaleY="108363">
        <dgm:presLayoutVars>
          <dgm:chPref val="3"/>
        </dgm:presLayoutVars>
      </dgm:prSet>
      <dgm:spPr/>
    </dgm:pt>
    <dgm:pt modelId="{89DBDC0C-7227-42BF-9518-A889A971030B}" type="pres">
      <dgm:prSet presAssocID="{B5B49FBD-9A6B-4D1D-B185-92F5CE3C9BB5}" presName="level3hierChild" presStyleCnt="0"/>
      <dgm:spPr/>
    </dgm:pt>
    <dgm:pt modelId="{4453C5DF-08B1-49C6-BBE8-D7A24F629F35}" type="pres">
      <dgm:prSet presAssocID="{A9EA4F0A-FCB2-4170-B0E1-21FC9D7A0D17}" presName="conn2-1" presStyleLbl="parChTrans1D3" presStyleIdx="0" presStyleCnt="3"/>
      <dgm:spPr/>
    </dgm:pt>
    <dgm:pt modelId="{3BFE7B9E-F669-4B9A-8944-F6B9382BD673}" type="pres">
      <dgm:prSet presAssocID="{A9EA4F0A-FCB2-4170-B0E1-21FC9D7A0D17}" presName="connTx" presStyleLbl="parChTrans1D3" presStyleIdx="0" presStyleCnt="3"/>
      <dgm:spPr/>
    </dgm:pt>
    <dgm:pt modelId="{C5DFD815-3F18-4491-BDB0-DE0D2D8B625C}" type="pres">
      <dgm:prSet presAssocID="{6AE3469F-B1EE-43D9-95F4-613D96297685}" presName="root2" presStyleCnt="0"/>
      <dgm:spPr/>
    </dgm:pt>
    <dgm:pt modelId="{8E06745D-6587-494D-A2B7-1EEEAA3E612C}" type="pres">
      <dgm:prSet presAssocID="{6AE3469F-B1EE-43D9-95F4-613D96297685}" presName="LevelTwoTextNode" presStyleLbl="node3" presStyleIdx="0" presStyleCnt="3" custScaleX="250434" custLinFactNeighborY="32375">
        <dgm:presLayoutVars>
          <dgm:chPref val="3"/>
        </dgm:presLayoutVars>
      </dgm:prSet>
      <dgm:spPr/>
    </dgm:pt>
    <dgm:pt modelId="{54CD5BB5-D106-428A-A6BA-7CD8424D4441}" type="pres">
      <dgm:prSet presAssocID="{6AE3469F-B1EE-43D9-95F4-613D96297685}" presName="level3hierChild" presStyleCnt="0"/>
      <dgm:spPr/>
    </dgm:pt>
    <dgm:pt modelId="{993655FB-7F03-4537-8506-206B5F47C290}" type="pres">
      <dgm:prSet presAssocID="{7AF78E24-06D6-4C7D-B5C4-698AB3DFB7B8}" presName="conn2-1" presStyleLbl="parChTrans1D3" presStyleIdx="1" presStyleCnt="3"/>
      <dgm:spPr/>
    </dgm:pt>
    <dgm:pt modelId="{DB3E10C7-9FE8-436B-8450-714F7FA3881E}" type="pres">
      <dgm:prSet presAssocID="{7AF78E24-06D6-4C7D-B5C4-698AB3DFB7B8}" presName="connTx" presStyleLbl="parChTrans1D3" presStyleIdx="1" presStyleCnt="3"/>
      <dgm:spPr/>
    </dgm:pt>
    <dgm:pt modelId="{606EB19F-3E8A-4260-9847-3FAFDD773D2C}" type="pres">
      <dgm:prSet presAssocID="{263CE90B-F031-4109-871F-F7DBCB1B2720}" presName="root2" presStyleCnt="0"/>
      <dgm:spPr/>
    </dgm:pt>
    <dgm:pt modelId="{2103F63A-064C-4EEA-BE14-36E8E3459908}" type="pres">
      <dgm:prSet presAssocID="{263CE90B-F031-4109-871F-F7DBCB1B2720}" presName="LevelTwoTextNode" presStyleLbl="node3" presStyleIdx="1" presStyleCnt="3" custScaleX="202728" custLinFactNeighborX="801" custLinFactNeighborY="14063">
        <dgm:presLayoutVars>
          <dgm:chPref val="3"/>
        </dgm:presLayoutVars>
      </dgm:prSet>
      <dgm:spPr/>
    </dgm:pt>
    <dgm:pt modelId="{73180050-DADD-4236-8B42-FC2F491B9A83}" type="pres">
      <dgm:prSet presAssocID="{263CE90B-F031-4109-871F-F7DBCB1B2720}" presName="level3hierChild" presStyleCnt="0"/>
      <dgm:spPr/>
    </dgm:pt>
    <dgm:pt modelId="{559E61BE-3935-41DE-AA73-7C31B1C3262D}" type="pres">
      <dgm:prSet presAssocID="{29B76A82-FA86-40A7-8B03-081DE86D2EA9}" presName="conn2-1" presStyleLbl="parChTrans1D2" presStyleIdx="1" presStyleCnt="4"/>
      <dgm:spPr/>
    </dgm:pt>
    <dgm:pt modelId="{6833448E-F782-4A31-A2F5-854505439889}" type="pres">
      <dgm:prSet presAssocID="{29B76A82-FA86-40A7-8B03-081DE86D2EA9}" presName="connTx" presStyleLbl="parChTrans1D2" presStyleIdx="1" presStyleCnt="4"/>
      <dgm:spPr/>
    </dgm:pt>
    <dgm:pt modelId="{2AD516BD-45E4-40AC-BF10-D02F0962ED15}" type="pres">
      <dgm:prSet presAssocID="{26AB6D74-FDE8-4727-A21C-848319B48D2F}" presName="root2" presStyleCnt="0"/>
      <dgm:spPr/>
    </dgm:pt>
    <dgm:pt modelId="{5E358594-B7BF-49AD-8BB7-3D8F729B973A}" type="pres">
      <dgm:prSet presAssocID="{26AB6D74-FDE8-4727-A21C-848319B48D2F}" presName="LevelTwoTextNode" presStyleLbl="node2" presStyleIdx="1" presStyleCnt="4">
        <dgm:presLayoutVars>
          <dgm:chPref val="3"/>
        </dgm:presLayoutVars>
      </dgm:prSet>
      <dgm:spPr/>
    </dgm:pt>
    <dgm:pt modelId="{A3EC56D0-9F90-4CAC-B7E2-75A1F2761F95}" type="pres">
      <dgm:prSet presAssocID="{26AB6D74-FDE8-4727-A21C-848319B48D2F}" presName="level3hierChild" presStyleCnt="0"/>
      <dgm:spPr/>
    </dgm:pt>
    <dgm:pt modelId="{523CDAE8-E583-4106-B1BB-A493DA42BB2D}" type="pres">
      <dgm:prSet presAssocID="{8E294738-4934-4F47-8216-D97EADBDBF3D}" presName="conn2-1" presStyleLbl="parChTrans1D3" presStyleIdx="2" presStyleCnt="3"/>
      <dgm:spPr/>
    </dgm:pt>
    <dgm:pt modelId="{0D20C7F4-93B9-410A-85E5-DEC458DF2A6F}" type="pres">
      <dgm:prSet presAssocID="{8E294738-4934-4F47-8216-D97EADBDBF3D}" presName="connTx" presStyleLbl="parChTrans1D3" presStyleIdx="2" presStyleCnt="3"/>
      <dgm:spPr/>
    </dgm:pt>
    <dgm:pt modelId="{6BA3AD37-5DC2-4774-B9F7-13C7B4FAD013}" type="pres">
      <dgm:prSet presAssocID="{5326C9F2-200A-4E97-9927-5CE2519D2242}" presName="root2" presStyleCnt="0"/>
      <dgm:spPr/>
    </dgm:pt>
    <dgm:pt modelId="{77EF0FBB-1F74-47AD-86E9-30BE58C2B3D7}" type="pres">
      <dgm:prSet presAssocID="{5326C9F2-200A-4E97-9927-5CE2519D2242}" presName="LevelTwoTextNode" presStyleLbl="node3" presStyleIdx="2" presStyleCnt="3" custScaleX="165036">
        <dgm:presLayoutVars>
          <dgm:chPref val="3"/>
        </dgm:presLayoutVars>
      </dgm:prSet>
      <dgm:spPr/>
    </dgm:pt>
    <dgm:pt modelId="{0FAA13DD-F189-4BCD-A9CB-1DAD6F9E1358}" type="pres">
      <dgm:prSet presAssocID="{5326C9F2-200A-4E97-9927-5CE2519D2242}" presName="level3hierChild" presStyleCnt="0"/>
      <dgm:spPr/>
    </dgm:pt>
    <dgm:pt modelId="{9E30A27C-4918-4E22-9DFB-DA82BB64A753}" type="pres">
      <dgm:prSet presAssocID="{5766D298-5BF7-4B40-A08A-A2D0B45C4355}" presName="conn2-1" presStyleLbl="parChTrans1D2" presStyleIdx="2" presStyleCnt="4"/>
      <dgm:spPr/>
    </dgm:pt>
    <dgm:pt modelId="{23B4819D-05CC-446D-899A-013553184499}" type="pres">
      <dgm:prSet presAssocID="{5766D298-5BF7-4B40-A08A-A2D0B45C4355}" presName="connTx" presStyleLbl="parChTrans1D2" presStyleIdx="2" presStyleCnt="4"/>
      <dgm:spPr/>
    </dgm:pt>
    <dgm:pt modelId="{4DDCF819-3B96-4A54-8361-7DB6F44FAEF7}" type="pres">
      <dgm:prSet presAssocID="{26E38B6A-6D9F-4055-A0E7-5DA2630C4CF3}" presName="root2" presStyleCnt="0"/>
      <dgm:spPr/>
    </dgm:pt>
    <dgm:pt modelId="{384C13A7-F812-4049-B86F-61491610C471}" type="pres">
      <dgm:prSet presAssocID="{26E38B6A-6D9F-4055-A0E7-5DA2630C4CF3}" presName="LevelTwoTextNode" presStyleLbl="node2" presStyleIdx="2" presStyleCnt="4">
        <dgm:presLayoutVars>
          <dgm:chPref val="3"/>
        </dgm:presLayoutVars>
      </dgm:prSet>
      <dgm:spPr/>
    </dgm:pt>
    <dgm:pt modelId="{F5D3B21A-20C7-4C6B-BF9E-D3522A66C15C}" type="pres">
      <dgm:prSet presAssocID="{26E38B6A-6D9F-4055-A0E7-5DA2630C4CF3}" presName="level3hierChild" presStyleCnt="0"/>
      <dgm:spPr/>
    </dgm:pt>
    <dgm:pt modelId="{A34C2A38-7F38-4E95-93FF-3C7C9B5D7762}" type="pres">
      <dgm:prSet presAssocID="{9AFFD475-9935-408F-B164-7AD57564F2B2}" presName="conn2-1" presStyleLbl="parChTrans1D2" presStyleIdx="3" presStyleCnt="4"/>
      <dgm:spPr/>
    </dgm:pt>
    <dgm:pt modelId="{AFB27D06-9C3B-439D-B5D5-E4834930E6C7}" type="pres">
      <dgm:prSet presAssocID="{9AFFD475-9935-408F-B164-7AD57564F2B2}" presName="connTx" presStyleLbl="parChTrans1D2" presStyleIdx="3" presStyleCnt="4"/>
      <dgm:spPr/>
    </dgm:pt>
    <dgm:pt modelId="{0A444CCF-12DD-4F94-8CF8-2B4EE9CF67B9}" type="pres">
      <dgm:prSet presAssocID="{69048CF7-3117-498C-A4B1-AC7D64070366}" presName="root2" presStyleCnt="0"/>
      <dgm:spPr/>
    </dgm:pt>
    <dgm:pt modelId="{503595F1-065A-44DD-85A0-FA17FA5FBCFD}" type="pres">
      <dgm:prSet presAssocID="{69048CF7-3117-498C-A4B1-AC7D64070366}" presName="LevelTwoTextNode" presStyleLbl="node2" presStyleIdx="3" presStyleCnt="4">
        <dgm:presLayoutVars>
          <dgm:chPref val="3"/>
        </dgm:presLayoutVars>
      </dgm:prSet>
      <dgm:spPr/>
    </dgm:pt>
    <dgm:pt modelId="{D7BC7148-A337-4344-ABA7-1CDA71FB51ED}" type="pres">
      <dgm:prSet presAssocID="{69048CF7-3117-498C-A4B1-AC7D64070366}" presName="level3hierChild" presStyleCnt="0"/>
      <dgm:spPr/>
    </dgm:pt>
  </dgm:ptLst>
  <dgm:cxnLst>
    <dgm:cxn modelId="{FF762803-90C9-40E2-BB53-D37E6532612B}" srcId="{436EC071-DB1A-49C9-AC5C-7D6F38E50EDA}" destId="{6F360EF6-A215-4F5B-8DCE-F6A2B8B205B5}" srcOrd="0" destOrd="0" parTransId="{7BCAF21C-F772-4590-8A0C-D2ABAF0C74EF}" sibTransId="{1506C67E-C30B-435D-B752-4290CC92C29B}"/>
    <dgm:cxn modelId="{8E84AA14-3E5F-47EA-BB4F-58A95BA4CE26}" type="presOf" srcId="{29B76A82-FA86-40A7-8B03-081DE86D2EA9}" destId="{6833448E-F782-4A31-A2F5-854505439889}" srcOrd="1" destOrd="0" presId="urn:microsoft.com/office/officeart/2008/layout/HorizontalMultiLevelHierarchy"/>
    <dgm:cxn modelId="{9CAFC818-0A4E-4569-A5FE-9F2DA9328C5F}" type="presOf" srcId="{A9EA4F0A-FCB2-4170-B0E1-21FC9D7A0D17}" destId="{4453C5DF-08B1-49C6-BBE8-D7A24F629F35}" srcOrd="0" destOrd="0" presId="urn:microsoft.com/office/officeart/2008/layout/HorizontalMultiLevelHierarchy"/>
    <dgm:cxn modelId="{DF4F971C-3674-4ABC-B0F9-63A296E6626C}" type="presOf" srcId="{26AB6D74-FDE8-4727-A21C-848319B48D2F}" destId="{5E358594-B7BF-49AD-8BB7-3D8F729B973A}" srcOrd="0" destOrd="0" presId="urn:microsoft.com/office/officeart/2008/layout/HorizontalMultiLevelHierarchy"/>
    <dgm:cxn modelId="{7868211E-E29E-4C21-9790-AAFB6F7EE2FB}" type="presOf" srcId="{263CE90B-F031-4109-871F-F7DBCB1B2720}" destId="{2103F63A-064C-4EEA-BE14-36E8E3459908}" srcOrd="0" destOrd="0" presId="urn:microsoft.com/office/officeart/2008/layout/HorizontalMultiLevelHierarchy"/>
    <dgm:cxn modelId="{D4F1B421-F73D-4014-8C5F-1E492D71D5E0}" type="presOf" srcId="{80D3B98D-35EF-407E-9775-F992AD83509B}" destId="{FF71A697-F997-42CD-B162-EBEC382D61A4}" srcOrd="0" destOrd="0" presId="urn:microsoft.com/office/officeart/2008/layout/HorizontalMultiLevelHierarchy"/>
    <dgm:cxn modelId="{0E269226-9E3B-4C0C-92AD-FC781182DD52}" type="presOf" srcId="{69048CF7-3117-498C-A4B1-AC7D64070366}" destId="{503595F1-065A-44DD-85A0-FA17FA5FBCFD}" srcOrd="0" destOrd="0" presId="urn:microsoft.com/office/officeart/2008/layout/HorizontalMultiLevelHierarchy"/>
    <dgm:cxn modelId="{18D17032-A359-4C98-9894-0700B5B6FB20}" type="presOf" srcId="{9AFFD475-9935-408F-B164-7AD57564F2B2}" destId="{AFB27D06-9C3B-439D-B5D5-E4834930E6C7}" srcOrd="1" destOrd="0" presId="urn:microsoft.com/office/officeart/2008/layout/HorizontalMultiLevelHierarchy"/>
    <dgm:cxn modelId="{21030D68-AD45-4C3B-BE17-780779D9EC5F}" srcId="{6F360EF6-A215-4F5B-8DCE-F6A2B8B205B5}" destId="{26AB6D74-FDE8-4727-A21C-848319B48D2F}" srcOrd="1" destOrd="0" parTransId="{29B76A82-FA86-40A7-8B03-081DE86D2EA9}" sibTransId="{124263CA-238B-471E-90FC-AFA5591E3A1E}"/>
    <dgm:cxn modelId="{F1F8B168-EC38-43C8-BC3D-85E2DA0C4061}" type="presOf" srcId="{80D3B98D-35EF-407E-9775-F992AD83509B}" destId="{277CFD45-EB59-413D-9EB1-2E7F2EE05488}" srcOrd="1" destOrd="0" presId="urn:microsoft.com/office/officeart/2008/layout/HorizontalMultiLevelHierarchy"/>
    <dgm:cxn modelId="{B95F5851-B965-439B-A268-54F5C0480078}" type="presOf" srcId="{5766D298-5BF7-4B40-A08A-A2D0B45C4355}" destId="{23B4819D-05CC-446D-899A-013553184499}" srcOrd="1" destOrd="0" presId="urn:microsoft.com/office/officeart/2008/layout/HorizontalMultiLevelHierarchy"/>
    <dgm:cxn modelId="{D8AA5C59-025C-40F4-A7DF-4A5484246FA6}" type="presOf" srcId="{436EC071-DB1A-49C9-AC5C-7D6F38E50EDA}" destId="{08C8302D-F11F-4C6B-9989-71083E24AB6C}" srcOrd="0" destOrd="0" presId="urn:microsoft.com/office/officeart/2008/layout/HorizontalMultiLevelHierarchy"/>
    <dgm:cxn modelId="{8FC70F8D-4C0F-40E0-BFE8-2ECD95913FD8}" type="presOf" srcId="{7AF78E24-06D6-4C7D-B5C4-698AB3DFB7B8}" destId="{DB3E10C7-9FE8-436B-8450-714F7FA3881E}" srcOrd="1" destOrd="0" presId="urn:microsoft.com/office/officeart/2008/layout/HorizontalMultiLevelHierarchy"/>
    <dgm:cxn modelId="{EF3D5D8E-3EA9-48F6-9CE2-7568AE57DA83}" type="presOf" srcId="{7AF78E24-06D6-4C7D-B5C4-698AB3DFB7B8}" destId="{993655FB-7F03-4537-8506-206B5F47C290}" srcOrd="0" destOrd="0" presId="urn:microsoft.com/office/officeart/2008/layout/HorizontalMultiLevelHierarchy"/>
    <dgm:cxn modelId="{E017C392-76E9-402E-9C3C-C6B82782F8DC}" srcId="{26AB6D74-FDE8-4727-A21C-848319B48D2F}" destId="{5326C9F2-200A-4E97-9927-5CE2519D2242}" srcOrd="0" destOrd="0" parTransId="{8E294738-4934-4F47-8216-D97EADBDBF3D}" sibTransId="{A86535C5-C37D-43E1-A0F0-375F0D4B2395}"/>
    <dgm:cxn modelId="{8EA14893-7A14-4A5C-A771-4C22243EE7C8}" srcId="{B5B49FBD-9A6B-4D1D-B185-92F5CE3C9BB5}" destId="{263CE90B-F031-4109-871F-F7DBCB1B2720}" srcOrd="1" destOrd="0" parTransId="{7AF78E24-06D6-4C7D-B5C4-698AB3DFB7B8}" sibTransId="{DB5290C3-ECA3-4AF3-8FBF-B127D05059FE}"/>
    <dgm:cxn modelId="{0E9F9596-8D40-4650-8D63-1E6F515EB801}" type="presOf" srcId="{8E294738-4934-4F47-8216-D97EADBDBF3D}" destId="{0D20C7F4-93B9-410A-85E5-DEC458DF2A6F}" srcOrd="1" destOrd="0" presId="urn:microsoft.com/office/officeart/2008/layout/HorizontalMultiLevelHierarchy"/>
    <dgm:cxn modelId="{B3245097-3B98-4FEF-BE2F-C4DC886B5F94}" type="presOf" srcId="{5326C9F2-200A-4E97-9927-5CE2519D2242}" destId="{77EF0FBB-1F74-47AD-86E9-30BE58C2B3D7}" srcOrd="0" destOrd="0" presId="urn:microsoft.com/office/officeart/2008/layout/HorizontalMultiLevelHierarchy"/>
    <dgm:cxn modelId="{1F51949B-4541-4E33-9482-36C27D205B98}" srcId="{6F360EF6-A215-4F5B-8DCE-F6A2B8B205B5}" destId="{69048CF7-3117-498C-A4B1-AC7D64070366}" srcOrd="3" destOrd="0" parTransId="{9AFFD475-9935-408F-B164-7AD57564F2B2}" sibTransId="{E0944438-7874-412E-9762-41925F3BFCAA}"/>
    <dgm:cxn modelId="{EDB9CE9D-0AD7-4173-91DD-F31F90C088E1}" type="presOf" srcId="{9AFFD475-9935-408F-B164-7AD57564F2B2}" destId="{A34C2A38-7F38-4E95-93FF-3C7C9B5D7762}" srcOrd="0" destOrd="0" presId="urn:microsoft.com/office/officeart/2008/layout/HorizontalMultiLevelHierarchy"/>
    <dgm:cxn modelId="{C2CC90A1-9B01-43BB-86A2-8DABD5D8C3D5}" type="presOf" srcId="{6F360EF6-A215-4F5B-8DCE-F6A2B8B205B5}" destId="{DA52921E-4AFC-4387-BD2F-B594603C17C4}" srcOrd="0" destOrd="0" presId="urn:microsoft.com/office/officeart/2008/layout/HorizontalMultiLevelHierarchy"/>
    <dgm:cxn modelId="{A2ADA6AA-068E-4C1E-98AF-E6805A2BAADF}" type="presOf" srcId="{5766D298-5BF7-4B40-A08A-A2D0B45C4355}" destId="{9E30A27C-4918-4E22-9DFB-DA82BB64A753}" srcOrd="0" destOrd="0" presId="urn:microsoft.com/office/officeart/2008/layout/HorizontalMultiLevelHierarchy"/>
    <dgm:cxn modelId="{A63C89B6-F097-4AB5-9B76-6E68386AA1A1}" srcId="{B5B49FBD-9A6B-4D1D-B185-92F5CE3C9BB5}" destId="{6AE3469F-B1EE-43D9-95F4-613D96297685}" srcOrd="0" destOrd="0" parTransId="{A9EA4F0A-FCB2-4170-B0E1-21FC9D7A0D17}" sibTransId="{E66EE956-3466-47A8-B1BB-1A925517ADDF}"/>
    <dgm:cxn modelId="{D4B0AFC7-5D02-46DE-B75E-CC085952E6F9}" type="presOf" srcId="{29B76A82-FA86-40A7-8B03-081DE86D2EA9}" destId="{559E61BE-3935-41DE-AA73-7C31B1C3262D}" srcOrd="0" destOrd="0" presId="urn:microsoft.com/office/officeart/2008/layout/HorizontalMultiLevelHierarchy"/>
    <dgm:cxn modelId="{F54A39C9-6E56-4C69-AB29-FA73F3CA6A98}" type="presOf" srcId="{A9EA4F0A-FCB2-4170-B0E1-21FC9D7A0D17}" destId="{3BFE7B9E-F669-4B9A-8944-F6B9382BD673}" srcOrd="1" destOrd="0" presId="urn:microsoft.com/office/officeart/2008/layout/HorizontalMultiLevelHierarchy"/>
    <dgm:cxn modelId="{CB4B3BD0-B387-4492-811B-870225C9E475}" type="presOf" srcId="{B5B49FBD-9A6B-4D1D-B185-92F5CE3C9BB5}" destId="{1EFF4FB8-1567-494B-8BE6-3B635252D9B7}" srcOrd="0" destOrd="0" presId="urn:microsoft.com/office/officeart/2008/layout/HorizontalMultiLevelHierarchy"/>
    <dgm:cxn modelId="{EE2F16D2-1012-40B4-BD02-3804D78484AD}" srcId="{6F360EF6-A215-4F5B-8DCE-F6A2B8B205B5}" destId="{B5B49FBD-9A6B-4D1D-B185-92F5CE3C9BB5}" srcOrd="0" destOrd="0" parTransId="{80D3B98D-35EF-407E-9775-F992AD83509B}" sibTransId="{EAFDA609-3A65-4A98-BC4E-204E788BF480}"/>
    <dgm:cxn modelId="{5B3B44E1-5426-4ECE-8BE4-3F23ABFCFCA8}" type="presOf" srcId="{6AE3469F-B1EE-43D9-95F4-613D96297685}" destId="{8E06745D-6587-494D-A2B7-1EEEAA3E612C}" srcOrd="0" destOrd="0" presId="urn:microsoft.com/office/officeart/2008/layout/HorizontalMultiLevelHierarchy"/>
    <dgm:cxn modelId="{6FF733EF-E150-4841-ADA5-DEE490F0C4C3}" type="presOf" srcId="{8E294738-4934-4F47-8216-D97EADBDBF3D}" destId="{523CDAE8-E583-4106-B1BB-A493DA42BB2D}" srcOrd="0" destOrd="0" presId="urn:microsoft.com/office/officeart/2008/layout/HorizontalMultiLevelHierarchy"/>
    <dgm:cxn modelId="{1FFB55F2-D629-4699-8500-E4A85AE2C995}" type="presOf" srcId="{26E38B6A-6D9F-4055-A0E7-5DA2630C4CF3}" destId="{384C13A7-F812-4049-B86F-61491610C471}" srcOrd="0" destOrd="0" presId="urn:microsoft.com/office/officeart/2008/layout/HorizontalMultiLevelHierarchy"/>
    <dgm:cxn modelId="{F83FF0FF-F4DE-45B7-A528-B925E3985DB4}" srcId="{6F360EF6-A215-4F5B-8DCE-F6A2B8B205B5}" destId="{26E38B6A-6D9F-4055-A0E7-5DA2630C4CF3}" srcOrd="2" destOrd="0" parTransId="{5766D298-5BF7-4B40-A08A-A2D0B45C4355}" sibTransId="{C778A6B7-144C-43FB-9DF8-A3C2506FDE47}"/>
    <dgm:cxn modelId="{0739A8AE-F540-4D8D-97BA-8459E0503AD0}" type="presParOf" srcId="{08C8302D-F11F-4C6B-9989-71083E24AB6C}" destId="{FA757FD1-5A19-40E2-9F29-8E43005B1BFC}" srcOrd="0" destOrd="0" presId="urn:microsoft.com/office/officeart/2008/layout/HorizontalMultiLevelHierarchy"/>
    <dgm:cxn modelId="{CACCB9EC-071D-45DB-AFBE-C6C11DE1A806}" type="presParOf" srcId="{FA757FD1-5A19-40E2-9F29-8E43005B1BFC}" destId="{DA52921E-4AFC-4387-BD2F-B594603C17C4}" srcOrd="0" destOrd="0" presId="urn:microsoft.com/office/officeart/2008/layout/HorizontalMultiLevelHierarchy"/>
    <dgm:cxn modelId="{6558B0EB-E653-47CE-8D83-BE26C579F913}" type="presParOf" srcId="{FA757FD1-5A19-40E2-9F29-8E43005B1BFC}" destId="{9319D220-0215-47EC-93C3-182D78DF67D9}" srcOrd="1" destOrd="0" presId="urn:microsoft.com/office/officeart/2008/layout/HorizontalMultiLevelHierarchy"/>
    <dgm:cxn modelId="{69FBD430-052C-4820-A723-2B8C4B83220E}" type="presParOf" srcId="{9319D220-0215-47EC-93C3-182D78DF67D9}" destId="{FF71A697-F997-42CD-B162-EBEC382D61A4}" srcOrd="0" destOrd="0" presId="urn:microsoft.com/office/officeart/2008/layout/HorizontalMultiLevelHierarchy"/>
    <dgm:cxn modelId="{331A0184-889A-464C-BB88-288A5AA162B4}" type="presParOf" srcId="{FF71A697-F997-42CD-B162-EBEC382D61A4}" destId="{277CFD45-EB59-413D-9EB1-2E7F2EE05488}" srcOrd="0" destOrd="0" presId="urn:microsoft.com/office/officeart/2008/layout/HorizontalMultiLevelHierarchy"/>
    <dgm:cxn modelId="{694A09CC-851D-408F-AAA1-890B6A792823}" type="presParOf" srcId="{9319D220-0215-47EC-93C3-182D78DF67D9}" destId="{D5A36EA2-55EB-4ED1-8386-5AC7D5CA081C}" srcOrd="1" destOrd="0" presId="urn:microsoft.com/office/officeart/2008/layout/HorizontalMultiLevelHierarchy"/>
    <dgm:cxn modelId="{57C9C5B0-CBD1-4313-A916-05389479C086}" type="presParOf" srcId="{D5A36EA2-55EB-4ED1-8386-5AC7D5CA081C}" destId="{1EFF4FB8-1567-494B-8BE6-3B635252D9B7}" srcOrd="0" destOrd="0" presId="urn:microsoft.com/office/officeart/2008/layout/HorizontalMultiLevelHierarchy"/>
    <dgm:cxn modelId="{91214E9E-8D48-4B89-AC62-02AE98883952}" type="presParOf" srcId="{D5A36EA2-55EB-4ED1-8386-5AC7D5CA081C}" destId="{89DBDC0C-7227-42BF-9518-A889A971030B}" srcOrd="1" destOrd="0" presId="urn:microsoft.com/office/officeart/2008/layout/HorizontalMultiLevelHierarchy"/>
    <dgm:cxn modelId="{04137E7B-F758-493D-A1C8-96876C691458}" type="presParOf" srcId="{89DBDC0C-7227-42BF-9518-A889A971030B}" destId="{4453C5DF-08B1-49C6-BBE8-D7A24F629F35}" srcOrd="0" destOrd="0" presId="urn:microsoft.com/office/officeart/2008/layout/HorizontalMultiLevelHierarchy"/>
    <dgm:cxn modelId="{6DC155E0-C33B-4FE4-AF77-047D002870D9}" type="presParOf" srcId="{4453C5DF-08B1-49C6-BBE8-D7A24F629F35}" destId="{3BFE7B9E-F669-4B9A-8944-F6B9382BD673}" srcOrd="0" destOrd="0" presId="urn:microsoft.com/office/officeart/2008/layout/HorizontalMultiLevelHierarchy"/>
    <dgm:cxn modelId="{770053EF-CE7D-4C3F-91B7-AE40AB31A60C}" type="presParOf" srcId="{89DBDC0C-7227-42BF-9518-A889A971030B}" destId="{C5DFD815-3F18-4491-BDB0-DE0D2D8B625C}" srcOrd="1" destOrd="0" presId="urn:microsoft.com/office/officeart/2008/layout/HorizontalMultiLevelHierarchy"/>
    <dgm:cxn modelId="{A4004493-C7BB-40A0-8096-F8D86E74F1CD}" type="presParOf" srcId="{C5DFD815-3F18-4491-BDB0-DE0D2D8B625C}" destId="{8E06745D-6587-494D-A2B7-1EEEAA3E612C}" srcOrd="0" destOrd="0" presId="urn:microsoft.com/office/officeart/2008/layout/HorizontalMultiLevelHierarchy"/>
    <dgm:cxn modelId="{8E729346-A2AD-4642-B4A8-12DA5676A039}" type="presParOf" srcId="{C5DFD815-3F18-4491-BDB0-DE0D2D8B625C}" destId="{54CD5BB5-D106-428A-A6BA-7CD8424D4441}" srcOrd="1" destOrd="0" presId="urn:microsoft.com/office/officeart/2008/layout/HorizontalMultiLevelHierarchy"/>
    <dgm:cxn modelId="{C7EB48CE-8485-449A-A560-1E9B907DC973}" type="presParOf" srcId="{89DBDC0C-7227-42BF-9518-A889A971030B}" destId="{993655FB-7F03-4537-8506-206B5F47C290}" srcOrd="2" destOrd="0" presId="urn:microsoft.com/office/officeart/2008/layout/HorizontalMultiLevelHierarchy"/>
    <dgm:cxn modelId="{9F56A458-86B5-4B26-9F17-811583D3F6D3}" type="presParOf" srcId="{993655FB-7F03-4537-8506-206B5F47C290}" destId="{DB3E10C7-9FE8-436B-8450-714F7FA3881E}" srcOrd="0" destOrd="0" presId="urn:microsoft.com/office/officeart/2008/layout/HorizontalMultiLevelHierarchy"/>
    <dgm:cxn modelId="{B96DD9B6-E507-4C10-BCA5-95847BB3784B}" type="presParOf" srcId="{89DBDC0C-7227-42BF-9518-A889A971030B}" destId="{606EB19F-3E8A-4260-9847-3FAFDD773D2C}" srcOrd="3" destOrd="0" presId="urn:microsoft.com/office/officeart/2008/layout/HorizontalMultiLevelHierarchy"/>
    <dgm:cxn modelId="{9B0B2781-5A9B-43FB-90FE-F367501F1C64}" type="presParOf" srcId="{606EB19F-3E8A-4260-9847-3FAFDD773D2C}" destId="{2103F63A-064C-4EEA-BE14-36E8E3459908}" srcOrd="0" destOrd="0" presId="urn:microsoft.com/office/officeart/2008/layout/HorizontalMultiLevelHierarchy"/>
    <dgm:cxn modelId="{B48E1742-A2C1-418B-B854-F022FAB8225F}" type="presParOf" srcId="{606EB19F-3E8A-4260-9847-3FAFDD773D2C}" destId="{73180050-DADD-4236-8B42-FC2F491B9A83}" srcOrd="1" destOrd="0" presId="urn:microsoft.com/office/officeart/2008/layout/HorizontalMultiLevelHierarchy"/>
    <dgm:cxn modelId="{F3CEFF72-04D7-4E7A-8C4C-B9E1945F11D1}" type="presParOf" srcId="{9319D220-0215-47EC-93C3-182D78DF67D9}" destId="{559E61BE-3935-41DE-AA73-7C31B1C3262D}" srcOrd="2" destOrd="0" presId="urn:microsoft.com/office/officeart/2008/layout/HorizontalMultiLevelHierarchy"/>
    <dgm:cxn modelId="{5947F9AC-7526-4E4B-9781-FD9D86067B2C}" type="presParOf" srcId="{559E61BE-3935-41DE-AA73-7C31B1C3262D}" destId="{6833448E-F782-4A31-A2F5-854505439889}" srcOrd="0" destOrd="0" presId="urn:microsoft.com/office/officeart/2008/layout/HorizontalMultiLevelHierarchy"/>
    <dgm:cxn modelId="{E934946F-0EDC-49AF-983A-AD94E7EC9D6B}" type="presParOf" srcId="{9319D220-0215-47EC-93C3-182D78DF67D9}" destId="{2AD516BD-45E4-40AC-BF10-D02F0962ED15}" srcOrd="3" destOrd="0" presId="urn:microsoft.com/office/officeart/2008/layout/HorizontalMultiLevelHierarchy"/>
    <dgm:cxn modelId="{150497D7-C993-44F2-BBDB-4BE47EFE356B}" type="presParOf" srcId="{2AD516BD-45E4-40AC-BF10-D02F0962ED15}" destId="{5E358594-B7BF-49AD-8BB7-3D8F729B973A}" srcOrd="0" destOrd="0" presId="urn:microsoft.com/office/officeart/2008/layout/HorizontalMultiLevelHierarchy"/>
    <dgm:cxn modelId="{EF4B18F8-411C-42A2-999B-4FA55B39CE59}" type="presParOf" srcId="{2AD516BD-45E4-40AC-BF10-D02F0962ED15}" destId="{A3EC56D0-9F90-4CAC-B7E2-75A1F2761F95}" srcOrd="1" destOrd="0" presId="urn:microsoft.com/office/officeart/2008/layout/HorizontalMultiLevelHierarchy"/>
    <dgm:cxn modelId="{4CDA1311-EB81-454D-BA83-B71F1E72B649}" type="presParOf" srcId="{A3EC56D0-9F90-4CAC-B7E2-75A1F2761F95}" destId="{523CDAE8-E583-4106-B1BB-A493DA42BB2D}" srcOrd="0" destOrd="0" presId="urn:microsoft.com/office/officeart/2008/layout/HorizontalMultiLevelHierarchy"/>
    <dgm:cxn modelId="{96D6452C-C276-49C2-86AC-C5272DC0A7A6}" type="presParOf" srcId="{523CDAE8-E583-4106-B1BB-A493DA42BB2D}" destId="{0D20C7F4-93B9-410A-85E5-DEC458DF2A6F}" srcOrd="0" destOrd="0" presId="urn:microsoft.com/office/officeart/2008/layout/HorizontalMultiLevelHierarchy"/>
    <dgm:cxn modelId="{D372A29B-7066-4ED1-938C-C406F8805205}" type="presParOf" srcId="{A3EC56D0-9F90-4CAC-B7E2-75A1F2761F95}" destId="{6BA3AD37-5DC2-4774-B9F7-13C7B4FAD013}" srcOrd="1" destOrd="0" presId="urn:microsoft.com/office/officeart/2008/layout/HorizontalMultiLevelHierarchy"/>
    <dgm:cxn modelId="{8B3246C7-32B2-427F-BC96-03978B9201F7}" type="presParOf" srcId="{6BA3AD37-5DC2-4774-B9F7-13C7B4FAD013}" destId="{77EF0FBB-1F74-47AD-86E9-30BE58C2B3D7}" srcOrd="0" destOrd="0" presId="urn:microsoft.com/office/officeart/2008/layout/HorizontalMultiLevelHierarchy"/>
    <dgm:cxn modelId="{6CD9D9BD-BE43-486D-8ABB-F04F1D432AB7}" type="presParOf" srcId="{6BA3AD37-5DC2-4774-B9F7-13C7B4FAD013}" destId="{0FAA13DD-F189-4BCD-A9CB-1DAD6F9E1358}" srcOrd="1" destOrd="0" presId="urn:microsoft.com/office/officeart/2008/layout/HorizontalMultiLevelHierarchy"/>
    <dgm:cxn modelId="{E8239703-7FBD-49D2-A2B4-8B764BBE2643}" type="presParOf" srcId="{9319D220-0215-47EC-93C3-182D78DF67D9}" destId="{9E30A27C-4918-4E22-9DFB-DA82BB64A753}" srcOrd="4" destOrd="0" presId="urn:microsoft.com/office/officeart/2008/layout/HorizontalMultiLevelHierarchy"/>
    <dgm:cxn modelId="{4E847C5D-DCE1-45A0-B57F-9EA5C36A1F9D}" type="presParOf" srcId="{9E30A27C-4918-4E22-9DFB-DA82BB64A753}" destId="{23B4819D-05CC-446D-899A-013553184499}" srcOrd="0" destOrd="0" presId="urn:microsoft.com/office/officeart/2008/layout/HorizontalMultiLevelHierarchy"/>
    <dgm:cxn modelId="{7DB3AAA8-E738-4F65-83E0-87DD432837ED}" type="presParOf" srcId="{9319D220-0215-47EC-93C3-182D78DF67D9}" destId="{4DDCF819-3B96-4A54-8361-7DB6F44FAEF7}" srcOrd="5" destOrd="0" presId="urn:microsoft.com/office/officeart/2008/layout/HorizontalMultiLevelHierarchy"/>
    <dgm:cxn modelId="{4EA2335E-C01F-4DCF-9C11-413370C0BF57}" type="presParOf" srcId="{4DDCF819-3B96-4A54-8361-7DB6F44FAEF7}" destId="{384C13A7-F812-4049-B86F-61491610C471}" srcOrd="0" destOrd="0" presId="urn:microsoft.com/office/officeart/2008/layout/HorizontalMultiLevelHierarchy"/>
    <dgm:cxn modelId="{257F911D-05CA-4CD4-94F2-59BB035CD469}" type="presParOf" srcId="{4DDCF819-3B96-4A54-8361-7DB6F44FAEF7}" destId="{F5D3B21A-20C7-4C6B-BF9E-D3522A66C15C}" srcOrd="1" destOrd="0" presId="urn:microsoft.com/office/officeart/2008/layout/HorizontalMultiLevelHierarchy"/>
    <dgm:cxn modelId="{71BE57C7-6F6D-474F-A6D9-75E1B52DF702}" type="presParOf" srcId="{9319D220-0215-47EC-93C3-182D78DF67D9}" destId="{A34C2A38-7F38-4E95-93FF-3C7C9B5D7762}" srcOrd="6" destOrd="0" presId="urn:microsoft.com/office/officeart/2008/layout/HorizontalMultiLevelHierarchy"/>
    <dgm:cxn modelId="{0691D078-F94A-4BC4-8B9A-63DF9147D59B}" type="presParOf" srcId="{A34C2A38-7F38-4E95-93FF-3C7C9B5D7762}" destId="{AFB27D06-9C3B-439D-B5D5-E4834930E6C7}" srcOrd="0" destOrd="0" presId="urn:microsoft.com/office/officeart/2008/layout/HorizontalMultiLevelHierarchy"/>
    <dgm:cxn modelId="{9C7DC0AF-074A-423F-8E2B-BE978FAB87C0}" type="presParOf" srcId="{9319D220-0215-47EC-93C3-182D78DF67D9}" destId="{0A444CCF-12DD-4F94-8CF8-2B4EE9CF67B9}" srcOrd="7" destOrd="0" presId="urn:microsoft.com/office/officeart/2008/layout/HorizontalMultiLevelHierarchy"/>
    <dgm:cxn modelId="{FCEA6D3F-3092-4F33-89BC-DF99B2312E01}" type="presParOf" srcId="{0A444CCF-12DD-4F94-8CF8-2B4EE9CF67B9}" destId="{503595F1-065A-44DD-85A0-FA17FA5FBCFD}" srcOrd="0" destOrd="0" presId="urn:microsoft.com/office/officeart/2008/layout/HorizontalMultiLevelHierarchy"/>
    <dgm:cxn modelId="{07BC63CD-1218-44E2-89E5-6A81E54B1432}" type="presParOf" srcId="{0A444CCF-12DD-4F94-8CF8-2B4EE9CF67B9}" destId="{D7BC7148-A337-4344-ABA7-1CDA71FB51E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C2A38-7F38-4E95-93FF-3C7C9B5D7762}">
      <dsp:nvSpPr>
        <dsp:cNvPr id="0" name=""/>
        <dsp:cNvSpPr/>
      </dsp:nvSpPr>
      <dsp:spPr>
        <a:xfrm>
          <a:off x="603499" y="2436426"/>
          <a:ext cx="390202" cy="1313607"/>
        </a:xfrm>
        <a:custGeom>
          <a:avLst/>
          <a:gdLst/>
          <a:ahLst/>
          <a:cxnLst/>
          <a:rect l="0" t="0" r="0" b="0"/>
          <a:pathLst>
            <a:path>
              <a:moveTo>
                <a:pt x="0" y="0"/>
              </a:moveTo>
              <a:lnTo>
                <a:pt x="195101" y="0"/>
              </a:lnTo>
              <a:lnTo>
                <a:pt x="195101" y="1313607"/>
              </a:lnTo>
              <a:lnTo>
                <a:pt x="390202" y="131360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64342" y="3058972"/>
        <a:ext cx="68516" cy="68516"/>
      </dsp:txXfrm>
    </dsp:sp>
    <dsp:sp modelId="{9E30A27C-4918-4E22-9DFB-DA82BB64A753}">
      <dsp:nvSpPr>
        <dsp:cNvPr id="0" name=""/>
        <dsp:cNvSpPr/>
      </dsp:nvSpPr>
      <dsp:spPr>
        <a:xfrm>
          <a:off x="603499" y="2436426"/>
          <a:ext cx="390202" cy="570081"/>
        </a:xfrm>
        <a:custGeom>
          <a:avLst/>
          <a:gdLst/>
          <a:ahLst/>
          <a:cxnLst/>
          <a:rect l="0" t="0" r="0" b="0"/>
          <a:pathLst>
            <a:path>
              <a:moveTo>
                <a:pt x="0" y="0"/>
              </a:moveTo>
              <a:lnTo>
                <a:pt x="195101" y="0"/>
              </a:lnTo>
              <a:lnTo>
                <a:pt x="195101" y="570081"/>
              </a:lnTo>
              <a:lnTo>
                <a:pt x="390202" y="570081"/>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81330" y="2704196"/>
        <a:ext cx="34541" cy="34541"/>
      </dsp:txXfrm>
    </dsp:sp>
    <dsp:sp modelId="{523CDAE8-E583-4106-B1BB-A493DA42BB2D}">
      <dsp:nvSpPr>
        <dsp:cNvPr id="0" name=""/>
        <dsp:cNvSpPr/>
      </dsp:nvSpPr>
      <dsp:spPr>
        <a:xfrm>
          <a:off x="2944716" y="2217261"/>
          <a:ext cx="390202" cy="91440"/>
        </a:xfrm>
        <a:custGeom>
          <a:avLst/>
          <a:gdLst/>
          <a:ahLst/>
          <a:cxnLst/>
          <a:rect l="0" t="0" r="0" b="0"/>
          <a:pathLst>
            <a:path>
              <a:moveTo>
                <a:pt x="0" y="45720"/>
              </a:moveTo>
              <a:lnTo>
                <a:pt x="390202" y="4572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30062" y="2253226"/>
        <a:ext cx="19510" cy="19510"/>
      </dsp:txXfrm>
    </dsp:sp>
    <dsp:sp modelId="{559E61BE-3935-41DE-AA73-7C31B1C3262D}">
      <dsp:nvSpPr>
        <dsp:cNvPr id="0" name=""/>
        <dsp:cNvSpPr/>
      </dsp:nvSpPr>
      <dsp:spPr>
        <a:xfrm>
          <a:off x="603499" y="2262981"/>
          <a:ext cx="390202" cy="173445"/>
        </a:xfrm>
        <a:custGeom>
          <a:avLst/>
          <a:gdLst/>
          <a:ahLst/>
          <a:cxnLst/>
          <a:rect l="0" t="0" r="0" b="0"/>
          <a:pathLst>
            <a:path>
              <a:moveTo>
                <a:pt x="0" y="173445"/>
              </a:moveTo>
              <a:lnTo>
                <a:pt x="195101" y="173445"/>
              </a:lnTo>
              <a:lnTo>
                <a:pt x="195101" y="0"/>
              </a:lnTo>
              <a:lnTo>
                <a:pt x="39020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87925" y="2339028"/>
        <a:ext cx="21350" cy="21350"/>
      </dsp:txXfrm>
    </dsp:sp>
    <dsp:sp modelId="{993655FB-7F03-4537-8506-206B5F47C290}">
      <dsp:nvSpPr>
        <dsp:cNvPr id="0" name=""/>
        <dsp:cNvSpPr/>
      </dsp:nvSpPr>
      <dsp:spPr>
        <a:xfrm>
          <a:off x="2944716" y="1147691"/>
          <a:ext cx="405830" cy="455413"/>
        </a:xfrm>
        <a:custGeom>
          <a:avLst/>
          <a:gdLst/>
          <a:ahLst/>
          <a:cxnLst/>
          <a:rect l="0" t="0" r="0" b="0"/>
          <a:pathLst>
            <a:path>
              <a:moveTo>
                <a:pt x="0" y="0"/>
              </a:moveTo>
              <a:lnTo>
                <a:pt x="202915" y="0"/>
              </a:lnTo>
              <a:lnTo>
                <a:pt x="202915" y="455413"/>
              </a:lnTo>
              <a:lnTo>
                <a:pt x="405830" y="45541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32381" y="1360148"/>
        <a:ext cx="30499" cy="30499"/>
      </dsp:txXfrm>
    </dsp:sp>
    <dsp:sp modelId="{4453C5DF-08B1-49C6-BBE8-D7A24F629F35}">
      <dsp:nvSpPr>
        <dsp:cNvPr id="0" name=""/>
        <dsp:cNvSpPr/>
      </dsp:nvSpPr>
      <dsp:spPr>
        <a:xfrm>
          <a:off x="2944716" y="968501"/>
          <a:ext cx="390202" cy="179189"/>
        </a:xfrm>
        <a:custGeom>
          <a:avLst/>
          <a:gdLst/>
          <a:ahLst/>
          <a:cxnLst/>
          <a:rect l="0" t="0" r="0" b="0"/>
          <a:pathLst>
            <a:path>
              <a:moveTo>
                <a:pt x="0" y="179189"/>
              </a:moveTo>
              <a:lnTo>
                <a:pt x="195101" y="179189"/>
              </a:lnTo>
              <a:lnTo>
                <a:pt x="195101" y="0"/>
              </a:lnTo>
              <a:lnTo>
                <a:pt x="39020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29083" y="1047361"/>
        <a:ext cx="21469" cy="21469"/>
      </dsp:txXfrm>
    </dsp:sp>
    <dsp:sp modelId="{FF71A697-F997-42CD-B162-EBEC382D61A4}">
      <dsp:nvSpPr>
        <dsp:cNvPr id="0" name=""/>
        <dsp:cNvSpPr/>
      </dsp:nvSpPr>
      <dsp:spPr>
        <a:xfrm>
          <a:off x="603499" y="1147691"/>
          <a:ext cx="390202" cy="1288735"/>
        </a:xfrm>
        <a:custGeom>
          <a:avLst/>
          <a:gdLst/>
          <a:ahLst/>
          <a:cxnLst/>
          <a:rect l="0" t="0" r="0" b="0"/>
          <a:pathLst>
            <a:path>
              <a:moveTo>
                <a:pt x="0" y="1288735"/>
              </a:moveTo>
              <a:lnTo>
                <a:pt x="195101" y="1288735"/>
              </a:lnTo>
              <a:lnTo>
                <a:pt x="195101" y="0"/>
              </a:lnTo>
              <a:lnTo>
                <a:pt x="390202"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64938" y="1758396"/>
        <a:ext cx="67325" cy="67325"/>
      </dsp:txXfrm>
    </dsp:sp>
    <dsp:sp modelId="{DA52921E-4AFC-4387-BD2F-B594603C17C4}">
      <dsp:nvSpPr>
        <dsp:cNvPr id="0" name=""/>
        <dsp:cNvSpPr/>
      </dsp:nvSpPr>
      <dsp:spPr>
        <a:xfrm rot="16200000">
          <a:off x="-1002048" y="2139016"/>
          <a:ext cx="2616274" cy="5948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tx1"/>
              </a:solidFill>
            </a:rPr>
            <a:t>PROMISE</a:t>
          </a:r>
        </a:p>
      </dsp:txBody>
      <dsp:txXfrm>
        <a:off x="-1002048" y="2139016"/>
        <a:ext cx="2616274" cy="594821"/>
      </dsp:txXfrm>
    </dsp:sp>
    <dsp:sp modelId="{1EFF4FB8-1567-494B-8BE6-3B635252D9B7}">
      <dsp:nvSpPr>
        <dsp:cNvPr id="0" name=""/>
        <dsp:cNvSpPr/>
      </dsp:nvSpPr>
      <dsp:spPr>
        <a:xfrm>
          <a:off x="993702" y="825408"/>
          <a:ext cx="1951014" cy="6445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U.S. Department of Education</a:t>
          </a:r>
        </a:p>
      </dsp:txBody>
      <dsp:txXfrm>
        <a:off x="993702" y="825408"/>
        <a:ext cx="1951014" cy="644566"/>
      </dsp:txXfrm>
    </dsp:sp>
    <dsp:sp modelId="{8E06745D-6587-494D-A2B7-1EEEAA3E612C}">
      <dsp:nvSpPr>
        <dsp:cNvPr id="0" name=""/>
        <dsp:cNvSpPr/>
      </dsp:nvSpPr>
      <dsp:spPr>
        <a:xfrm>
          <a:off x="3334919" y="671090"/>
          <a:ext cx="4886002" cy="594821"/>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Association for University Centers on Disabilities </a:t>
          </a:r>
        </a:p>
        <a:p>
          <a:pPr marL="0" lvl="0" indent="0" algn="ctr" defTabSz="711200">
            <a:lnSpc>
              <a:spcPct val="90000"/>
            </a:lnSpc>
            <a:spcBef>
              <a:spcPct val="0"/>
            </a:spcBef>
            <a:spcAft>
              <a:spcPct val="35000"/>
            </a:spcAft>
            <a:buNone/>
          </a:pPr>
          <a:r>
            <a:rPr lang="en-US" sz="1600" kern="1200" dirty="0"/>
            <a:t>(National Technical Assistance Center) </a:t>
          </a:r>
        </a:p>
      </dsp:txBody>
      <dsp:txXfrm>
        <a:off x="3334919" y="671090"/>
        <a:ext cx="4886002" cy="594821"/>
      </dsp:txXfrm>
    </dsp:sp>
    <dsp:sp modelId="{2103F63A-064C-4EEA-BE14-36E8E3459908}">
      <dsp:nvSpPr>
        <dsp:cNvPr id="0" name=""/>
        <dsp:cNvSpPr/>
      </dsp:nvSpPr>
      <dsp:spPr>
        <a:xfrm>
          <a:off x="3350546" y="1305693"/>
          <a:ext cx="3955251" cy="594821"/>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PROMISE Model Demonstration Projects (MDPs)</a:t>
          </a:r>
          <a:endParaRPr lang="en-US" sz="1100" kern="1200" dirty="0"/>
        </a:p>
      </dsp:txBody>
      <dsp:txXfrm>
        <a:off x="3350546" y="1305693"/>
        <a:ext cx="3955251" cy="594821"/>
      </dsp:txXfrm>
    </dsp:sp>
    <dsp:sp modelId="{5E358594-B7BF-49AD-8BB7-3D8F729B973A}">
      <dsp:nvSpPr>
        <dsp:cNvPr id="0" name=""/>
        <dsp:cNvSpPr/>
      </dsp:nvSpPr>
      <dsp:spPr>
        <a:xfrm>
          <a:off x="993702" y="1965570"/>
          <a:ext cx="1951014" cy="5948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U.S. Social Security Administration</a:t>
          </a:r>
        </a:p>
      </dsp:txBody>
      <dsp:txXfrm>
        <a:off x="993702" y="1965570"/>
        <a:ext cx="1951014" cy="594821"/>
      </dsp:txXfrm>
    </dsp:sp>
    <dsp:sp modelId="{77EF0FBB-1F74-47AD-86E9-30BE58C2B3D7}">
      <dsp:nvSpPr>
        <dsp:cNvPr id="0" name=""/>
        <dsp:cNvSpPr/>
      </dsp:nvSpPr>
      <dsp:spPr>
        <a:xfrm>
          <a:off x="3334919" y="1965570"/>
          <a:ext cx="3219875" cy="594821"/>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Mathematica</a:t>
          </a:r>
        </a:p>
        <a:p>
          <a:pPr marL="0" lvl="0" indent="0" algn="ctr" defTabSz="755650">
            <a:lnSpc>
              <a:spcPct val="90000"/>
            </a:lnSpc>
            <a:spcBef>
              <a:spcPct val="0"/>
            </a:spcBef>
            <a:spcAft>
              <a:spcPct val="35000"/>
            </a:spcAft>
            <a:buNone/>
          </a:pPr>
          <a:r>
            <a:rPr lang="en-US" sz="1700" kern="1200" dirty="0"/>
            <a:t>(National Evaluator)</a:t>
          </a:r>
        </a:p>
      </dsp:txBody>
      <dsp:txXfrm>
        <a:off x="3334919" y="1965570"/>
        <a:ext cx="3219875" cy="594821"/>
      </dsp:txXfrm>
    </dsp:sp>
    <dsp:sp modelId="{384C13A7-F812-4049-B86F-61491610C471}">
      <dsp:nvSpPr>
        <dsp:cNvPr id="0" name=""/>
        <dsp:cNvSpPr/>
      </dsp:nvSpPr>
      <dsp:spPr>
        <a:xfrm>
          <a:off x="993702" y="2709097"/>
          <a:ext cx="1951014" cy="5948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U.S. Health &amp; Human Services</a:t>
          </a:r>
        </a:p>
      </dsp:txBody>
      <dsp:txXfrm>
        <a:off x="993702" y="2709097"/>
        <a:ext cx="1951014" cy="594821"/>
      </dsp:txXfrm>
    </dsp:sp>
    <dsp:sp modelId="{503595F1-065A-44DD-85A0-FA17FA5FBCFD}">
      <dsp:nvSpPr>
        <dsp:cNvPr id="0" name=""/>
        <dsp:cNvSpPr/>
      </dsp:nvSpPr>
      <dsp:spPr>
        <a:xfrm>
          <a:off x="993702" y="3452624"/>
          <a:ext cx="1951014" cy="5948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U.S. Department of Labor</a:t>
          </a:r>
        </a:p>
      </dsp:txBody>
      <dsp:txXfrm>
        <a:off x="993702" y="3452624"/>
        <a:ext cx="1951014" cy="59482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8A29B-7F07-CF48-B11B-25D0A20D43E7}" type="datetimeFigureOut">
              <a:rPr lang="en-US" smtClean="0"/>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D3AE3-C3F9-A248-B137-61938D893E3D}" type="slidenum">
              <a:rPr lang="en-US" smtClean="0"/>
              <a:t>‹#›</a:t>
            </a:fld>
            <a:endParaRPr lang="en-US"/>
          </a:p>
        </p:txBody>
      </p:sp>
    </p:spTree>
    <p:extLst>
      <p:ext uri="{BB962C8B-B14F-4D97-AF65-F5344CB8AC3E}">
        <p14:creationId xmlns:p14="http://schemas.microsoft.com/office/powerpoint/2010/main" val="185933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A510E-F267-F34B-8C21-6FB4441F066B}" type="slidenum">
              <a:rPr lang="en-US" smtClean="0"/>
              <a:t>2</a:t>
            </a:fld>
            <a:endParaRPr lang="en-US" dirty="0"/>
          </a:p>
        </p:txBody>
      </p:sp>
    </p:spTree>
    <p:extLst>
      <p:ext uri="{BB962C8B-B14F-4D97-AF65-F5344CB8AC3E}">
        <p14:creationId xmlns:p14="http://schemas.microsoft.com/office/powerpoint/2010/main" val="206021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12</a:t>
            </a:fld>
            <a:endParaRPr lang="en-US" dirty="0"/>
          </a:p>
        </p:txBody>
      </p:sp>
    </p:spTree>
    <p:extLst>
      <p:ext uri="{BB962C8B-B14F-4D97-AF65-F5344CB8AC3E}">
        <p14:creationId xmlns:p14="http://schemas.microsoft.com/office/powerpoint/2010/main" val="345965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13</a:t>
            </a:fld>
            <a:endParaRPr lang="en-US" dirty="0"/>
          </a:p>
        </p:txBody>
      </p:sp>
    </p:spTree>
    <p:extLst>
      <p:ext uri="{BB962C8B-B14F-4D97-AF65-F5344CB8AC3E}">
        <p14:creationId xmlns:p14="http://schemas.microsoft.com/office/powerpoint/2010/main" val="239632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14</a:t>
            </a:fld>
            <a:endParaRPr lang="en-US" dirty="0"/>
          </a:p>
        </p:txBody>
      </p:sp>
    </p:spTree>
    <p:extLst>
      <p:ext uri="{BB962C8B-B14F-4D97-AF65-F5344CB8AC3E}">
        <p14:creationId xmlns:p14="http://schemas.microsoft.com/office/powerpoint/2010/main" val="227423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53A510E-F267-F34B-8C21-6FB4441F066B}" type="slidenum">
              <a:rPr lang="en-US" smtClean="0"/>
              <a:t>15</a:t>
            </a:fld>
            <a:endParaRPr lang="en-US" dirty="0"/>
          </a:p>
        </p:txBody>
      </p:sp>
    </p:spTree>
    <p:extLst>
      <p:ext uri="{BB962C8B-B14F-4D97-AF65-F5344CB8AC3E}">
        <p14:creationId xmlns:p14="http://schemas.microsoft.com/office/powerpoint/2010/main" val="81917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key services are listed in green text are: Case management, benefits counseling, career and work-based learning experiences, parent/guardian training and information, and Youth self-determination training. </a:t>
            </a:r>
          </a:p>
        </p:txBody>
      </p:sp>
      <p:sp>
        <p:nvSpPr>
          <p:cNvPr id="4" name="Slide Number Placeholder 3"/>
          <p:cNvSpPr>
            <a:spLocks noGrp="1"/>
          </p:cNvSpPr>
          <p:nvPr>
            <p:ph type="sldNum" sz="quarter" idx="5"/>
          </p:nvPr>
        </p:nvSpPr>
        <p:spPr/>
        <p:txBody>
          <a:bodyPr/>
          <a:lstStyle/>
          <a:p>
            <a:fld id="{A53A510E-F267-F34B-8C21-6FB4441F066B}" type="slidenum">
              <a:rPr lang="en-US" smtClean="0"/>
              <a:t>16</a:t>
            </a:fld>
            <a:endParaRPr lang="en-US" dirty="0"/>
          </a:p>
        </p:txBody>
      </p:sp>
    </p:spTree>
    <p:extLst>
      <p:ext uri="{BB962C8B-B14F-4D97-AF65-F5344CB8AC3E}">
        <p14:creationId xmlns:p14="http://schemas.microsoft.com/office/powerpoint/2010/main" val="428144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17</a:t>
            </a:fld>
            <a:endParaRPr lang="en-US" dirty="0"/>
          </a:p>
        </p:txBody>
      </p:sp>
    </p:spTree>
    <p:extLst>
      <p:ext uri="{BB962C8B-B14F-4D97-AF65-F5344CB8AC3E}">
        <p14:creationId xmlns:p14="http://schemas.microsoft.com/office/powerpoint/2010/main" val="285188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18</a:t>
            </a:fld>
            <a:endParaRPr lang="en-US" dirty="0"/>
          </a:p>
        </p:txBody>
      </p:sp>
    </p:spTree>
    <p:extLst>
      <p:ext uri="{BB962C8B-B14F-4D97-AF65-F5344CB8AC3E}">
        <p14:creationId xmlns:p14="http://schemas.microsoft.com/office/powerpoint/2010/main" val="121883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KELLY</a:t>
            </a:r>
          </a:p>
        </p:txBody>
      </p:sp>
      <p:sp>
        <p:nvSpPr>
          <p:cNvPr id="4" name="Slide Number Placeholder 3"/>
          <p:cNvSpPr>
            <a:spLocks noGrp="1"/>
          </p:cNvSpPr>
          <p:nvPr>
            <p:ph type="sldNum" sz="quarter" idx="5"/>
          </p:nvPr>
        </p:nvSpPr>
        <p:spPr/>
        <p:txBody>
          <a:bodyPr/>
          <a:lstStyle/>
          <a:p>
            <a:fld id="{A53A510E-F267-F34B-8C21-6FB4441F066B}" type="slidenum">
              <a:rPr lang="en-US" smtClean="0"/>
              <a:t>19</a:t>
            </a:fld>
            <a:endParaRPr lang="en-US" dirty="0"/>
          </a:p>
        </p:txBody>
      </p:sp>
    </p:spTree>
    <p:extLst>
      <p:ext uri="{BB962C8B-B14F-4D97-AF65-F5344CB8AC3E}">
        <p14:creationId xmlns:p14="http://schemas.microsoft.com/office/powerpoint/2010/main" val="392764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21</a:t>
            </a:fld>
            <a:endParaRPr lang="en-US" dirty="0"/>
          </a:p>
        </p:txBody>
      </p:sp>
    </p:spTree>
    <p:extLst>
      <p:ext uri="{BB962C8B-B14F-4D97-AF65-F5344CB8AC3E}">
        <p14:creationId xmlns:p14="http://schemas.microsoft.com/office/powerpoint/2010/main" val="202477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federal agencies</a:t>
            </a:r>
          </a:p>
          <a:p>
            <a:r>
              <a:rPr lang="en-US" dirty="0"/>
              <a:t>U.S. Department of Education</a:t>
            </a:r>
          </a:p>
          <a:p>
            <a:r>
              <a:rPr lang="en-US" dirty="0"/>
              <a:t>U.S. Social Security Administration</a:t>
            </a:r>
          </a:p>
          <a:p>
            <a:r>
              <a:rPr lang="en-US" dirty="0"/>
              <a:t>U.S. Health &amp; Human Services</a:t>
            </a:r>
          </a:p>
          <a:p>
            <a:r>
              <a:rPr lang="en-US" dirty="0"/>
              <a:t>U.S. Department of Labor</a:t>
            </a:r>
          </a:p>
          <a:p>
            <a:endParaRPr lang="en-US" dirty="0"/>
          </a:p>
          <a:p>
            <a:r>
              <a:rPr lang="en-US" dirty="0"/>
              <a:t>Flow from U.S. Department of Education are:</a:t>
            </a:r>
          </a:p>
          <a:p>
            <a:r>
              <a:rPr lang="en-US" dirty="0"/>
              <a:t>1. Association of University Centers on Disabilities (National Technical Assistance Center)</a:t>
            </a:r>
          </a:p>
          <a:p>
            <a:r>
              <a:rPr lang="en-US" dirty="0"/>
              <a:t>2. PROMISE Model Demonstration Projects (MDPs)</a:t>
            </a:r>
          </a:p>
          <a:p>
            <a:endParaRPr lang="en-US" dirty="0"/>
          </a:p>
          <a:p>
            <a:r>
              <a:rPr lang="en-US" dirty="0"/>
              <a:t>Flow from the U.S. Social Security Administration</a:t>
            </a:r>
          </a:p>
          <a:p>
            <a:r>
              <a:rPr lang="en-US" dirty="0"/>
              <a:t>1. Mathematic Policy Research (National Evaluator)</a:t>
            </a:r>
          </a:p>
        </p:txBody>
      </p:sp>
      <p:sp>
        <p:nvSpPr>
          <p:cNvPr id="4" name="Slide Number Placeholder 3"/>
          <p:cNvSpPr>
            <a:spLocks noGrp="1"/>
          </p:cNvSpPr>
          <p:nvPr>
            <p:ph type="sldNum" sz="quarter" idx="5"/>
          </p:nvPr>
        </p:nvSpPr>
        <p:spPr/>
        <p:txBody>
          <a:bodyPr/>
          <a:lstStyle/>
          <a:p>
            <a:fld id="{CC1D3AE3-C3F9-A248-B137-61938D893E3D}" type="slidenum">
              <a:rPr lang="en-US" smtClean="0"/>
              <a:t>4</a:t>
            </a:fld>
            <a:endParaRPr lang="en-US"/>
          </a:p>
        </p:txBody>
      </p:sp>
    </p:spTree>
    <p:extLst>
      <p:ext uri="{BB962C8B-B14F-4D97-AF65-F5344CB8AC3E}">
        <p14:creationId xmlns:p14="http://schemas.microsoft.com/office/powerpoint/2010/main" val="108407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F0C157-D1B3-C444-B2C4-A1C1E8FFA05E}" type="slidenum">
              <a:rPr lang="en-US" smtClean="0"/>
              <a:t>5</a:t>
            </a:fld>
            <a:endParaRPr lang="en-US"/>
          </a:p>
        </p:txBody>
      </p:sp>
    </p:spTree>
    <p:extLst>
      <p:ext uri="{BB962C8B-B14F-4D97-AF65-F5344CB8AC3E}">
        <p14:creationId xmlns:p14="http://schemas.microsoft.com/office/powerpoint/2010/main" val="419320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83EF6EDD-9882-47A6-97C6-8AF7EA2CD895}" type="slidenum">
              <a:rPr lang="en-US" smtClean="0"/>
              <a:t>6</a:t>
            </a:fld>
            <a:endParaRPr lang="en-US"/>
          </a:p>
        </p:txBody>
      </p:sp>
    </p:spTree>
    <p:extLst>
      <p:ext uri="{BB962C8B-B14F-4D97-AF65-F5344CB8AC3E}">
        <p14:creationId xmlns:p14="http://schemas.microsoft.com/office/powerpoint/2010/main" val="237593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F0C157-D1B3-C444-B2C4-A1C1E8FFA05E}" type="slidenum">
              <a:rPr lang="en-US" smtClean="0"/>
              <a:t>7</a:t>
            </a:fld>
            <a:endParaRPr lang="en-US"/>
          </a:p>
        </p:txBody>
      </p:sp>
    </p:spTree>
    <p:extLst>
      <p:ext uri="{BB962C8B-B14F-4D97-AF65-F5344CB8AC3E}">
        <p14:creationId xmlns:p14="http://schemas.microsoft.com/office/powerpoint/2010/main" val="308654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8</a:t>
            </a:fld>
            <a:endParaRPr lang="en-US" dirty="0"/>
          </a:p>
        </p:txBody>
      </p:sp>
    </p:spTree>
    <p:extLst>
      <p:ext uri="{BB962C8B-B14F-4D97-AF65-F5344CB8AC3E}">
        <p14:creationId xmlns:p14="http://schemas.microsoft.com/office/powerpoint/2010/main" val="208093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9</a:t>
            </a:fld>
            <a:endParaRPr lang="en-US" dirty="0"/>
          </a:p>
        </p:txBody>
      </p:sp>
    </p:spTree>
    <p:extLst>
      <p:ext uri="{BB962C8B-B14F-4D97-AF65-F5344CB8AC3E}">
        <p14:creationId xmlns:p14="http://schemas.microsoft.com/office/powerpoint/2010/main" val="165131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10</a:t>
            </a:fld>
            <a:endParaRPr lang="en-US" dirty="0"/>
          </a:p>
        </p:txBody>
      </p:sp>
    </p:spTree>
    <p:extLst>
      <p:ext uri="{BB962C8B-B14F-4D97-AF65-F5344CB8AC3E}">
        <p14:creationId xmlns:p14="http://schemas.microsoft.com/office/powerpoint/2010/main" val="234680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3A510E-F267-F34B-8C21-6FB4441F066B}" type="slidenum">
              <a:rPr lang="en-US" smtClean="0"/>
              <a:t>11</a:t>
            </a:fld>
            <a:endParaRPr lang="en-US" dirty="0"/>
          </a:p>
        </p:txBody>
      </p:sp>
    </p:spTree>
    <p:extLst>
      <p:ext uri="{BB962C8B-B14F-4D97-AF65-F5344CB8AC3E}">
        <p14:creationId xmlns:p14="http://schemas.microsoft.com/office/powerpoint/2010/main" val="392205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43607-7039-3A47-AB83-314F6388E9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0DD472-611A-6948-B3D0-FBDB13735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A2903F-F534-744B-B8C6-5F65DDC1B8A2}"/>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5" name="Footer Placeholder 4">
            <a:extLst>
              <a:ext uri="{FF2B5EF4-FFF2-40B4-BE49-F238E27FC236}">
                <a16:creationId xmlns:a16="http://schemas.microsoft.com/office/drawing/2014/main" id="{977E94E2-571D-2D4D-803A-403DBE72E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5781A-389F-8845-BB0F-A9940540EF94}"/>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36497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A4BF-740A-E14B-9BED-6B2AD4D5BA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78278C-B5D0-C744-B826-FC173E5404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3D565-2187-0746-B6AE-FCA3173B8B22}"/>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5" name="Footer Placeholder 4">
            <a:extLst>
              <a:ext uri="{FF2B5EF4-FFF2-40B4-BE49-F238E27FC236}">
                <a16:creationId xmlns:a16="http://schemas.microsoft.com/office/drawing/2014/main" id="{C1FD096A-34F3-714C-820B-F7999D87F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42DA4-7EF9-CF48-B4F9-036E1DF9BC4B}"/>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231915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641B1-594C-264A-81FD-C8739521E1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C500CD-1A2B-BE45-85C3-476574A818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D998A-6483-924D-8D97-82F17CDA2E82}"/>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5" name="Footer Placeholder 4">
            <a:extLst>
              <a:ext uri="{FF2B5EF4-FFF2-40B4-BE49-F238E27FC236}">
                <a16:creationId xmlns:a16="http://schemas.microsoft.com/office/drawing/2014/main" id="{FEFDE636-179F-E947-B0D0-ACA8B036D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4EDAD-D720-1346-A30D-4AB13A3FE2A9}"/>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30462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984D-6737-1A41-9056-D4B52B207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53724-9A41-254C-B2CE-A3B33BFCC4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1DBE0-2EDB-AC45-93B1-1544F98CB0B2}"/>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5" name="Footer Placeholder 4">
            <a:extLst>
              <a:ext uri="{FF2B5EF4-FFF2-40B4-BE49-F238E27FC236}">
                <a16:creationId xmlns:a16="http://schemas.microsoft.com/office/drawing/2014/main" id="{3CFDDFC3-FE08-5B46-9FEC-44A8DA3E3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9277F-0A14-414F-B922-EEBCCA140700}"/>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45329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C5DB-EF69-F246-8D61-737D68948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762B9F-A1BE-CD44-984A-6CB521A62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2F343-F868-B14D-A68E-116200C5BED5}"/>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5" name="Footer Placeholder 4">
            <a:extLst>
              <a:ext uri="{FF2B5EF4-FFF2-40B4-BE49-F238E27FC236}">
                <a16:creationId xmlns:a16="http://schemas.microsoft.com/office/drawing/2014/main" id="{C3A687BD-A88D-454B-A15F-1CF7C07C3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70821-6A90-D043-B2C0-A58B480AE6C5}"/>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307191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6D4E-94A8-2040-B10F-BF2ECF081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06E4D3-C51D-FF41-8300-F3829096C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FE1CC-6522-D74B-9458-0FCB9BFE9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2CB50C-E550-EB46-8925-D3843EAB57E3}"/>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6" name="Footer Placeholder 5">
            <a:extLst>
              <a:ext uri="{FF2B5EF4-FFF2-40B4-BE49-F238E27FC236}">
                <a16:creationId xmlns:a16="http://schemas.microsoft.com/office/drawing/2014/main" id="{466A98A2-5600-1A4C-A681-A37E2D10D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5D873-2B08-F240-86A7-9E669F5C8D2F}"/>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62662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40EB-F1AC-2648-B4EB-ADB835C9CF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423FC3-4ED8-6249-88F4-569CDA1753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678F9-DB8F-4E45-A445-BE0A7D0F4F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E3B4E4-E552-B64B-88CD-FE18554D02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977AFF-D3FF-4942-BF60-DCF9EABF5C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3F71BF-AFC2-EF40-B9B2-23BBBCA38692}"/>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8" name="Footer Placeholder 7">
            <a:extLst>
              <a:ext uri="{FF2B5EF4-FFF2-40B4-BE49-F238E27FC236}">
                <a16:creationId xmlns:a16="http://schemas.microsoft.com/office/drawing/2014/main" id="{15C973A6-97B5-F349-A1F0-08A533282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4005EC-0B9B-7B48-A70B-412F7FF2EEB6}"/>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57527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F106-97A8-844C-82A0-A50DAB8040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DA7E3-5666-EE43-9CE4-EBDB95F78868}"/>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4" name="Footer Placeholder 3">
            <a:extLst>
              <a:ext uri="{FF2B5EF4-FFF2-40B4-BE49-F238E27FC236}">
                <a16:creationId xmlns:a16="http://schemas.microsoft.com/office/drawing/2014/main" id="{02D1F245-1655-CE4F-9083-4309204D9C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6A821-2CD9-E94E-AE2F-9C79FB1F9A2D}"/>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245103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008C6-7BCC-FB47-AFA3-A18676F87EE0}"/>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3" name="Footer Placeholder 2">
            <a:extLst>
              <a:ext uri="{FF2B5EF4-FFF2-40B4-BE49-F238E27FC236}">
                <a16:creationId xmlns:a16="http://schemas.microsoft.com/office/drawing/2014/main" id="{8D4DF5E1-8E81-F64F-8603-F5909DDA98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B2E2A-7A93-624A-AACB-5DD5250F7179}"/>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30718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8CE4-5778-6F4B-AFDF-5B78AB0EE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B1F090-3347-664C-BEA9-0B13AC89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318AAB-516C-B649-9799-83EB58F01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64FFC-B61F-7D44-8995-9E6F9C6A9C0E}"/>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6" name="Footer Placeholder 5">
            <a:extLst>
              <a:ext uri="{FF2B5EF4-FFF2-40B4-BE49-F238E27FC236}">
                <a16:creationId xmlns:a16="http://schemas.microsoft.com/office/drawing/2014/main" id="{C9AE0ECB-CD94-054D-8445-46090E99F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2935B-90AE-AB4F-B686-CACFA08E5921}"/>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268233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6B5-F239-1E46-8C7E-BB8137D70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1BE1AE-3660-4248-B835-88217BA5E3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01E89E-486B-CC4B-964B-092FB4D47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F1FD0-60BE-F945-8BEC-B558AE932D71}"/>
              </a:ext>
            </a:extLst>
          </p:cNvPr>
          <p:cNvSpPr>
            <a:spLocks noGrp="1"/>
          </p:cNvSpPr>
          <p:nvPr>
            <p:ph type="dt" sz="half" idx="10"/>
          </p:nvPr>
        </p:nvSpPr>
        <p:spPr/>
        <p:txBody>
          <a:bodyPr/>
          <a:lstStyle/>
          <a:p>
            <a:fld id="{8E811767-9DAC-FB44-9DBE-B152FA7BBA3B}" type="datetimeFigureOut">
              <a:rPr lang="en-US" smtClean="0"/>
              <a:t>7/15/2021</a:t>
            </a:fld>
            <a:endParaRPr lang="en-US"/>
          </a:p>
        </p:txBody>
      </p:sp>
      <p:sp>
        <p:nvSpPr>
          <p:cNvPr id="6" name="Footer Placeholder 5">
            <a:extLst>
              <a:ext uri="{FF2B5EF4-FFF2-40B4-BE49-F238E27FC236}">
                <a16:creationId xmlns:a16="http://schemas.microsoft.com/office/drawing/2014/main" id="{6635D579-8983-E544-8C0D-1FE9A4F09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63217-003D-AA4C-B3D1-E029B582DB39}"/>
              </a:ext>
            </a:extLst>
          </p:cNvPr>
          <p:cNvSpPr>
            <a:spLocks noGrp="1"/>
          </p:cNvSpPr>
          <p:nvPr>
            <p:ph type="sldNum" sz="quarter" idx="12"/>
          </p:nvPr>
        </p:nvSpPr>
        <p:spPr/>
        <p:txBody>
          <a:bodyPr/>
          <a:lstStyle/>
          <a:p>
            <a:fld id="{E4EFE3F7-0A8F-6B42-8E0D-DA76ED37B064}" type="slidenum">
              <a:rPr lang="en-US" smtClean="0"/>
              <a:t>‹#›</a:t>
            </a:fld>
            <a:endParaRPr lang="en-US"/>
          </a:p>
        </p:txBody>
      </p:sp>
    </p:spTree>
    <p:extLst>
      <p:ext uri="{BB962C8B-B14F-4D97-AF65-F5344CB8AC3E}">
        <p14:creationId xmlns:p14="http://schemas.microsoft.com/office/powerpoint/2010/main" val="247520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67748-70BA-8D44-BC0D-2D292DC10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15B872-BC48-E34F-8CFE-5345FB7E7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19CE5-C4C3-E64C-A7E8-6999BE88D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11767-9DAC-FB44-9DBE-B152FA7BBA3B}" type="datetimeFigureOut">
              <a:rPr lang="en-US" smtClean="0"/>
              <a:t>7/15/2021</a:t>
            </a:fld>
            <a:endParaRPr lang="en-US"/>
          </a:p>
        </p:txBody>
      </p:sp>
      <p:sp>
        <p:nvSpPr>
          <p:cNvPr id="5" name="Footer Placeholder 4">
            <a:extLst>
              <a:ext uri="{FF2B5EF4-FFF2-40B4-BE49-F238E27FC236}">
                <a16:creationId xmlns:a16="http://schemas.microsoft.com/office/drawing/2014/main" id="{E5610733-0445-A940-9289-A17F05A22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3F6862-7CBC-524A-A34C-2526F8BA2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FE3F7-0A8F-6B42-8E0D-DA76ED37B064}" type="slidenum">
              <a:rPr lang="en-US" smtClean="0"/>
              <a:t>‹#›</a:t>
            </a:fld>
            <a:endParaRPr lang="en-US"/>
          </a:p>
        </p:txBody>
      </p:sp>
    </p:spTree>
    <p:extLst>
      <p:ext uri="{BB962C8B-B14F-4D97-AF65-F5344CB8AC3E}">
        <p14:creationId xmlns:p14="http://schemas.microsoft.com/office/powerpoint/2010/main" val="2361618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ntent.iospress.com/journals/journal-of-vocational-rehabilitation/51/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ssa.gov/disabilityresearch/promise.htm" TargetMode="External"/><Relationship Id="rId5" Type="http://schemas.openxmlformats.org/officeDocument/2006/relationships/hyperlink" Target="https://www.mathematica.org/our-publications-and-findings/projects/evaluate-the-promoting-readiness-of-minors-in-supplemental-security-income-promise-grants" TargetMode="External"/><Relationship Id="rId4" Type="http://schemas.openxmlformats.org/officeDocument/2006/relationships/hyperlink" Target="https://journals.sagepub.com/toc/cdeb/44/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Kelly.nye@unh.edu" TargetMode="External"/><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romisetacente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ici.umn.edu/products/jfkXhnJUQLGW7JyYLyUbm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ABC36-0AFF-40E5-A238-0EAFFED2ED0B}"/>
              </a:ext>
            </a:extLst>
          </p:cNvPr>
          <p:cNvSpPr>
            <a:spLocks noGrp="1"/>
          </p:cNvSpPr>
          <p:nvPr>
            <p:ph type="ctrTitle"/>
          </p:nvPr>
        </p:nvSpPr>
        <p:spPr>
          <a:xfrm>
            <a:off x="2286000" y="1524001"/>
            <a:ext cx="7772400" cy="1470025"/>
          </a:xfrm>
        </p:spPr>
        <p:txBody>
          <a:bodyPr>
            <a:noAutofit/>
          </a:bodyPr>
          <a:lstStyle/>
          <a:p>
            <a:r>
              <a:rPr lang="en-US" sz="3200" dirty="0">
                <a:solidFill>
                  <a:srgbClr val="000000"/>
                </a:solidFill>
                <a:latin typeface="arial" panose="020B0604020202020204" pitchFamily="34" charset="0"/>
              </a:rPr>
              <a:t>Moving ahead with PROMISE:</a:t>
            </a:r>
            <a:br>
              <a:rPr lang="en-US" sz="3200" dirty="0">
                <a:solidFill>
                  <a:srgbClr val="000000"/>
                </a:solidFill>
                <a:latin typeface="arial" panose="020B0604020202020204" pitchFamily="34" charset="0"/>
              </a:rPr>
            </a:br>
            <a:r>
              <a:rPr lang="en-US" sz="3200" dirty="0">
                <a:solidFill>
                  <a:srgbClr val="000000"/>
                </a:solidFill>
                <a:latin typeface="arial" panose="020B0604020202020204" pitchFamily="34" charset="0"/>
              </a:rPr>
              <a:t> Lessons learned from six model demonstration projects through the Promoting Readiness of Minors in Supplemental Security Income</a:t>
            </a:r>
            <a:r>
              <a:rPr lang="en-US" sz="3200" dirty="0"/>
              <a:t>  </a:t>
            </a:r>
          </a:p>
        </p:txBody>
      </p:sp>
      <p:sp>
        <p:nvSpPr>
          <p:cNvPr id="5" name="Subtitle 4">
            <a:extLst>
              <a:ext uri="{FF2B5EF4-FFF2-40B4-BE49-F238E27FC236}">
                <a16:creationId xmlns:a16="http://schemas.microsoft.com/office/drawing/2014/main" id="{EE9F824D-ADD3-446C-911F-186D592000D8}"/>
              </a:ext>
            </a:extLst>
          </p:cNvPr>
          <p:cNvSpPr>
            <a:spLocks noGrp="1"/>
          </p:cNvSpPr>
          <p:nvPr>
            <p:ph type="subTitle" idx="1"/>
          </p:nvPr>
        </p:nvSpPr>
        <p:spPr>
          <a:xfrm>
            <a:off x="2971800" y="4876800"/>
            <a:ext cx="6400800" cy="1752600"/>
          </a:xfrm>
        </p:spPr>
        <p:txBody>
          <a:bodyPr/>
          <a:lstStyle/>
          <a:p>
            <a:r>
              <a:rPr lang="en-US" sz="2000" dirty="0">
                <a:solidFill>
                  <a:prstClr val="black"/>
                </a:solidFill>
                <a:latin typeface="+mj-lt"/>
                <a:cs typeface="Arial" panose="020B0604020202020204" pitchFamily="34" charset="0"/>
              </a:rPr>
              <a:t>Kelly Nye-</a:t>
            </a:r>
            <a:r>
              <a:rPr lang="en-US" sz="2000" dirty="0" err="1">
                <a:solidFill>
                  <a:prstClr val="black"/>
                </a:solidFill>
                <a:latin typeface="+mj-lt"/>
                <a:cs typeface="Arial" panose="020B0604020202020204" pitchFamily="34" charset="0"/>
              </a:rPr>
              <a:t>Lengerman</a:t>
            </a:r>
            <a:r>
              <a:rPr lang="en-US" sz="2000" dirty="0">
                <a:solidFill>
                  <a:prstClr val="black"/>
                </a:solidFill>
                <a:latin typeface="+mj-lt"/>
                <a:cs typeface="Arial" panose="020B0604020202020204" pitchFamily="34" charset="0"/>
              </a:rPr>
              <a:t>, Ph.D., MSW</a:t>
            </a:r>
          </a:p>
          <a:p>
            <a:r>
              <a:rPr lang="en-US" sz="2000" dirty="0">
                <a:solidFill>
                  <a:prstClr val="black"/>
                </a:solidFill>
                <a:latin typeface="+mj-lt"/>
                <a:cs typeface="Arial" panose="020B0604020202020204" pitchFamily="34" charset="0"/>
              </a:rPr>
              <a:t>Institute on Disability</a:t>
            </a:r>
          </a:p>
          <a:p>
            <a:r>
              <a:rPr lang="en-US" sz="2000" dirty="0">
                <a:solidFill>
                  <a:prstClr val="black"/>
                </a:solidFill>
                <a:latin typeface="+mj-lt"/>
                <a:cs typeface="Arial" panose="020B0604020202020204" pitchFamily="34" charset="0"/>
              </a:rPr>
              <a:t> University of New Hampshire</a:t>
            </a:r>
          </a:p>
          <a:p>
            <a:endParaRPr lang="en-US" dirty="0"/>
          </a:p>
        </p:txBody>
      </p:sp>
      <p:pic>
        <p:nvPicPr>
          <p:cNvPr id="6" name="Picture 5" descr="Promise TA center logo.  Two hands holding the pinky (smallest) fingers.  O in PROMISE is a star pattern with multiple colors. ">
            <a:extLst>
              <a:ext uri="{FF2B5EF4-FFF2-40B4-BE49-F238E27FC236}">
                <a16:creationId xmlns:a16="http://schemas.microsoft.com/office/drawing/2014/main" id="{2D93A389-431C-C448-959D-CD3D2F4FD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863976"/>
            <a:ext cx="3429000"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40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64EC-D71D-264A-A2D9-C2774933AD1C}"/>
              </a:ext>
            </a:extLst>
          </p:cNvPr>
          <p:cNvSpPr>
            <a:spLocks noGrp="1"/>
          </p:cNvSpPr>
          <p:nvPr>
            <p:ph type="title"/>
          </p:nvPr>
        </p:nvSpPr>
        <p:spPr/>
        <p:txBody>
          <a:bodyPr/>
          <a:lstStyle/>
          <a:p>
            <a:r>
              <a:rPr lang="en-US"/>
              <a:t>PROMISE Lessons: Partnership</a:t>
            </a:r>
          </a:p>
        </p:txBody>
      </p:sp>
      <p:sp>
        <p:nvSpPr>
          <p:cNvPr id="3" name="Content Placeholder 2">
            <a:extLst>
              <a:ext uri="{FF2B5EF4-FFF2-40B4-BE49-F238E27FC236}">
                <a16:creationId xmlns:a16="http://schemas.microsoft.com/office/drawing/2014/main" id="{7833CCC9-46E7-3749-9DA1-C3C89E7A1D82}"/>
              </a:ext>
            </a:extLst>
          </p:cNvPr>
          <p:cNvSpPr>
            <a:spLocks noGrp="1"/>
          </p:cNvSpPr>
          <p:nvPr>
            <p:ph idx="1"/>
          </p:nvPr>
        </p:nvSpPr>
        <p:spPr/>
        <p:txBody>
          <a:bodyPr>
            <a:normAutofit/>
          </a:bodyPr>
          <a:lstStyle/>
          <a:p>
            <a:pPr marL="385763" indent="-385763">
              <a:buFont typeface="+mj-lt"/>
              <a:buAutoNum type="arabicPeriod"/>
            </a:pPr>
            <a:r>
              <a:rPr lang="en-US" sz="2700" i="1" u="sng" dirty="0"/>
              <a:t>Shared values and beliefs regarding the capacity </a:t>
            </a:r>
            <a:r>
              <a:rPr lang="en-US" sz="2700" dirty="0"/>
              <a:t>of SSI youth and families to achieve positive outcomes need to be articulated.</a:t>
            </a:r>
          </a:p>
          <a:p>
            <a:pPr marL="385763" indent="-385763">
              <a:buFont typeface="+mj-lt"/>
              <a:buAutoNum type="arabicPeriod"/>
            </a:pPr>
            <a:endParaRPr lang="en-US" sz="2700" dirty="0"/>
          </a:p>
          <a:p>
            <a:pPr marL="385763" indent="-385763">
              <a:buFont typeface="+mj-lt"/>
              <a:buAutoNum type="arabicPeriod"/>
            </a:pPr>
            <a:r>
              <a:rPr lang="en-US" sz="2700" i="1" u="sng" dirty="0"/>
              <a:t>Partnerships are essential </a:t>
            </a:r>
            <a:r>
              <a:rPr lang="en-US" sz="2700" dirty="0"/>
              <a:t>to achieving results, however, the complexity of managing these partnerships is challenging.</a:t>
            </a:r>
          </a:p>
          <a:p>
            <a:pPr marL="385763" indent="-385763">
              <a:buFont typeface="+mj-lt"/>
              <a:buAutoNum type="arabicPeriod"/>
            </a:pPr>
            <a:endParaRPr lang="en-US" sz="2700" dirty="0"/>
          </a:p>
          <a:p>
            <a:pPr marL="385763" indent="-385763">
              <a:buFont typeface="+mj-lt"/>
              <a:buAutoNum type="arabicPeriod"/>
            </a:pPr>
            <a:r>
              <a:rPr lang="en-US" sz="2700" dirty="0"/>
              <a:t>Memorandums of Understanding (MOUs) and interagency agreements are </a:t>
            </a:r>
            <a:r>
              <a:rPr lang="en-US" sz="2700" i="1" u="sng" dirty="0"/>
              <a:t>useful in delineating initial aspects of shared agency responsibility</a:t>
            </a:r>
            <a:r>
              <a:rPr lang="en-US" sz="2700" dirty="0"/>
              <a:t>, but they have limitations in how they are used on an ongoing basis. </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4931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8D71-84BB-534E-98F5-4C2E5B1E3EBD}"/>
              </a:ext>
            </a:extLst>
          </p:cNvPr>
          <p:cNvSpPr>
            <a:spLocks noGrp="1"/>
          </p:cNvSpPr>
          <p:nvPr>
            <p:ph type="title"/>
          </p:nvPr>
        </p:nvSpPr>
        <p:spPr/>
        <p:txBody>
          <a:bodyPr/>
          <a:lstStyle/>
          <a:p>
            <a:r>
              <a:rPr lang="en-US" dirty="0"/>
              <a:t>PROMISE Lessons: Partnership </a:t>
            </a:r>
            <a:r>
              <a:rPr lang="en-US" dirty="0">
                <a:solidFill>
                  <a:schemeClr val="bg1"/>
                </a:solidFill>
              </a:rPr>
              <a:t>cont.</a:t>
            </a:r>
          </a:p>
        </p:txBody>
      </p:sp>
      <p:sp>
        <p:nvSpPr>
          <p:cNvPr id="3" name="Content Placeholder 2">
            <a:extLst>
              <a:ext uri="{FF2B5EF4-FFF2-40B4-BE49-F238E27FC236}">
                <a16:creationId xmlns:a16="http://schemas.microsoft.com/office/drawing/2014/main" id="{4DF59370-B724-E642-9B1A-0026B89C28D8}"/>
              </a:ext>
            </a:extLst>
          </p:cNvPr>
          <p:cNvSpPr>
            <a:spLocks noGrp="1"/>
          </p:cNvSpPr>
          <p:nvPr>
            <p:ph idx="1"/>
          </p:nvPr>
        </p:nvSpPr>
        <p:spPr>
          <a:xfrm>
            <a:off x="838200" y="1840375"/>
            <a:ext cx="9201150" cy="3985264"/>
          </a:xfrm>
        </p:spPr>
        <p:txBody>
          <a:bodyPr>
            <a:normAutofit/>
          </a:bodyPr>
          <a:lstStyle/>
          <a:p>
            <a:pPr marL="385763" indent="-385763">
              <a:buAutoNum type="arabicPeriod" startAt="4"/>
            </a:pPr>
            <a:r>
              <a:rPr lang="en-US" sz="2500" dirty="0"/>
              <a:t>Allowing for </a:t>
            </a:r>
            <a:r>
              <a:rPr lang="en-US" sz="2500" i="1" u="sng" dirty="0"/>
              <a:t>flexibility in the development and implementation of state action plans </a:t>
            </a:r>
            <a:r>
              <a:rPr lang="en-US" sz="2500" dirty="0"/>
              <a:t>is a necessary and valued strategy to address specific state, regional, and local needs. </a:t>
            </a:r>
          </a:p>
          <a:p>
            <a:pPr marL="385763" indent="-385763">
              <a:buAutoNum type="arabicPeriod" startAt="4"/>
            </a:pPr>
            <a:endParaRPr lang="en-US" sz="2500" dirty="0"/>
          </a:p>
          <a:p>
            <a:pPr marL="385763" indent="-385763">
              <a:buAutoNum type="arabicPeriod" startAt="4"/>
            </a:pPr>
            <a:r>
              <a:rPr lang="en-US" sz="2500" dirty="0"/>
              <a:t>Sharing information about SSI youth and families </a:t>
            </a:r>
            <a:r>
              <a:rPr lang="en-US" sz="2500" i="1" u="sng" dirty="0"/>
              <a:t>across agency boundaries remains a significant challenge. </a:t>
            </a:r>
          </a:p>
          <a:p>
            <a:endParaRPr lang="en-US" dirty="0"/>
          </a:p>
        </p:txBody>
      </p:sp>
    </p:spTree>
    <p:extLst>
      <p:ext uri="{BB962C8B-B14F-4D97-AF65-F5344CB8AC3E}">
        <p14:creationId xmlns:p14="http://schemas.microsoft.com/office/powerpoint/2010/main" val="113838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C16E-61C4-6340-8AB2-C3773669D77E}"/>
              </a:ext>
            </a:extLst>
          </p:cNvPr>
          <p:cNvSpPr>
            <a:spLocks noGrp="1"/>
          </p:cNvSpPr>
          <p:nvPr>
            <p:ph type="title"/>
          </p:nvPr>
        </p:nvSpPr>
        <p:spPr/>
        <p:txBody>
          <a:bodyPr/>
          <a:lstStyle/>
          <a:p>
            <a:r>
              <a:rPr lang="en-US" dirty="0"/>
              <a:t>PROMISE Lessons: Core Services </a:t>
            </a:r>
          </a:p>
        </p:txBody>
      </p:sp>
      <p:sp>
        <p:nvSpPr>
          <p:cNvPr id="3" name="Content Placeholder 2">
            <a:extLst>
              <a:ext uri="{FF2B5EF4-FFF2-40B4-BE49-F238E27FC236}">
                <a16:creationId xmlns:a16="http://schemas.microsoft.com/office/drawing/2014/main" id="{5F7F3874-13EC-5740-A997-07EA7F9A6CEB}"/>
              </a:ext>
            </a:extLst>
          </p:cNvPr>
          <p:cNvSpPr>
            <a:spLocks noGrp="1"/>
          </p:cNvSpPr>
          <p:nvPr>
            <p:ph idx="1"/>
          </p:nvPr>
        </p:nvSpPr>
        <p:spPr/>
        <p:txBody>
          <a:bodyPr>
            <a:normAutofit/>
          </a:bodyPr>
          <a:lstStyle/>
          <a:p>
            <a:pPr marL="385763" indent="-385763">
              <a:buFont typeface="+mj-lt"/>
              <a:buAutoNum type="arabicPeriod"/>
            </a:pPr>
            <a:r>
              <a:rPr lang="en-US" sz="2500" i="1" u="sng" dirty="0"/>
              <a:t>Maximizing the capacity of existing services </a:t>
            </a:r>
            <a:r>
              <a:rPr lang="en-US" sz="2500" dirty="0"/>
              <a:t>to serve SSI youth and families is an important step toward the sustainability of improved service delivery. </a:t>
            </a:r>
          </a:p>
          <a:p>
            <a:pPr marL="385763" indent="-385763">
              <a:buFont typeface="+mj-lt"/>
              <a:buAutoNum type="arabicPeriod"/>
            </a:pPr>
            <a:endParaRPr lang="en-US" sz="2500" dirty="0"/>
          </a:p>
          <a:p>
            <a:pPr marL="385763" indent="-385763">
              <a:buFont typeface="+mj-lt"/>
              <a:buAutoNum type="arabicPeriod"/>
            </a:pPr>
            <a:r>
              <a:rPr lang="en-US" sz="2500" i="1" u="sng" dirty="0"/>
              <a:t>Comprehensive training and technical assistance</a:t>
            </a:r>
            <a:r>
              <a:rPr lang="en-US" sz="2500" dirty="0"/>
              <a:t> are necessary in supporting multidisciplinary approaches in serving SSI youth and families.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28831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C57B-898D-8642-8823-310491557AF6}"/>
              </a:ext>
            </a:extLst>
          </p:cNvPr>
          <p:cNvSpPr>
            <a:spLocks noGrp="1"/>
          </p:cNvSpPr>
          <p:nvPr>
            <p:ph type="title"/>
          </p:nvPr>
        </p:nvSpPr>
        <p:spPr/>
        <p:txBody>
          <a:bodyPr/>
          <a:lstStyle/>
          <a:p>
            <a:r>
              <a:rPr lang="en-US" dirty="0"/>
              <a:t>PROMISE Lessons: Core Services </a:t>
            </a:r>
            <a:r>
              <a:rPr lang="en-US" dirty="0">
                <a:solidFill>
                  <a:schemeClr val="bg1"/>
                </a:solidFill>
              </a:rPr>
              <a:t>cont.</a:t>
            </a:r>
            <a:r>
              <a:rPr lang="en-US" dirty="0"/>
              <a:t> </a:t>
            </a:r>
          </a:p>
        </p:txBody>
      </p:sp>
      <p:sp>
        <p:nvSpPr>
          <p:cNvPr id="3" name="Content Placeholder 2">
            <a:extLst>
              <a:ext uri="{FF2B5EF4-FFF2-40B4-BE49-F238E27FC236}">
                <a16:creationId xmlns:a16="http://schemas.microsoft.com/office/drawing/2014/main" id="{54B41C49-9BC7-424F-A524-F3458241A418}"/>
              </a:ext>
            </a:extLst>
          </p:cNvPr>
          <p:cNvSpPr>
            <a:spLocks noGrp="1"/>
          </p:cNvSpPr>
          <p:nvPr>
            <p:ph idx="1"/>
          </p:nvPr>
        </p:nvSpPr>
        <p:spPr/>
        <p:txBody>
          <a:bodyPr>
            <a:normAutofit/>
          </a:bodyPr>
          <a:lstStyle/>
          <a:p>
            <a:pPr marL="0" indent="0">
              <a:buNone/>
            </a:pPr>
            <a:r>
              <a:rPr lang="en-US" sz="2500" dirty="0"/>
              <a:t>3.  A </a:t>
            </a:r>
            <a:r>
              <a:rPr lang="en-US" sz="2500" i="1" u="sng" dirty="0"/>
              <a:t>comprehensive, holistic case management service model</a:t>
            </a:r>
            <a:r>
              <a:rPr lang="en-US" sz="2500" dirty="0"/>
              <a:t> is critical in achieving active and sustained SSI youth and family engagement.</a:t>
            </a:r>
          </a:p>
          <a:p>
            <a:pPr marL="385763" indent="-385763">
              <a:buFont typeface="+mj-lt"/>
              <a:buAutoNum type="arabicPeriod"/>
            </a:pPr>
            <a:endParaRPr lang="en-US" sz="2500" dirty="0"/>
          </a:p>
          <a:p>
            <a:pPr marL="0" indent="0">
              <a:buNone/>
            </a:pPr>
            <a:r>
              <a:rPr lang="en-US" sz="2500" dirty="0"/>
              <a:t>4.  </a:t>
            </a:r>
            <a:r>
              <a:rPr lang="en-US" sz="2500" i="1" u="sng" dirty="0"/>
              <a:t>Transition planning needs to begin early for SSI youth and families</a:t>
            </a:r>
            <a:r>
              <a:rPr lang="en-US" sz="2500" dirty="0"/>
              <a:t>, not only to address the youth’s educational needs, but also to plan and provide work experiences, develop social and financial literacy skills and positive behaviors, and develop skills for independent living.</a:t>
            </a:r>
          </a:p>
          <a:p>
            <a:pPr marL="0" indent="0">
              <a:buNone/>
            </a:pPr>
            <a:endParaRPr lang="en-US" dirty="0"/>
          </a:p>
          <a:p>
            <a:endParaRPr lang="en-US" dirty="0"/>
          </a:p>
        </p:txBody>
      </p:sp>
    </p:spTree>
    <p:extLst>
      <p:ext uri="{BB962C8B-B14F-4D97-AF65-F5344CB8AC3E}">
        <p14:creationId xmlns:p14="http://schemas.microsoft.com/office/powerpoint/2010/main" val="308074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402E-620C-B74C-BA09-3681ADA939AD}"/>
              </a:ext>
            </a:extLst>
          </p:cNvPr>
          <p:cNvSpPr>
            <a:spLocks noGrp="1"/>
          </p:cNvSpPr>
          <p:nvPr>
            <p:ph type="title"/>
          </p:nvPr>
        </p:nvSpPr>
        <p:spPr/>
        <p:txBody>
          <a:bodyPr/>
          <a:lstStyle/>
          <a:p>
            <a:r>
              <a:rPr lang="en-US" dirty="0"/>
              <a:t>PROMISE Lessons: Core Services </a:t>
            </a:r>
            <a:r>
              <a:rPr lang="en-US" dirty="0">
                <a:solidFill>
                  <a:schemeClr val="bg1"/>
                </a:solidFill>
              </a:rPr>
              <a:t>cont.2</a:t>
            </a:r>
            <a:r>
              <a:rPr lang="en-US" dirty="0"/>
              <a:t> </a:t>
            </a:r>
          </a:p>
        </p:txBody>
      </p:sp>
      <p:sp>
        <p:nvSpPr>
          <p:cNvPr id="3" name="Content Placeholder 2">
            <a:extLst>
              <a:ext uri="{FF2B5EF4-FFF2-40B4-BE49-F238E27FC236}">
                <a16:creationId xmlns:a16="http://schemas.microsoft.com/office/drawing/2014/main" id="{7E694334-D8F8-5443-882E-2D5A079155D7}"/>
              </a:ext>
            </a:extLst>
          </p:cNvPr>
          <p:cNvSpPr>
            <a:spLocks noGrp="1"/>
          </p:cNvSpPr>
          <p:nvPr>
            <p:ph idx="1"/>
          </p:nvPr>
        </p:nvSpPr>
        <p:spPr>
          <a:xfrm>
            <a:off x="972031" y="1690688"/>
            <a:ext cx="9815573" cy="4116160"/>
          </a:xfrm>
        </p:spPr>
        <p:txBody>
          <a:bodyPr>
            <a:normAutofit fontScale="92500" lnSpcReduction="10000"/>
          </a:bodyPr>
          <a:lstStyle/>
          <a:p>
            <a:pPr marL="385763" indent="-385763">
              <a:buAutoNum type="arabicPeriod" startAt="5"/>
            </a:pPr>
            <a:r>
              <a:rPr lang="en-US" dirty="0"/>
              <a:t>When </a:t>
            </a:r>
            <a:r>
              <a:rPr lang="en-US" i="1" u="sng" dirty="0"/>
              <a:t>youth have the primary voice in transition planning and decision-making</a:t>
            </a:r>
            <a:r>
              <a:rPr lang="en-US" dirty="0"/>
              <a:t>, they are more likely to be committed to future education and employment goals. </a:t>
            </a:r>
          </a:p>
          <a:p>
            <a:pPr marL="385763" indent="-385763">
              <a:buAutoNum type="arabicPeriod" startAt="5"/>
            </a:pPr>
            <a:endParaRPr lang="en-US" dirty="0"/>
          </a:p>
          <a:p>
            <a:pPr marL="385763" indent="-385763">
              <a:buAutoNum type="arabicPeriod" startAt="6"/>
            </a:pPr>
            <a:r>
              <a:rPr lang="en-US" dirty="0"/>
              <a:t>Ensuring </a:t>
            </a:r>
            <a:r>
              <a:rPr lang="en-US" i="1" u="sng" dirty="0"/>
              <a:t>culturally responsive approaches is essential in addressing the diversity of SSI youth and families </a:t>
            </a:r>
            <a:r>
              <a:rPr lang="en-US" dirty="0"/>
              <a:t>within the PROMISE states. </a:t>
            </a:r>
          </a:p>
          <a:p>
            <a:pPr marL="385763" indent="-385763">
              <a:buAutoNum type="arabicPeriod" startAt="6"/>
            </a:pPr>
            <a:endParaRPr lang="en-US" dirty="0"/>
          </a:p>
          <a:p>
            <a:pPr>
              <a:buNone/>
            </a:pPr>
            <a:r>
              <a:rPr lang="en-US" dirty="0"/>
              <a:t>7.  </a:t>
            </a:r>
            <a:r>
              <a:rPr lang="en-US" i="1" u="sng" dirty="0"/>
              <a:t>Providing accurate information to SSI youth and their families on SSA work incentives and community services </a:t>
            </a:r>
            <a:r>
              <a:rPr lang="en-US" dirty="0"/>
              <a:t>and supports requires an interdisciplinary and collaborative approach. </a:t>
            </a:r>
          </a:p>
          <a:p>
            <a:endParaRPr lang="en-US" dirty="0"/>
          </a:p>
        </p:txBody>
      </p:sp>
    </p:spTree>
    <p:extLst>
      <p:ext uri="{BB962C8B-B14F-4D97-AF65-F5344CB8AC3E}">
        <p14:creationId xmlns:p14="http://schemas.microsoft.com/office/powerpoint/2010/main" val="339907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D8264E-DF71-8747-9704-AA5BFB52708E}"/>
              </a:ext>
            </a:extLst>
          </p:cNvPr>
          <p:cNvSpPr>
            <a:spLocks noGrp="1"/>
          </p:cNvSpPr>
          <p:nvPr>
            <p:ph type="title"/>
          </p:nvPr>
        </p:nvSpPr>
        <p:spPr/>
        <p:txBody>
          <a:bodyPr/>
          <a:lstStyle/>
          <a:p>
            <a:r>
              <a:rPr lang="en-US" dirty="0"/>
              <a:t>Continued conversations:</a:t>
            </a:r>
            <a:br>
              <a:rPr lang="en-US" dirty="0"/>
            </a:br>
            <a:r>
              <a:rPr lang="en-US" dirty="0"/>
              <a:t>Moving beyond PROMISE</a:t>
            </a:r>
          </a:p>
        </p:txBody>
      </p:sp>
      <p:pic>
        <p:nvPicPr>
          <p:cNvPr id="4" name="Picture 3" descr="Promise TA center logo.  Two hands holding the pinky (smallest) fingers.  O in PROMISE is a star pattern with multiple colo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575" y="5292524"/>
            <a:ext cx="3429000"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52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0370EB-A14C-A844-A59C-28D0C908AE65}"/>
              </a:ext>
            </a:extLst>
          </p:cNvPr>
          <p:cNvSpPr>
            <a:spLocks noGrp="1"/>
          </p:cNvSpPr>
          <p:nvPr>
            <p:ph type="title"/>
          </p:nvPr>
        </p:nvSpPr>
        <p:spPr/>
        <p:txBody>
          <a:bodyPr/>
          <a:lstStyle/>
          <a:p>
            <a:r>
              <a:rPr lang="en-US" dirty="0"/>
              <a:t>Moving beyond PROMISE</a:t>
            </a:r>
          </a:p>
        </p:txBody>
      </p:sp>
      <p:sp>
        <p:nvSpPr>
          <p:cNvPr id="5" name="Content Placeholder 4">
            <a:extLst>
              <a:ext uri="{FF2B5EF4-FFF2-40B4-BE49-F238E27FC236}">
                <a16:creationId xmlns:a16="http://schemas.microsoft.com/office/drawing/2014/main" id="{77E2BA7E-E213-D945-89CC-7D04D9EF68EB}"/>
              </a:ext>
            </a:extLst>
          </p:cNvPr>
          <p:cNvSpPr>
            <a:spLocks noGrp="1"/>
          </p:cNvSpPr>
          <p:nvPr>
            <p:ph idx="1"/>
          </p:nvPr>
        </p:nvSpPr>
        <p:spPr>
          <a:xfrm>
            <a:off x="838200" y="1690688"/>
            <a:ext cx="5029200" cy="4237517"/>
          </a:xfrm>
        </p:spPr>
        <p:txBody>
          <a:bodyPr>
            <a:normAutofit/>
          </a:bodyPr>
          <a:lstStyle/>
          <a:p>
            <a:pPr marL="0" indent="0">
              <a:buNone/>
            </a:pPr>
            <a:r>
              <a:rPr lang="en-US" dirty="0"/>
              <a:t>The role of a case manager or </a:t>
            </a:r>
            <a:r>
              <a:rPr lang="en-US" b="1" u="sng" dirty="0"/>
              <a:t>navigator that works directly with families</a:t>
            </a:r>
            <a:r>
              <a:rPr lang="en-US" dirty="0"/>
              <a:t> to share information and coordinate education, employment and related services was found to be important in engaging SSI youth in work based learning experiences.</a:t>
            </a:r>
          </a:p>
          <a:p>
            <a:endParaRPr lang="en-US" dirty="0"/>
          </a:p>
        </p:txBody>
      </p:sp>
      <p:pic>
        <p:nvPicPr>
          <p:cNvPr id="3" name="Picture 2" descr="Two overlapping circles, yellow (poverty reduction services) and blue (disability services) there is an overlap in green (promise services). See slide notes for services. &#10;">
            <a:extLst>
              <a:ext uri="{FF2B5EF4-FFF2-40B4-BE49-F238E27FC236}">
                <a16:creationId xmlns:a16="http://schemas.microsoft.com/office/drawing/2014/main" id="{D20390BA-6DFE-104F-BEE1-1EF7409BC20B}"/>
              </a:ext>
            </a:extLst>
          </p:cNvPr>
          <p:cNvPicPr>
            <a:picLocks noChangeAspect="1"/>
          </p:cNvPicPr>
          <p:nvPr/>
        </p:nvPicPr>
        <p:blipFill>
          <a:blip r:embed="rId3"/>
          <a:stretch>
            <a:fillRect/>
          </a:stretch>
        </p:blipFill>
        <p:spPr>
          <a:xfrm>
            <a:off x="5867400" y="1752600"/>
            <a:ext cx="5486400" cy="4124709"/>
          </a:xfrm>
          <a:prstGeom prst="rect">
            <a:avLst/>
          </a:prstGeom>
        </p:spPr>
      </p:pic>
    </p:spTree>
    <p:extLst>
      <p:ext uri="{BB962C8B-B14F-4D97-AF65-F5344CB8AC3E}">
        <p14:creationId xmlns:p14="http://schemas.microsoft.com/office/powerpoint/2010/main" val="263137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D08-EA10-6D46-BA12-FD7946FE5214}"/>
              </a:ext>
            </a:extLst>
          </p:cNvPr>
          <p:cNvSpPr>
            <a:spLocks noGrp="1"/>
          </p:cNvSpPr>
          <p:nvPr>
            <p:ph type="title"/>
          </p:nvPr>
        </p:nvSpPr>
        <p:spPr/>
        <p:txBody>
          <a:bodyPr/>
          <a:lstStyle/>
          <a:p>
            <a:r>
              <a:rPr lang="en-US" dirty="0"/>
              <a:t>Moving beyond PROMISE </a:t>
            </a:r>
            <a:r>
              <a:rPr lang="en-US" dirty="0">
                <a:solidFill>
                  <a:schemeClr val="bg1"/>
                </a:solidFill>
              </a:rPr>
              <a:t>cont.</a:t>
            </a:r>
          </a:p>
        </p:txBody>
      </p:sp>
      <p:sp>
        <p:nvSpPr>
          <p:cNvPr id="3" name="Content Placeholder 2">
            <a:extLst>
              <a:ext uri="{FF2B5EF4-FFF2-40B4-BE49-F238E27FC236}">
                <a16:creationId xmlns:a16="http://schemas.microsoft.com/office/drawing/2014/main" id="{85982C6F-22C7-7144-9419-2F99D2E62AAC}"/>
              </a:ext>
            </a:extLst>
          </p:cNvPr>
          <p:cNvSpPr>
            <a:spLocks noGrp="1"/>
          </p:cNvSpPr>
          <p:nvPr>
            <p:ph idx="1"/>
          </p:nvPr>
        </p:nvSpPr>
        <p:spPr>
          <a:xfrm>
            <a:off x="937308" y="1777680"/>
            <a:ext cx="9769274" cy="3777946"/>
          </a:xfrm>
        </p:spPr>
        <p:txBody>
          <a:bodyPr>
            <a:normAutofit fontScale="92500" lnSpcReduction="10000"/>
          </a:bodyPr>
          <a:lstStyle/>
          <a:p>
            <a:endParaRPr lang="en-US" dirty="0"/>
          </a:p>
          <a:p>
            <a:r>
              <a:rPr lang="en-US" dirty="0"/>
              <a:t>Early intervention requires that </a:t>
            </a:r>
            <a:r>
              <a:rPr lang="en-US" b="1" u="sng" dirty="0"/>
              <a:t>special education staff have knowledge on whether a student is currently an SSI recipient</a:t>
            </a:r>
            <a:r>
              <a:rPr lang="en-US" dirty="0"/>
              <a:t>.</a:t>
            </a:r>
          </a:p>
          <a:p>
            <a:endParaRPr lang="en-US" dirty="0"/>
          </a:p>
          <a:p>
            <a:endParaRPr lang="en-US" dirty="0"/>
          </a:p>
          <a:p>
            <a:r>
              <a:rPr lang="en-US" dirty="0"/>
              <a:t>Information needs to be broadly shared with parents on the SSI redetermination process, the </a:t>
            </a:r>
            <a:r>
              <a:rPr lang="en-US" b="1" u="sng" dirty="0"/>
              <a:t>value and importance of early work experiences </a:t>
            </a:r>
            <a:r>
              <a:rPr lang="en-US" dirty="0"/>
              <a:t>for their child with a disability, and the availability of work incentives that support workplace participation.</a:t>
            </a:r>
          </a:p>
        </p:txBody>
      </p:sp>
    </p:spTree>
    <p:extLst>
      <p:ext uri="{BB962C8B-B14F-4D97-AF65-F5344CB8AC3E}">
        <p14:creationId xmlns:p14="http://schemas.microsoft.com/office/powerpoint/2010/main" val="303928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24EC-9208-E940-84CC-CB5A2DFF22BE}"/>
              </a:ext>
            </a:extLst>
          </p:cNvPr>
          <p:cNvSpPr>
            <a:spLocks noGrp="1"/>
          </p:cNvSpPr>
          <p:nvPr>
            <p:ph type="title"/>
          </p:nvPr>
        </p:nvSpPr>
        <p:spPr/>
        <p:txBody>
          <a:bodyPr/>
          <a:lstStyle/>
          <a:p>
            <a:r>
              <a:rPr lang="en-US" dirty="0"/>
              <a:t>Moving beyond PROMISE </a:t>
            </a:r>
            <a:r>
              <a:rPr lang="en-US" dirty="0">
                <a:solidFill>
                  <a:schemeClr val="bg1"/>
                </a:solidFill>
              </a:rPr>
              <a:t>cont. 2</a:t>
            </a:r>
          </a:p>
        </p:txBody>
      </p:sp>
      <p:sp>
        <p:nvSpPr>
          <p:cNvPr id="3" name="Content Placeholder 2">
            <a:extLst>
              <a:ext uri="{FF2B5EF4-FFF2-40B4-BE49-F238E27FC236}">
                <a16:creationId xmlns:a16="http://schemas.microsoft.com/office/drawing/2014/main" id="{BF87AE8B-41F1-AB49-9A22-82E2FE6FAC92}"/>
              </a:ext>
            </a:extLst>
          </p:cNvPr>
          <p:cNvSpPr>
            <a:spLocks noGrp="1"/>
          </p:cNvSpPr>
          <p:nvPr>
            <p:ph idx="1"/>
          </p:nvPr>
        </p:nvSpPr>
        <p:spPr/>
        <p:txBody>
          <a:bodyPr>
            <a:normAutofit/>
          </a:bodyPr>
          <a:lstStyle/>
          <a:p>
            <a:pPr marL="0" indent="0">
              <a:buNone/>
            </a:pPr>
            <a:r>
              <a:rPr lang="en-US" sz="2500" u="sng" dirty="0"/>
              <a:t>Vocational rehabilitation’s role in providing Pre-Employment Transition Services should universally include youth earlier than age 16. </a:t>
            </a:r>
            <a:r>
              <a:rPr lang="en-US" sz="2500" dirty="0"/>
              <a:t>The current IDEA transition service requirements do not prohibit serving students with disabilities younger than age 16, but this needs to be emphasized more to VR, special education staff, and parents as a possibility. </a:t>
            </a:r>
          </a:p>
        </p:txBody>
      </p:sp>
    </p:spTree>
    <p:extLst>
      <p:ext uri="{BB962C8B-B14F-4D97-AF65-F5344CB8AC3E}">
        <p14:creationId xmlns:p14="http://schemas.microsoft.com/office/powerpoint/2010/main" val="198901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0B6D1-CBDB-C949-A5A8-35B74A319047}"/>
              </a:ext>
            </a:extLst>
          </p:cNvPr>
          <p:cNvSpPr>
            <a:spLocks noGrp="1"/>
          </p:cNvSpPr>
          <p:nvPr>
            <p:ph type="title"/>
          </p:nvPr>
        </p:nvSpPr>
        <p:spPr/>
        <p:txBody>
          <a:bodyPr/>
          <a:lstStyle/>
          <a:p>
            <a:r>
              <a:rPr lang="en-US" dirty="0"/>
              <a:t>Moving beyond PROMISE </a:t>
            </a:r>
            <a:r>
              <a:rPr lang="en-US" dirty="0">
                <a:solidFill>
                  <a:schemeClr val="bg1"/>
                </a:solidFill>
              </a:rPr>
              <a:t>cont.3</a:t>
            </a:r>
          </a:p>
        </p:txBody>
      </p:sp>
      <p:sp>
        <p:nvSpPr>
          <p:cNvPr id="5" name="Content Placeholder 4">
            <a:extLst>
              <a:ext uri="{FF2B5EF4-FFF2-40B4-BE49-F238E27FC236}">
                <a16:creationId xmlns:a16="http://schemas.microsoft.com/office/drawing/2014/main" id="{01E71D04-47B7-3343-BAE5-AC5ABABB972E}"/>
              </a:ext>
            </a:extLst>
          </p:cNvPr>
          <p:cNvSpPr>
            <a:spLocks noGrp="1"/>
          </p:cNvSpPr>
          <p:nvPr>
            <p:ph idx="1"/>
          </p:nvPr>
        </p:nvSpPr>
        <p:spPr>
          <a:xfrm>
            <a:off x="960699" y="1731107"/>
            <a:ext cx="4871257" cy="3758866"/>
          </a:xfrm>
        </p:spPr>
        <p:txBody>
          <a:bodyPr>
            <a:normAutofit/>
          </a:bodyPr>
          <a:lstStyle/>
          <a:p>
            <a:pPr marL="0" indent="0">
              <a:buNone/>
            </a:pPr>
            <a:r>
              <a:rPr lang="en-US" sz="2500" dirty="0"/>
              <a:t>PROMISE activities further articulate the </a:t>
            </a:r>
            <a:r>
              <a:rPr lang="en-US" sz="2500" b="1" u="sng" dirty="0"/>
              <a:t>deep connection between disability and poverty</a:t>
            </a:r>
            <a:r>
              <a:rPr lang="en-US" sz="2500" dirty="0"/>
              <a:t>, and the importance of families to be able to meet basic needs. </a:t>
            </a:r>
          </a:p>
          <a:p>
            <a:pPr marL="0" indent="0">
              <a:buNone/>
            </a:pPr>
            <a:endParaRPr lang="en-US" dirty="0"/>
          </a:p>
        </p:txBody>
      </p:sp>
      <p:pic>
        <p:nvPicPr>
          <p:cNvPr id="3" name="Picture 2" descr="Circle showing child leading to family, leading to poverty reduction services, leading to a connection needed to disability services, leading back to child.">
            <a:extLst>
              <a:ext uri="{FF2B5EF4-FFF2-40B4-BE49-F238E27FC236}">
                <a16:creationId xmlns:a16="http://schemas.microsoft.com/office/drawing/2014/main" id="{9C503FD3-A49F-5D47-9CEE-72DB909617E6}"/>
              </a:ext>
            </a:extLst>
          </p:cNvPr>
          <p:cNvPicPr>
            <a:picLocks noChangeAspect="1"/>
          </p:cNvPicPr>
          <p:nvPr/>
        </p:nvPicPr>
        <p:blipFill>
          <a:blip r:embed="rId3"/>
          <a:stretch>
            <a:fillRect/>
          </a:stretch>
        </p:blipFill>
        <p:spPr>
          <a:xfrm>
            <a:off x="5831955" y="1462671"/>
            <a:ext cx="4955649" cy="4433096"/>
          </a:xfrm>
          <a:prstGeom prst="rect">
            <a:avLst/>
          </a:prstGeom>
        </p:spPr>
      </p:pic>
    </p:spTree>
    <p:extLst>
      <p:ext uri="{BB962C8B-B14F-4D97-AF65-F5344CB8AC3E}">
        <p14:creationId xmlns:p14="http://schemas.microsoft.com/office/powerpoint/2010/main" val="174341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SSI program &amp; youth</a:t>
            </a:r>
          </a:p>
        </p:txBody>
      </p:sp>
      <p:sp>
        <p:nvSpPr>
          <p:cNvPr id="3" name="Content Placeholder 2"/>
          <p:cNvSpPr>
            <a:spLocks noGrp="1"/>
          </p:cNvSpPr>
          <p:nvPr>
            <p:ph idx="1"/>
          </p:nvPr>
        </p:nvSpPr>
        <p:spPr/>
        <p:txBody>
          <a:bodyPr>
            <a:normAutofit/>
          </a:bodyPr>
          <a:lstStyle/>
          <a:p>
            <a:r>
              <a:rPr lang="en-US" sz="2500" dirty="0"/>
              <a:t>Age 18 SSI redeterminations using adult eligibility criteria.</a:t>
            </a:r>
          </a:p>
          <a:p>
            <a:r>
              <a:rPr lang="en-US" sz="2500" dirty="0"/>
              <a:t>Eligibility is based in an inability to perform substantial gainful activity.</a:t>
            </a:r>
          </a:p>
          <a:p>
            <a:r>
              <a:rPr lang="en-US" sz="2500" dirty="0"/>
              <a:t>60% of child SSI recipients go on to receive SSI as adults.</a:t>
            </a:r>
          </a:p>
          <a:p>
            <a:r>
              <a:rPr lang="en-US" sz="2500" dirty="0"/>
              <a:t>Positive graduation, postsecondary education and employment  outcomes have been difficult to achieve.</a:t>
            </a:r>
          </a:p>
          <a:p>
            <a:r>
              <a:rPr lang="en-US" sz="2500" dirty="0"/>
              <a:t>Long term dependence on SSI persists a national concern.</a:t>
            </a:r>
          </a:p>
          <a:p>
            <a:r>
              <a:rPr lang="en-US" sz="2500" dirty="0"/>
              <a:t> SSI youth and families face many challenges.</a:t>
            </a:r>
          </a:p>
          <a:p>
            <a:endParaRPr lang="en-US" dirty="0"/>
          </a:p>
          <a:p>
            <a:endParaRPr lang="en-US" dirty="0"/>
          </a:p>
        </p:txBody>
      </p:sp>
    </p:spTree>
    <p:extLst>
      <p:ext uri="{BB962C8B-B14F-4D97-AF65-F5344CB8AC3E}">
        <p14:creationId xmlns:p14="http://schemas.microsoft.com/office/powerpoint/2010/main" val="362147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3383-37E3-E646-AC7E-04918EE13089}"/>
              </a:ext>
            </a:extLst>
          </p:cNvPr>
          <p:cNvSpPr>
            <a:spLocks noGrp="1"/>
          </p:cNvSpPr>
          <p:nvPr>
            <p:ph type="title"/>
          </p:nvPr>
        </p:nvSpPr>
        <p:spPr/>
        <p:txBody>
          <a:bodyPr/>
          <a:lstStyle/>
          <a:p>
            <a:r>
              <a:rPr lang="en-US" dirty="0"/>
              <a:t>Between the lines take </a:t>
            </a:r>
            <a:r>
              <a:rPr lang="en-US" dirty="0" err="1"/>
              <a:t>aways</a:t>
            </a:r>
            <a:endParaRPr lang="en-US" dirty="0"/>
          </a:p>
        </p:txBody>
      </p:sp>
      <p:sp>
        <p:nvSpPr>
          <p:cNvPr id="3" name="Content Placeholder 2">
            <a:extLst>
              <a:ext uri="{FF2B5EF4-FFF2-40B4-BE49-F238E27FC236}">
                <a16:creationId xmlns:a16="http://schemas.microsoft.com/office/drawing/2014/main" id="{A02D3199-C413-5B43-A38B-2FA63F8415C1}"/>
              </a:ext>
            </a:extLst>
          </p:cNvPr>
          <p:cNvSpPr>
            <a:spLocks noGrp="1"/>
          </p:cNvSpPr>
          <p:nvPr>
            <p:ph idx="1"/>
          </p:nvPr>
        </p:nvSpPr>
        <p:spPr/>
        <p:txBody>
          <a:bodyPr>
            <a:normAutofit/>
          </a:bodyPr>
          <a:lstStyle/>
          <a:p>
            <a:r>
              <a:rPr lang="en-US" sz="2500" dirty="0"/>
              <a:t>Improved integration (policy &amp; service) of service system</a:t>
            </a:r>
          </a:p>
          <a:p>
            <a:r>
              <a:rPr lang="en-US" sz="2500" dirty="0"/>
              <a:t>Data integration for reporting, outcomes, accountability &amp; impact</a:t>
            </a:r>
          </a:p>
          <a:p>
            <a:r>
              <a:rPr lang="en-US" sz="2500" dirty="0"/>
              <a:t>Cultural &amp; linguistic competency that is trauma informed at all levels </a:t>
            </a:r>
          </a:p>
          <a:p>
            <a:r>
              <a:rPr lang="en-US" sz="2500" dirty="0"/>
              <a:t>Support and engagement of family unit to benefit youth</a:t>
            </a:r>
          </a:p>
          <a:p>
            <a:r>
              <a:rPr lang="en-US" sz="2500" dirty="0"/>
              <a:t>Case managers are essential for system navigation </a:t>
            </a:r>
          </a:p>
          <a:p>
            <a:r>
              <a:rPr lang="en-US" sz="2500" dirty="0"/>
              <a:t>Expectations and messaging matter</a:t>
            </a:r>
          </a:p>
        </p:txBody>
      </p:sp>
    </p:spTree>
    <p:extLst>
      <p:ext uri="{BB962C8B-B14F-4D97-AF65-F5344CB8AC3E}">
        <p14:creationId xmlns:p14="http://schemas.microsoft.com/office/powerpoint/2010/main" val="4289328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D992-5AF0-C549-85FE-4B99C219C6C2}"/>
              </a:ext>
            </a:extLst>
          </p:cNvPr>
          <p:cNvSpPr>
            <a:spLocks noGrp="1"/>
          </p:cNvSpPr>
          <p:nvPr>
            <p:ph type="title"/>
          </p:nvPr>
        </p:nvSpPr>
        <p:spPr/>
        <p:txBody>
          <a:bodyPr/>
          <a:lstStyle/>
          <a:p>
            <a:r>
              <a:rPr lang="en-US" dirty="0"/>
              <a:t>Additional Reading on PROMISE</a:t>
            </a:r>
          </a:p>
        </p:txBody>
      </p:sp>
      <p:sp>
        <p:nvSpPr>
          <p:cNvPr id="3" name="Content Placeholder 2">
            <a:extLst>
              <a:ext uri="{FF2B5EF4-FFF2-40B4-BE49-F238E27FC236}">
                <a16:creationId xmlns:a16="http://schemas.microsoft.com/office/drawing/2014/main" id="{7A353058-FE5B-994F-9839-3FD6021283B1}"/>
              </a:ext>
            </a:extLst>
          </p:cNvPr>
          <p:cNvSpPr>
            <a:spLocks noGrp="1"/>
          </p:cNvSpPr>
          <p:nvPr>
            <p:ph idx="1"/>
          </p:nvPr>
        </p:nvSpPr>
        <p:spPr>
          <a:xfrm>
            <a:off x="838199" y="1690688"/>
            <a:ext cx="10192473" cy="3954917"/>
          </a:xfrm>
        </p:spPr>
        <p:txBody>
          <a:bodyPr>
            <a:normAutofit/>
          </a:bodyPr>
          <a:lstStyle/>
          <a:p>
            <a:pPr>
              <a:spcBef>
                <a:spcPts val="0"/>
              </a:spcBef>
            </a:pPr>
            <a:r>
              <a:rPr lang="en-US" sz="2500" dirty="0"/>
              <a:t>Open source Journal of Vocational Rehabilitation </a:t>
            </a:r>
            <a:r>
              <a:rPr lang="en-US" sz="2500" dirty="0">
                <a:hlinkClick r:id="rId3"/>
              </a:rPr>
              <a:t>(JVR) PROMISE Special Issue</a:t>
            </a:r>
            <a:endParaRPr lang="en-US" sz="2500" dirty="0"/>
          </a:p>
          <a:p>
            <a:pPr>
              <a:spcBef>
                <a:spcPts val="0"/>
              </a:spcBef>
            </a:pPr>
            <a:endParaRPr lang="en-US" sz="2500" dirty="0"/>
          </a:p>
          <a:p>
            <a:pPr>
              <a:spcBef>
                <a:spcPts val="0"/>
              </a:spcBef>
            </a:pPr>
            <a:r>
              <a:rPr lang="en-US" sz="2400" dirty="0"/>
              <a:t>Open Source Career Development and Transition for Expectational Individuals (CDTEI) </a:t>
            </a:r>
            <a:r>
              <a:rPr lang="en-US" sz="2400" dirty="0">
                <a:hlinkClick r:id="rId4"/>
              </a:rPr>
              <a:t>Special PROMISE Issue</a:t>
            </a:r>
            <a:endParaRPr lang="en-US" sz="2400" dirty="0"/>
          </a:p>
          <a:p>
            <a:pPr>
              <a:spcBef>
                <a:spcPts val="0"/>
              </a:spcBef>
            </a:pPr>
            <a:endParaRPr lang="en-US" sz="2500" dirty="0"/>
          </a:p>
          <a:p>
            <a:pPr>
              <a:spcBef>
                <a:spcPts val="0"/>
              </a:spcBef>
            </a:pPr>
            <a:r>
              <a:rPr lang="en-US" sz="2500" dirty="0" err="1"/>
              <a:t>Mathmatica</a:t>
            </a:r>
            <a:r>
              <a:rPr lang="en-US" sz="2500" dirty="0"/>
              <a:t> </a:t>
            </a:r>
            <a:r>
              <a:rPr lang="en-US" sz="2500"/>
              <a:t>Policy Research </a:t>
            </a:r>
            <a:r>
              <a:rPr lang="en-US" sz="2500" dirty="0">
                <a:hlinkClick r:id="rId5"/>
              </a:rPr>
              <a:t>Reports and findings</a:t>
            </a:r>
            <a:endParaRPr lang="en-US" sz="2500" dirty="0"/>
          </a:p>
          <a:p>
            <a:pPr>
              <a:spcBef>
                <a:spcPts val="0"/>
              </a:spcBef>
            </a:pPr>
            <a:endParaRPr lang="en-US" sz="2500" dirty="0"/>
          </a:p>
          <a:p>
            <a:pPr>
              <a:spcBef>
                <a:spcPts val="0"/>
              </a:spcBef>
            </a:pPr>
            <a:r>
              <a:rPr lang="en-US" sz="2500" dirty="0"/>
              <a:t>Social Security Administration </a:t>
            </a:r>
            <a:r>
              <a:rPr lang="en-US" sz="2500" dirty="0">
                <a:hlinkClick r:id="rId6"/>
              </a:rPr>
              <a:t>Demonstrations</a:t>
            </a:r>
            <a:r>
              <a:rPr lang="en-US" sz="2500" dirty="0"/>
              <a:t> </a:t>
            </a:r>
          </a:p>
        </p:txBody>
      </p:sp>
    </p:spTree>
    <p:extLst>
      <p:ext uri="{BB962C8B-B14F-4D97-AF65-F5344CB8AC3E}">
        <p14:creationId xmlns:p14="http://schemas.microsoft.com/office/powerpoint/2010/main" val="119336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8128-2BD1-B540-8CD1-5C13668BCDD2}"/>
              </a:ext>
            </a:extLst>
          </p:cNvPr>
          <p:cNvSpPr>
            <a:spLocks noGrp="1"/>
          </p:cNvSpPr>
          <p:nvPr>
            <p:ph type="title"/>
          </p:nvPr>
        </p:nvSpPr>
        <p:spPr>
          <a:xfrm>
            <a:off x="893180" y="444281"/>
            <a:ext cx="8229600" cy="1143000"/>
          </a:xfrm>
        </p:spPr>
        <p:txBody>
          <a:bodyPr/>
          <a:lstStyle/>
          <a:p>
            <a:r>
              <a:rPr lang="en-US" dirty="0"/>
              <a:t>Contact information </a:t>
            </a:r>
          </a:p>
        </p:txBody>
      </p:sp>
      <p:pic>
        <p:nvPicPr>
          <p:cNvPr id="4" name="Picture 3" descr="Logo of University of New Hampshire">
            <a:extLst>
              <a:ext uri="{FF2B5EF4-FFF2-40B4-BE49-F238E27FC236}">
                <a16:creationId xmlns:a16="http://schemas.microsoft.com/office/drawing/2014/main" id="{FACF6A3B-77D6-9247-BF9F-270C450D60C2}"/>
              </a:ext>
            </a:extLst>
          </p:cNvPr>
          <p:cNvPicPr>
            <a:picLocks noChangeAspect="1"/>
          </p:cNvPicPr>
          <p:nvPr/>
        </p:nvPicPr>
        <p:blipFill>
          <a:blip r:embed="rId2"/>
          <a:stretch>
            <a:fillRect/>
          </a:stretch>
        </p:blipFill>
        <p:spPr>
          <a:xfrm>
            <a:off x="5696980" y="1440339"/>
            <a:ext cx="798040" cy="1096963"/>
          </a:xfrm>
          <a:prstGeom prst="rect">
            <a:avLst/>
          </a:prstGeom>
          <a:noFill/>
        </p:spPr>
      </p:pic>
      <p:sp>
        <p:nvSpPr>
          <p:cNvPr id="3" name="Content Placeholder 2">
            <a:extLst>
              <a:ext uri="{FF2B5EF4-FFF2-40B4-BE49-F238E27FC236}">
                <a16:creationId xmlns:a16="http://schemas.microsoft.com/office/drawing/2014/main" id="{C08765E9-D60E-F64F-8161-511D3CA7F8CF}"/>
              </a:ext>
            </a:extLst>
          </p:cNvPr>
          <p:cNvSpPr>
            <a:spLocks noGrp="1"/>
          </p:cNvSpPr>
          <p:nvPr>
            <p:ph idx="1"/>
          </p:nvPr>
        </p:nvSpPr>
        <p:spPr>
          <a:xfrm>
            <a:off x="1050586" y="1750979"/>
            <a:ext cx="10505873" cy="4947001"/>
          </a:xfrm>
        </p:spPr>
        <p:txBody>
          <a:bodyPr>
            <a:normAutofit fontScale="77500" lnSpcReduction="20000"/>
          </a:bodyPr>
          <a:lstStyle/>
          <a:p>
            <a:pPr marL="0" indent="0" algn="ctr">
              <a:buNone/>
            </a:pPr>
            <a:endParaRPr lang="en-US" sz="3600" dirty="0"/>
          </a:p>
          <a:p>
            <a:pPr marL="0" indent="0" algn="ctr">
              <a:buNone/>
            </a:pPr>
            <a:endParaRPr lang="en-US" sz="3600" dirty="0"/>
          </a:p>
          <a:p>
            <a:pPr marL="0" indent="0" algn="ctr">
              <a:buNone/>
            </a:pPr>
            <a:r>
              <a:rPr lang="en-US" sz="3200" dirty="0"/>
              <a:t>Kelly Nye-</a:t>
            </a:r>
            <a:r>
              <a:rPr lang="en-US" sz="3200" dirty="0" err="1"/>
              <a:t>Lengerman</a:t>
            </a:r>
            <a:r>
              <a:rPr lang="en-US" sz="3200" dirty="0"/>
              <a:t>, Ph.D., MSW</a:t>
            </a:r>
          </a:p>
          <a:p>
            <a:pPr marL="0" indent="0" algn="ctr">
              <a:buNone/>
            </a:pPr>
            <a:r>
              <a:rPr lang="en-US" sz="3200" dirty="0"/>
              <a:t>University of New Hampshire</a:t>
            </a:r>
          </a:p>
          <a:p>
            <a:pPr marL="0" indent="0" algn="ctr">
              <a:buNone/>
            </a:pPr>
            <a:r>
              <a:rPr lang="en-US" sz="3200" dirty="0">
                <a:hlinkClick r:id="rId3"/>
              </a:rPr>
              <a:t>Kelly.nye@unh.edu</a:t>
            </a:r>
            <a:endParaRPr lang="en-US" sz="3200" dirty="0"/>
          </a:p>
          <a:p>
            <a:pPr marL="0" indent="0" algn="ctr">
              <a:buNone/>
            </a:pPr>
            <a:endParaRPr lang="en-US" sz="3200" dirty="0"/>
          </a:p>
          <a:p>
            <a:pPr marL="0" indent="0" algn="ctr">
              <a:buNone/>
            </a:pPr>
            <a:endParaRPr lang="en-US" dirty="0"/>
          </a:p>
          <a:p>
            <a:pPr marL="0" indent="0" algn="ctr">
              <a:buNone/>
            </a:pPr>
            <a:r>
              <a:rPr lang="en-US" dirty="0"/>
              <a:t>PROMISE TA Center staff: John </a:t>
            </a:r>
            <a:r>
              <a:rPr lang="en-US" dirty="0" err="1"/>
              <a:t>Tschida</a:t>
            </a:r>
            <a:r>
              <a:rPr lang="en-US" dirty="0"/>
              <a:t>, Denise </a:t>
            </a:r>
            <a:r>
              <a:rPr lang="en-US" dirty="0" err="1"/>
              <a:t>Rozell</a:t>
            </a:r>
            <a:r>
              <a:rPr lang="en-US" dirty="0"/>
              <a:t>, &amp;</a:t>
            </a:r>
          </a:p>
          <a:p>
            <a:pPr marL="0" indent="0" algn="ctr">
              <a:buNone/>
            </a:pPr>
            <a:r>
              <a:rPr lang="en-US" dirty="0"/>
              <a:t> Kai A. </a:t>
            </a:r>
            <a:r>
              <a:rPr lang="en-US" dirty="0" err="1"/>
              <a:t>Gunty</a:t>
            </a:r>
            <a:endParaRPr lang="en-US" dirty="0"/>
          </a:p>
          <a:p>
            <a:pPr marL="0" indent="0" algn="ctr">
              <a:buNone/>
            </a:pPr>
            <a:r>
              <a:rPr lang="en-US" dirty="0"/>
              <a:t>TA Center Consultant: David R. Johnson</a:t>
            </a:r>
          </a:p>
          <a:p>
            <a:pPr marL="0" indent="0" algn="ctr">
              <a:buNone/>
            </a:pPr>
            <a:r>
              <a:rPr lang="en-US" dirty="0"/>
              <a:t>PROMISE TA Center Project Officer: Corinne </a:t>
            </a:r>
            <a:r>
              <a:rPr lang="en-US" dirty="0" err="1"/>
              <a:t>Weidenthal</a:t>
            </a:r>
            <a:r>
              <a:rPr lang="en-US" dirty="0"/>
              <a:t> </a:t>
            </a:r>
          </a:p>
          <a:p>
            <a:pPr marL="0" indent="0" algn="ctr">
              <a:buNone/>
            </a:pPr>
            <a:r>
              <a:rPr lang="en-US" sz="1575" dirty="0"/>
              <a:t>This presentation is based on work supported, in whole or in part, by funding from the U.S. Department of Education, Office of Special Education Programs (OSEP) to the Association of University Centers on Disabilities (AUCD) for the PROMISE Technical Assistance Center (H418T140002), and subcontracted to the University of Minnesota, Institute on Community Integration. The contents of this report do not necessarily represent the policy or opinions of the U.S. Department of Education or Offices within it. Readers should not assume endorsement by the federal government.</a:t>
            </a:r>
          </a:p>
          <a:p>
            <a:pPr marL="0" indent="0">
              <a:buNone/>
            </a:pPr>
            <a:endParaRPr lang="en-US" dirty="0"/>
          </a:p>
        </p:txBody>
      </p:sp>
    </p:spTree>
    <p:extLst>
      <p:ext uri="{BB962C8B-B14F-4D97-AF65-F5344CB8AC3E}">
        <p14:creationId xmlns:p14="http://schemas.microsoft.com/office/powerpoint/2010/main" val="186018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A0E9-45A7-C44B-B983-0A6AC10D7770}"/>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22712C9B-0EE2-4B45-AB63-370EFF9F99BF}"/>
              </a:ext>
            </a:extLst>
          </p:cNvPr>
          <p:cNvSpPr>
            <a:spLocks noGrp="1"/>
          </p:cNvSpPr>
          <p:nvPr>
            <p:ph idx="1"/>
          </p:nvPr>
        </p:nvSpPr>
        <p:spPr>
          <a:xfrm>
            <a:off x="838200" y="1600200"/>
            <a:ext cx="9372600" cy="4876800"/>
          </a:xfrm>
        </p:spPr>
        <p:txBody>
          <a:bodyPr>
            <a:normAutofit/>
          </a:bodyPr>
          <a:lstStyle/>
          <a:p>
            <a:pPr marL="0" indent="0">
              <a:buNone/>
            </a:pPr>
            <a:r>
              <a:rPr lang="en-US" dirty="0"/>
              <a:t>Competitive grant awards</a:t>
            </a:r>
          </a:p>
          <a:p>
            <a:r>
              <a:rPr lang="en-US" sz="2500" dirty="0">
                <a:latin typeface="Calibri" panose="020F0502020204030204" pitchFamily="34" charset="0"/>
                <a:cs typeface="Calibri" panose="020F0502020204030204" pitchFamily="34" charset="0"/>
              </a:rPr>
              <a:t>Six grants were awarded in FY2013 for 5 years to implement Model Demonstration Projects (MDPs) to promote positive outcomes for children between the ages of 14 and 16, when selected, who receive SSI and their families. </a:t>
            </a:r>
          </a:p>
          <a:p>
            <a:r>
              <a:rPr lang="en-US" sz="2500" i="1" u="sng" dirty="0">
                <a:latin typeface="Calibri" panose="020F0502020204030204" pitchFamily="34" charset="0"/>
                <a:cs typeface="Calibri" panose="020F0502020204030204" pitchFamily="34" charset="0"/>
              </a:rPr>
              <a:t>PROMISE aims to encourage new ways of providing support and to build an evidence base on the effectiveness of promising interventions and outcomes related to the transition from school to postsecondary education and competitive integrated employment.</a:t>
            </a:r>
          </a:p>
          <a:p>
            <a:r>
              <a:rPr lang="en-US" sz="2500" dirty="0">
                <a:latin typeface="Calibri" panose="020F0502020204030204" pitchFamily="34" charset="0"/>
                <a:cs typeface="Calibri" panose="020F0502020204030204" pitchFamily="34" charset="0"/>
              </a:rPr>
              <a:t>The AUCD PROMISE TA Center was awarded in FY2014.</a:t>
            </a:r>
          </a:p>
          <a:p>
            <a:pPr marL="603504" lvl="1" indent="0">
              <a:buNone/>
            </a:pPr>
            <a:r>
              <a:rPr lang="en-US" sz="2500" dirty="0">
                <a:latin typeface="Calibri" panose="020F0502020204030204" pitchFamily="34" charset="0"/>
                <a:cs typeface="Calibri" panose="020F0502020204030204" pitchFamily="34" charset="0"/>
                <a:hlinkClick r:id="rId2"/>
              </a:rPr>
              <a:t>www.promisetacenter.org</a:t>
            </a:r>
            <a:endParaRPr lang="en-US" sz="25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126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1A80-ED8F-314A-90F6-A834F5E2467E}"/>
              </a:ext>
            </a:extLst>
          </p:cNvPr>
          <p:cNvSpPr>
            <a:spLocks noGrp="1"/>
          </p:cNvSpPr>
          <p:nvPr>
            <p:ph type="title"/>
          </p:nvPr>
        </p:nvSpPr>
        <p:spPr/>
        <p:txBody>
          <a:bodyPr/>
          <a:lstStyle/>
          <a:p>
            <a:r>
              <a:rPr lang="en-US" dirty="0"/>
              <a:t>PROMISE Federal Partners</a:t>
            </a:r>
          </a:p>
        </p:txBody>
      </p:sp>
      <p:graphicFrame>
        <p:nvGraphicFramePr>
          <p:cNvPr id="4" name="Content Placeholder 5" descr="Graphic showing PROMISE Federal Partners and lines of authority.  See slide notes for full details.&#10;">
            <a:extLst>
              <a:ext uri="{FF2B5EF4-FFF2-40B4-BE49-F238E27FC236}">
                <a16:creationId xmlns:a16="http://schemas.microsoft.com/office/drawing/2014/main" id="{939E1284-401A-1C44-A782-0FC87326A110}"/>
              </a:ext>
            </a:extLst>
          </p:cNvPr>
          <p:cNvGraphicFramePr>
            <a:graphicFrameLocks noGrp="1"/>
          </p:cNvGraphicFramePr>
          <p:nvPr>
            <p:ph idx="1"/>
            <p:extLst>
              <p:ext uri="{D42A27DB-BD31-4B8C-83A1-F6EECF244321}">
                <p14:modId xmlns:p14="http://schemas.microsoft.com/office/powerpoint/2010/main" val="374366373"/>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93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0FDE-4B65-1343-B7B7-5B1D3C08CE6F}"/>
              </a:ext>
            </a:extLst>
          </p:cNvPr>
          <p:cNvSpPr>
            <a:spLocks noGrp="1"/>
          </p:cNvSpPr>
          <p:nvPr>
            <p:ph type="title"/>
          </p:nvPr>
        </p:nvSpPr>
        <p:spPr/>
        <p:txBody>
          <a:bodyPr/>
          <a:lstStyle/>
          <a:p>
            <a:r>
              <a:rPr lang="en-US" dirty="0"/>
              <a:t>Research Design</a:t>
            </a:r>
          </a:p>
        </p:txBody>
      </p:sp>
      <p:sp>
        <p:nvSpPr>
          <p:cNvPr id="3" name="Content Placeholder 2">
            <a:extLst>
              <a:ext uri="{FF2B5EF4-FFF2-40B4-BE49-F238E27FC236}">
                <a16:creationId xmlns:a16="http://schemas.microsoft.com/office/drawing/2014/main" id="{999DF8AD-269E-924D-A0D1-2480F825204F}"/>
              </a:ext>
            </a:extLst>
          </p:cNvPr>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Target Population: Youth, 14-16 years of age enrolled in the SSI program through the Social Security Administration, and their families.</a:t>
            </a:r>
          </a:p>
          <a:p>
            <a:r>
              <a:rPr lang="en-US" dirty="0">
                <a:latin typeface="Calibri" panose="020F0502020204030204" pitchFamily="34" charset="0"/>
                <a:cs typeface="Calibri" panose="020F0502020204030204" pitchFamily="34" charset="0"/>
              </a:rPr>
              <a:t>Six grant awardees were required to recruit 13,172 participants for the study (all MDPs were required to recruit 2,000 participants , except CA – 3,172 participants); recruitment ended on 4.30.16 and all MDPs met or exceeded their enrollment targets  (total enrollment- 13,444/102%).</a:t>
            </a:r>
          </a:p>
          <a:p>
            <a:r>
              <a:rPr lang="en-US" dirty="0">
                <a:latin typeface="Calibri" panose="020F0502020204030204" pitchFamily="34" charset="0"/>
                <a:cs typeface="Calibri" panose="020F0502020204030204" pitchFamily="34" charset="0"/>
              </a:rPr>
              <a:t>Experimental Research Design: RCT used to test interventions to predict positive outcomes for SSI eligible youth. The control group continues to receive typical services available to them in their state. </a:t>
            </a:r>
          </a:p>
          <a:p>
            <a:endParaRPr lang="en-US" dirty="0"/>
          </a:p>
        </p:txBody>
      </p:sp>
    </p:spTree>
    <p:extLst>
      <p:ext uri="{BB962C8B-B14F-4D97-AF65-F5344CB8AC3E}">
        <p14:creationId xmlns:p14="http://schemas.microsoft.com/office/powerpoint/2010/main" val="214438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solidFill>
                  <a:schemeClr val="bg1"/>
                </a:solidFill>
              </a:rPr>
              <a:t>Map and Logos of PROMISE </a:t>
            </a:r>
          </a:p>
        </p:txBody>
      </p:sp>
      <p:pic>
        <p:nvPicPr>
          <p:cNvPr id="11" name="Picture 10" descr="Map of PROMISE States in green. The PROMISE states are Arizona, Arkansas, California, Colorado, Maryland, Montana, New York, North Dakota, South Dakota, Utah, and Wiscons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497" y="2000251"/>
            <a:ext cx="4339557" cy="3368039"/>
          </a:xfrm>
          <a:prstGeom prst="rect">
            <a:avLst/>
          </a:prstGeom>
        </p:spPr>
      </p:pic>
      <p:pic>
        <p:nvPicPr>
          <p:cNvPr id="12" name="Picture 11" descr="ASPIRE's prohject logo" title="ASPIR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034" y="1302828"/>
            <a:ext cx="1693363" cy="609611"/>
          </a:xfrm>
          <a:prstGeom prst="rect">
            <a:avLst/>
          </a:prstGeom>
        </p:spPr>
      </p:pic>
      <p:pic>
        <p:nvPicPr>
          <p:cNvPr id="13" name="Picture 12" descr="California PROMISE project's logo" title="CA PROMISE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032" y="2494678"/>
            <a:ext cx="1163648" cy="1370342"/>
          </a:xfrm>
          <a:prstGeom prst="rect">
            <a:avLst/>
          </a:prstGeom>
        </p:spPr>
      </p:pic>
      <p:pic>
        <p:nvPicPr>
          <p:cNvPr id="14" name="Picture 13" descr="Maryland PROMISE project logo" title="MD PROMISE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8273" y="2889092"/>
            <a:ext cx="1282751" cy="581514"/>
          </a:xfrm>
          <a:prstGeom prst="rect">
            <a:avLst/>
          </a:prstGeom>
        </p:spPr>
      </p:pic>
      <p:pic>
        <p:nvPicPr>
          <p:cNvPr id="15" name="Picture 14" descr="The PROMISE TA Center's logo" title="PROMISE TA Center's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7632" y="4519917"/>
            <a:ext cx="1004048" cy="883563"/>
          </a:xfrm>
          <a:prstGeom prst="rect">
            <a:avLst/>
          </a:prstGeom>
        </p:spPr>
      </p:pic>
      <p:pic>
        <p:nvPicPr>
          <p:cNvPr id="16" name="Picture 15" descr="The logo of the Arkansas PROMISE project" title="Arkansas PROMISE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2512" y="4484726"/>
            <a:ext cx="1287335" cy="628146"/>
          </a:xfrm>
          <a:prstGeom prst="rect">
            <a:avLst/>
          </a:prstGeom>
        </p:spPr>
      </p:pic>
      <p:pic>
        <p:nvPicPr>
          <p:cNvPr id="17" name="Picture 16" descr="The New York PROMISE project's logo" title="NY PROMISE logo"/>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5919" y="1302829"/>
            <a:ext cx="1325104" cy="697423"/>
          </a:xfrm>
          <a:prstGeom prst="rect">
            <a:avLst/>
          </a:prstGeom>
        </p:spPr>
      </p:pic>
      <p:pic>
        <p:nvPicPr>
          <p:cNvPr id="18" name="Picture 17" descr="Wisconsin PROMISE project's logo" title="WI PROMISE logo"/>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9261" y="1275981"/>
            <a:ext cx="1439633" cy="697422"/>
          </a:xfrm>
          <a:prstGeom prst="rect">
            <a:avLst/>
          </a:prstGeom>
        </p:spPr>
      </p:pic>
    </p:spTree>
    <p:extLst>
      <p:ext uri="{BB962C8B-B14F-4D97-AF65-F5344CB8AC3E}">
        <p14:creationId xmlns:p14="http://schemas.microsoft.com/office/powerpoint/2010/main" val="266509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30129-CD4B-7D40-8C88-5B1659B85BFF}"/>
              </a:ext>
            </a:extLst>
          </p:cNvPr>
          <p:cNvSpPr>
            <a:spLocks noGrp="1"/>
          </p:cNvSpPr>
          <p:nvPr>
            <p:ph type="title"/>
          </p:nvPr>
        </p:nvSpPr>
        <p:spPr/>
        <p:txBody>
          <a:bodyPr/>
          <a:lstStyle/>
          <a:p>
            <a:r>
              <a:rPr lang="en-US" dirty="0"/>
              <a:t>PROMISE MDP Core Features</a:t>
            </a:r>
          </a:p>
        </p:txBody>
      </p:sp>
      <p:sp>
        <p:nvSpPr>
          <p:cNvPr id="3" name="Content Placeholder 2">
            <a:extLst>
              <a:ext uri="{FF2B5EF4-FFF2-40B4-BE49-F238E27FC236}">
                <a16:creationId xmlns:a16="http://schemas.microsoft.com/office/drawing/2014/main" id="{B1BCEC34-824E-2C46-B77F-B7F861177FCE}"/>
              </a:ext>
            </a:extLst>
          </p:cNvPr>
          <p:cNvSpPr>
            <a:spLocks noGrp="1"/>
          </p:cNvSpPr>
          <p:nvPr>
            <p:ph idx="1"/>
          </p:nvPr>
        </p:nvSpPr>
        <p:spPr>
          <a:xfrm>
            <a:off x="838200" y="1509713"/>
            <a:ext cx="10366094" cy="4983162"/>
          </a:xfrm>
        </p:spPr>
        <p:txBody>
          <a:bodyPr>
            <a:normAutofit/>
          </a:bodyPr>
          <a:lstStyle/>
          <a:p>
            <a:pPr marL="0" indent="0">
              <a:buNone/>
            </a:pPr>
            <a:r>
              <a:rPr lang="en-US" sz="2700" b="1" dirty="0"/>
              <a:t>Requirements</a:t>
            </a:r>
          </a:p>
          <a:p>
            <a:pPr marL="214313" indent="-214313"/>
            <a:r>
              <a:rPr lang="en-US" sz="2400" b="1" kern="1000" dirty="0">
                <a:latin typeface="Calibri" panose="020F0502020204030204" pitchFamily="34" charset="0"/>
                <a:cs typeface="Calibri" panose="020F0502020204030204" pitchFamily="34" charset="0"/>
              </a:rPr>
              <a:t>Develop partnerships </a:t>
            </a:r>
            <a:r>
              <a:rPr lang="en-US" sz="2400" kern="1000" dirty="0">
                <a:latin typeface="Calibri" panose="020F0502020204030204" pitchFamily="34" charset="0"/>
                <a:cs typeface="Calibri" panose="020F0502020204030204" pitchFamily="34" charset="0"/>
              </a:rPr>
              <a:t>with multiple state agencies and organizations</a:t>
            </a:r>
          </a:p>
          <a:p>
            <a:pPr marL="214313" indent="-214313"/>
            <a:r>
              <a:rPr lang="en-US" sz="2400" b="1" kern="1000" dirty="0">
                <a:latin typeface="Calibri" panose="020F0502020204030204" pitchFamily="34" charset="0"/>
                <a:cs typeface="Calibri" panose="020F0502020204030204" pitchFamily="34" charset="0"/>
              </a:rPr>
              <a:t>Provide services and supports</a:t>
            </a:r>
            <a:r>
              <a:rPr lang="en-US" sz="2400" dirty="0">
                <a:latin typeface="Calibri" panose="020F0502020204030204" pitchFamily="34" charset="0"/>
                <a:cs typeface="Calibri" panose="020F0502020204030204" pitchFamily="34" charset="0"/>
              </a:rPr>
              <a:t> which include:</a:t>
            </a:r>
          </a:p>
          <a:p>
            <a:pPr marL="774954"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case management</a:t>
            </a:r>
          </a:p>
          <a:p>
            <a:pPr marL="774954"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benefits counseling and financial capability services</a:t>
            </a:r>
          </a:p>
          <a:p>
            <a:pPr marL="774954"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career and work-based learning experiences including paid employment in integrated settings</a:t>
            </a:r>
          </a:p>
          <a:p>
            <a:pPr marL="774954" lvl="1" indent="-342900">
              <a:buFont typeface="Wingdings" panose="05000000000000000000" pitchFamily="2" charset="2"/>
              <a:buChar char="Ø"/>
            </a:pPr>
            <a:r>
              <a:rPr lang="en-US" dirty="0">
                <a:latin typeface="Calibri" panose="020F0502020204030204" pitchFamily="34" charset="0"/>
                <a:cs typeface="Calibri" panose="020F0502020204030204" pitchFamily="34" charset="0"/>
              </a:rPr>
              <a:t>parent training and information</a:t>
            </a:r>
            <a:endParaRPr lang="en-US" b="1" dirty="0">
              <a:latin typeface="Calibri" panose="020F0502020204030204" pitchFamily="34" charset="0"/>
              <a:cs typeface="Calibri" panose="020F0502020204030204" pitchFamily="34" charset="0"/>
            </a:endParaRPr>
          </a:p>
          <a:p>
            <a:pPr marL="214313" indent="-214313"/>
            <a:r>
              <a:rPr lang="en-US" sz="2400" b="1" dirty="0">
                <a:latin typeface="Calibri" panose="020F0502020204030204" pitchFamily="34" charset="0"/>
                <a:cs typeface="Calibri" panose="020F0502020204030204" pitchFamily="34" charset="0"/>
              </a:rPr>
              <a:t>Complete Participant outreach and recruitment</a:t>
            </a:r>
            <a:endParaRPr lang="en-US" sz="2400" dirty="0">
              <a:latin typeface="Calibri" panose="020F0502020204030204" pitchFamily="34" charset="0"/>
              <a:cs typeface="Calibri" panose="020F0502020204030204" pitchFamily="34" charset="0"/>
            </a:endParaRPr>
          </a:p>
          <a:p>
            <a:pPr marL="214313" indent="-214313"/>
            <a:r>
              <a:rPr lang="en-US" sz="2400" b="1" dirty="0">
                <a:latin typeface="Calibri" panose="020F0502020204030204" pitchFamily="34" charset="0"/>
                <a:cs typeface="Calibri" panose="020F0502020204030204" pitchFamily="34" charset="0"/>
              </a:rPr>
              <a:t>Provide technical assistance and training </a:t>
            </a:r>
            <a:r>
              <a:rPr lang="en-US" sz="2400" dirty="0">
                <a:latin typeface="Calibri" panose="020F0502020204030204" pitchFamily="34" charset="0"/>
                <a:cs typeface="Calibri" panose="020F0502020204030204" pitchFamily="34" charset="0"/>
              </a:rPr>
              <a:t>to include professional development for all stakeholders</a:t>
            </a:r>
          </a:p>
          <a:p>
            <a:pPr marL="0" indent="0">
              <a:buNone/>
            </a:pPr>
            <a:endParaRPr lang="en-US" dirty="0"/>
          </a:p>
        </p:txBody>
      </p:sp>
    </p:spTree>
    <p:extLst>
      <p:ext uri="{BB962C8B-B14F-4D97-AF65-F5344CB8AC3E}">
        <p14:creationId xmlns:p14="http://schemas.microsoft.com/office/powerpoint/2010/main" val="298075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D8264E-DF71-8747-9704-AA5BFB52708E}"/>
              </a:ext>
            </a:extLst>
          </p:cNvPr>
          <p:cNvSpPr>
            <a:spLocks noGrp="1"/>
          </p:cNvSpPr>
          <p:nvPr>
            <p:ph type="title"/>
          </p:nvPr>
        </p:nvSpPr>
        <p:spPr/>
        <p:txBody>
          <a:bodyPr/>
          <a:lstStyle/>
          <a:p>
            <a:r>
              <a:rPr lang="en-US" dirty="0"/>
              <a:t>Lessons Learned Across PROMISE</a:t>
            </a:r>
          </a:p>
        </p:txBody>
      </p:sp>
      <p:pic>
        <p:nvPicPr>
          <p:cNvPr id="4" name="Picture 3" descr="Promise TA center logo.  Two hands holding the pinky (smallest) fingers.  O in PROMISE is a star pattern with multiple colo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154" y="4898006"/>
            <a:ext cx="4161692"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20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BCAC-3657-4F46-A339-C3A6330D4410}"/>
              </a:ext>
            </a:extLst>
          </p:cNvPr>
          <p:cNvSpPr>
            <a:spLocks noGrp="1"/>
          </p:cNvSpPr>
          <p:nvPr>
            <p:ph type="title"/>
          </p:nvPr>
        </p:nvSpPr>
        <p:spPr/>
        <p:txBody>
          <a:bodyPr/>
          <a:lstStyle/>
          <a:p>
            <a:r>
              <a:rPr lang="en-US" dirty="0"/>
              <a:t>Lessons Learned Report </a:t>
            </a:r>
          </a:p>
        </p:txBody>
      </p:sp>
      <p:sp>
        <p:nvSpPr>
          <p:cNvPr id="3" name="Content Placeholder 2">
            <a:extLst>
              <a:ext uri="{FF2B5EF4-FFF2-40B4-BE49-F238E27FC236}">
                <a16:creationId xmlns:a16="http://schemas.microsoft.com/office/drawing/2014/main" id="{D9B85BD9-E7D7-6A4A-9AA0-0B4003B61DBC}"/>
              </a:ext>
            </a:extLst>
          </p:cNvPr>
          <p:cNvSpPr>
            <a:spLocks noGrp="1"/>
          </p:cNvSpPr>
          <p:nvPr>
            <p:ph idx="1"/>
          </p:nvPr>
        </p:nvSpPr>
        <p:spPr>
          <a:xfrm>
            <a:off x="1041481" y="1797248"/>
            <a:ext cx="5301446" cy="3263504"/>
          </a:xfrm>
        </p:spPr>
        <p:txBody>
          <a:bodyPr>
            <a:normAutofit/>
          </a:bodyPr>
          <a:lstStyle/>
          <a:p>
            <a:r>
              <a:rPr lang="en-US" sz="2500" dirty="0">
                <a:hlinkClick r:id="rId3"/>
              </a:rPr>
              <a:t>Accessible PDF </a:t>
            </a:r>
            <a:r>
              <a:rPr lang="en-US" sz="2500" dirty="0"/>
              <a:t>and “read it to me” version</a:t>
            </a:r>
          </a:p>
          <a:p>
            <a:r>
              <a:rPr lang="en-US" sz="2500" dirty="0"/>
              <a:t>Policy context for PROMISE</a:t>
            </a:r>
          </a:p>
          <a:p>
            <a:r>
              <a:rPr lang="en-US" sz="2500" dirty="0"/>
              <a:t>MDP profiles</a:t>
            </a:r>
          </a:p>
          <a:p>
            <a:r>
              <a:rPr lang="en-US" sz="2500" dirty="0"/>
              <a:t>Lessons on partnerships &amp; core services</a:t>
            </a:r>
          </a:p>
        </p:txBody>
      </p:sp>
      <p:pic>
        <p:nvPicPr>
          <p:cNvPr id="4" name="Picture 3" descr="Moving ahead with PROMISE Report">
            <a:extLst>
              <a:ext uri="{FF2B5EF4-FFF2-40B4-BE49-F238E27FC236}">
                <a16:creationId xmlns:a16="http://schemas.microsoft.com/office/drawing/2014/main" id="{13DDB38A-848A-8C46-BDE2-E286A0FE8E0D}"/>
              </a:ext>
            </a:extLst>
          </p:cNvPr>
          <p:cNvPicPr>
            <a:picLocks noChangeAspect="1"/>
          </p:cNvPicPr>
          <p:nvPr/>
        </p:nvPicPr>
        <p:blipFill>
          <a:blip r:embed="rId4"/>
          <a:stretch>
            <a:fillRect/>
          </a:stretch>
        </p:blipFill>
        <p:spPr>
          <a:xfrm>
            <a:off x="6843286" y="1701977"/>
            <a:ext cx="3019421" cy="3787997"/>
          </a:xfrm>
          <a:prstGeom prst="rect">
            <a:avLst/>
          </a:prstGeom>
        </p:spPr>
      </p:pic>
    </p:spTree>
    <p:extLst>
      <p:ext uri="{BB962C8B-B14F-4D97-AF65-F5344CB8AC3E}">
        <p14:creationId xmlns:p14="http://schemas.microsoft.com/office/powerpoint/2010/main" val="3081602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1401</Words>
  <Application>Microsoft Office PowerPoint</Application>
  <PresentationFormat>Widescreen</PresentationFormat>
  <Paragraphs>151</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vt:lpstr>
      <vt:lpstr>Calibri</vt:lpstr>
      <vt:lpstr>Calibri Light</vt:lpstr>
      <vt:lpstr>Wingdings</vt:lpstr>
      <vt:lpstr>Office Theme</vt:lpstr>
      <vt:lpstr>Moving ahead with PROMISE:  Lessons learned from six model demonstration projects through the Promoting Readiness of Minors in Supplemental Security Income  </vt:lpstr>
      <vt:lpstr>Background: SSI program &amp; youth</vt:lpstr>
      <vt:lpstr>Purpose</vt:lpstr>
      <vt:lpstr>PROMISE Federal Partners</vt:lpstr>
      <vt:lpstr>Research Design</vt:lpstr>
      <vt:lpstr>Map and Logos of PROMISE </vt:lpstr>
      <vt:lpstr>PROMISE MDP Core Features</vt:lpstr>
      <vt:lpstr>Lessons Learned Across PROMISE</vt:lpstr>
      <vt:lpstr>Lessons Learned Report </vt:lpstr>
      <vt:lpstr>PROMISE Lessons: Partnership</vt:lpstr>
      <vt:lpstr>PROMISE Lessons: Partnership cont.</vt:lpstr>
      <vt:lpstr>PROMISE Lessons: Core Services </vt:lpstr>
      <vt:lpstr>PROMISE Lessons: Core Services cont. </vt:lpstr>
      <vt:lpstr>PROMISE Lessons: Core Services cont.2 </vt:lpstr>
      <vt:lpstr>Continued conversations: Moving beyond PROMISE</vt:lpstr>
      <vt:lpstr>Moving beyond PROMISE</vt:lpstr>
      <vt:lpstr>Moving beyond PROMISE cont.</vt:lpstr>
      <vt:lpstr>Moving beyond PROMISE cont. 2</vt:lpstr>
      <vt:lpstr>Moving beyond PROMISE cont.3</vt:lpstr>
      <vt:lpstr>Between the lines take aways</vt:lpstr>
      <vt:lpstr>Additional Reading on PROMISE</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ahead with PROMISE</dc:title>
  <dc:creator>Kelly Nye-Lengerman</dc:creator>
  <cp:lastModifiedBy>Kristen Smith</cp:lastModifiedBy>
  <cp:revision>7</cp:revision>
  <dcterms:created xsi:type="dcterms:W3CDTF">2021-07-15T17:08:41Z</dcterms:created>
  <dcterms:modified xsi:type="dcterms:W3CDTF">2021-07-15T17:53:17Z</dcterms:modified>
</cp:coreProperties>
</file>