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sldIdLst>
    <p:sldId id="286" r:id="rId5"/>
    <p:sldId id="305" r:id="rId6"/>
    <p:sldId id="288" r:id="rId7"/>
    <p:sldId id="277" r:id="rId8"/>
    <p:sldId id="321" r:id="rId9"/>
    <p:sldId id="314" r:id="rId10"/>
    <p:sldId id="315" r:id="rId11"/>
    <p:sldId id="270" r:id="rId12"/>
    <p:sldId id="292" r:id="rId13"/>
    <p:sldId id="282" r:id="rId14"/>
    <p:sldId id="322" r:id="rId15"/>
    <p:sldId id="319" r:id="rId16"/>
    <p:sldId id="320" r:id="rId17"/>
    <p:sldId id="304" r:id="rId18"/>
    <p:sldId id="309" r:id="rId19"/>
    <p:sldId id="312" r:id="rId20"/>
    <p:sldId id="306" r:id="rId21"/>
    <p:sldId id="311" r:id="rId22"/>
    <p:sldId id="313" r:id="rId23"/>
    <p:sldId id="317" r:id="rId24"/>
    <p:sldId id="308" r:id="rId25"/>
    <p:sldId id="284" r:id="rId26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as, Jennifer G - ODEP" initials="TJG-O" lastIdx="5" clrIdx="0">
    <p:extLst>
      <p:ext uri="{19B8F6BF-5375-455C-9EA6-DF929625EA0E}">
        <p15:presenceInfo xmlns:p15="http://schemas.microsoft.com/office/powerpoint/2012/main" userId="S-1-5-21-625881431-3029617060-3355961844-126403" providerId="AD"/>
      </p:ext>
    </p:extLst>
  </p:cmAuthor>
  <p:cmAuthor id="2" name="Kirk Lew" initials="KL" lastIdx="8" clrIdx="1">
    <p:extLst>
      <p:ext uri="{19B8F6BF-5375-455C-9EA6-DF929625EA0E}">
        <p15:presenceInfo xmlns:p15="http://schemas.microsoft.com/office/powerpoint/2012/main" userId="S-1-5-21-625881431-3029617060-3355961844-110056" providerId="AD"/>
      </p:ext>
    </p:extLst>
  </p:cmAuthor>
  <p:cmAuthor id="3" name="Weidenthal, Corinne" initials="CW" lastIdx="5" clrIdx="2">
    <p:extLst>
      <p:ext uri="{19B8F6BF-5375-455C-9EA6-DF929625EA0E}">
        <p15:presenceInfo xmlns:p15="http://schemas.microsoft.com/office/powerpoint/2012/main" userId="Weidenthal, Corinne" providerId="None"/>
      </p:ext>
    </p:extLst>
  </p:cmAuthor>
  <p:cmAuthor id="4" name="Lew, Kirk A - ODEP" initials="LO" lastIdx="1" clrIdx="3">
    <p:extLst>
      <p:ext uri="{19B8F6BF-5375-455C-9EA6-DF929625EA0E}">
        <p15:presenceInfo xmlns:p15="http://schemas.microsoft.com/office/powerpoint/2012/main" userId="S::lew.kirk.a@dol.gov::05b49a0c-b627-4ea0-a942-23d0ae263bdb" providerId="AD"/>
      </p:ext>
    </p:extLst>
  </p:cmAuthor>
  <p:cmAuthor id="5" name="Trombley, Robert F - ODEP" initials="TRF-O" lastIdx="1" clrIdx="4">
    <p:extLst>
      <p:ext uri="{19B8F6BF-5375-455C-9EA6-DF929625EA0E}">
        <p15:presenceInfo xmlns:p15="http://schemas.microsoft.com/office/powerpoint/2012/main" userId="S-1-5-21-430767753-2305446740-1188461881-972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6D50F-B020-418C-9892-48AF28EDDA9D}" v="90" dt="2021-07-01T13:22:52.649"/>
    <p1510:client id="{8589D47D-BE5A-4B4E-8CB0-25C42C3BF1C0}" v="15" dt="2021-07-01T13:12:07.502"/>
    <p1510:client id="{A2551A86-A6ED-4FD2-A1F8-2D802757296E}" v="4" dt="2020-06-12T17:14:38.862"/>
    <p1510:client id="{E65D6C23-76DF-80DA-AC27-1B294542D718}" v="34" dt="2021-06-29T20:01:44.3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124211-4F88-440B-9A91-C5C0DF2B4C4D}" type="datetimeFigureOut">
              <a:rPr lang="en-US" smtClean="0"/>
              <a:t>7/9/2021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1EDC05-F1D5-4450-8442-FB8683060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0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DC05-F1D5-4450-8442-FB8683060C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728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1CB2-67C1-384B-A670-D71A6A0B195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88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1CB2-67C1-384B-A670-D71A6A0B19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2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DC05-F1D5-4450-8442-FB8683060C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48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1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DC05-F1D5-4450-8442-FB8683060C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08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1CB2-67C1-384B-A670-D71A6A0B195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56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Avenir Next LT Pro" panose="020B0504020202020204" pitchFamily="34" charset="0"/>
                <a:ea typeface="+mn-ea"/>
                <a:cs typeface="+mn-cs"/>
              </a:rPr>
              <a:t>If asked: 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CSG team utilized online databases and individual state agency websites to collect the following:</a:t>
            </a:r>
          </a:p>
          <a:p>
            <a:endParaRPr lang="en-US" sz="1200" u="sng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Variables to be Collected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Created 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Topic  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Title/Name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Summary (Clearly state how it relates to the category it is under)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 Focus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Disability Focus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Statewide/Regional  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Entity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Link</a:t>
            </a:r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it is a bill or executive order: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Name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Status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 Introduced  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Sponsor/Co-Sponsor (Party Affiliation)  </a:t>
            </a:r>
          </a:p>
          <a:p>
            <a:pPr lvl="0"/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Sources/ State Agencies</a:t>
            </a: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Education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Health and Human Services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Department of Workforce/Labor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of Mental Health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Office of Vocational Rehabilitation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State Community Colleges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NCSL Disability Employment Database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Drive Site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Work Matters- Preparing for Work</a:t>
            </a:r>
          </a:p>
          <a:p>
            <a:pPr lvl="0"/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Fiscal Note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022-6DA9-40CE-8223-91AA8B11661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4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472022-6DA9-40CE-8223-91AA8B1166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70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DC05-F1D5-4450-8442-FB8683060C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6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EDC05-F1D5-4450-8442-FB8683060C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1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8107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includes photo of woman who uses service dog at table in offic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59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4950" y="844062"/>
            <a:ext cx="4750178" cy="2463966"/>
          </a:xfrm>
          <a:noFill/>
          <a:ln>
            <a:noFill/>
          </a:ln>
        </p:spPr>
        <p:txBody>
          <a:bodyPr lIns="91440" anchor="t">
            <a:normAutofit/>
          </a:bodyPr>
          <a:lstStyle>
            <a:lvl1pPr algn="l">
              <a:defRPr sz="40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br>
              <a:rPr lang="en-US"/>
            </a:br>
            <a:br>
              <a:rPr lang="en-US"/>
            </a:br>
            <a:endParaRPr lang="en-US"/>
          </a:p>
        </p:txBody>
      </p:sp>
      <p:grpSp>
        <p:nvGrpSpPr>
          <p:cNvPr id="6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8" name="Rectangle 7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1" name="Picture 10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woman who uses crutche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19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73A3190-76CB-4DA7-8757-59D3AB3E2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1E88A8C-DF8D-48C1-9AEC-963A410D2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woman standing outsid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611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989E93A-3F4A-4735-8A0D-744F9BB67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C816CAF-397E-43AB-9338-4B5CFFBC2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man using mouth to hold pencil to draw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106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AFB664FD-91B1-4B5D-B6F3-0F7FA34D5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1EAA2FC-37D6-4344-A8CE-D6D112BD8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man in offic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354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6B5FFD9-A435-4ABE-8051-F83241F385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2CB78FA-8E9C-45AD-A370-449EE6F26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male employee in electronics stor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AD02C0B-0E6F-481B-BA81-0BAAF2F0FB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4B20AFCC-70F9-4138-888B-3585F4403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6" name="5-Point Star 5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9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0" name="Rectangle 9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odeplogo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2" name="Picture 11" descr="DOL-Master-Seal-CMYK-(1)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C9D1AE8-142E-4CE2-A8EC-223CC206B6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679631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FAFF718-8C9C-4B3F-A9DD-06408FF89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785905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man working in classroom environm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4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CD31BBA-8770-4923-8EDA-3DBF8B59F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F5F5B4D-67A3-4075-930E-8B51951F1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man in art gallery environmen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206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7DDA48B-379B-4807-9939-7E2A11854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A5C6F2C-10DB-415B-AD87-008137DC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Friday, July 9, 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man in librar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6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grpSp>
        <p:nvGrpSpPr>
          <p:cNvPr id="9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0" name="Rectangle 9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2" name="Picture 11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3" name="5-Point Star 12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EFD6F2F-6B11-43B8-8C74-A8054BC7E9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DE5FAB5-590A-468D-917E-EBCCF1713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911225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ackground includes photo of woman using sign langu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" y="0"/>
            <a:ext cx="9144000" cy="6858000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grpSp>
        <p:nvGrpSpPr>
          <p:cNvPr id="9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0" name="Rectangle 9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2" name="Picture 11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3" name="5-Point Star 12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ABB6354-AEF2-4E34-8A2E-CFDA622604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A636D85-0118-40D5-837E-204B0BC4CB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327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man in offic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8301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1" name="Rectangle 10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3" name="Picture 12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14" name="5-Point Star 13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FEB301D-8E56-47E1-9211-BFF88B4A01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5BF51BAA-27D8-4950-88D4-C4D94DDA3F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woman making jewelr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8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14" name="5-Point Star 13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20" name="Rectangle 19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22" name="Picture 21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66E0F2AA-12C7-43B9-A553-A17A56D56F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222C228-44D0-4738-8B28-DEDAF345D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woman who uses wheelchai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02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48E748D7-1A3A-4553-9629-DD8680E81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2C6375A-2D7A-4D7D-A558-3B119C79F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woman at grocery store checkou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28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14" name="5-Point Star 13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8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20" name="Rectangle 19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22" name="Picture 21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AEA1ABE-3DB5-45FA-A17E-4D56858D4E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C0FAE7B3-BC2A-464B-9C80-2135089DD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woman who uses walker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6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-Master-Seal-CMYK-(1)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0B472596-772A-4B4B-906F-914A61B3E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92E9866-1D25-4310-A91E-DC1B0960C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includes photo of man who uses crutche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702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549913" y="105861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chemeClr val="bg1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ight Triangle 15"/>
          <p:cNvSpPr/>
          <p:nvPr userDrawn="1"/>
        </p:nvSpPr>
        <p:spPr>
          <a:xfrm rot="10800000">
            <a:off x="8250700" y="-2"/>
            <a:ext cx="893300" cy="1506690"/>
          </a:xfrm>
          <a:prstGeom prst="rtTriangl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8544553" y="108389"/>
            <a:ext cx="59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E957AD8-DD6D-9847-9A86-15E469903E39}" type="slidenum">
              <a:rPr lang="en-US" smtClean="0">
                <a:solidFill>
                  <a:srgbClr val="121B32"/>
                </a:solidFill>
                <a:latin typeface="Arial"/>
                <a:cs typeface="Arial"/>
              </a:rPr>
              <a:pPr algn="ctr"/>
              <a:t>‹#›</a:t>
            </a:fld>
            <a:endParaRPr lang="en-US">
              <a:solidFill>
                <a:srgbClr val="121B32"/>
              </a:solidFill>
              <a:latin typeface="Arial"/>
              <a:cs typeface="Arial"/>
            </a:endParaRPr>
          </a:p>
        </p:txBody>
      </p:sp>
      <p:sp>
        <p:nvSpPr>
          <p:cNvPr id="9" name="5-Point Star 8" descr="Star"/>
          <p:cNvSpPr>
            <a:spLocks noChangeAspect="1"/>
          </p:cNvSpPr>
          <p:nvPr userDrawn="1"/>
        </p:nvSpPr>
        <p:spPr>
          <a:xfrm>
            <a:off x="7018350" y="6345724"/>
            <a:ext cx="98080" cy="98080"/>
          </a:xfrm>
          <a:prstGeom prst="star5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Rectangle 3"/>
          <p:cNvSpPr>
            <a:spLocks noChangeAspect="1" noChangeArrowheads="1"/>
          </p:cNvSpPr>
          <p:nvPr userDrawn="1"/>
        </p:nvSpPr>
        <p:spPr bwMode="auto">
          <a:xfrm>
            <a:off x="5968207" y="6265592"/>
            <a:ext cx="257634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1" u="none" strike="noStrike" cap="none" normalizeH="0" baseline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Driving Change        Creating Opportunity</a:t>
            </a:r>
            <a:endParaRPr kumimoji="0" lang="en-US" altLang="en-US" sz="1100" b="0" i="0" u="none" strike="noStrike" cap="none" normalizeH="0" baseline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grpSp>
        <p:nvGrpSpPr>
          <p:cNvPr id="11" name="Group 9" descr="ODEP logo"/>
          <p:cNvGrpSpPr/>
          <p:nvPr userDrawn="1"/>
        </p:nvGrpSpPr>
        <p:grpSpPr>
          <a:xfrm>
            <a:off x="1107374" y="6239742"/>
            <a:ext cx="307708" cy="437555"/>
            <a:chOff x="8143256" y="5845174"/>
            <a:chExt cx="574918" cy="817522"/>
          </a:xfrm>
        </p:grpSpPr>
        <p:sp>
          <p:nvSpPr>
            <p:cNvPr id="12" name="Rectangle 11"/>
            <p:cNvSpPr/>
            <p:nvPr/>
          </p:nvSpPr>
          <p:spPr>
            <a:xfrm>
              <a:off x="8143256" y="5845174"/>
              <a:ext cx="574918" cy="8175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odeplogo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51837" y="5868930"/>
              <a:ext cx="560095" cy="768023"/>
            </a:xfrm>
            <a:prstGeom prst="rect">
              <a:avLst/>
            </a:prstGeom>
          </p:spPr>
        </p:pic>
      </p:grpSp>
      <p:pic>
        <p:nvPicPr>
          <p:cNvPr id="14" name="Picture 13" descr="DOL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67400" y="6261454"/>
            <a:ext cx="400068" cy="40006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5EE5BF6F-B75A-4755-889D-A5B06A0419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400" y="463929"/>
            <a:ext cx="5498363" cy="1255864"/>
          </a:xfrm>
        </p:spPr>
        <p:txBody>
          <a:bodyPr anchor="t">
            <a:normAutofit/>
          </a:bodyPr>
          <a:lstStyle>
            <a:lvl1pPr algn="l">
              <a:defRPr sz="3600" b="1" cap="none">
                <a:solidFill>
                  <a:srgbClr val="121B3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7F4BEEB-C5B5-4115-81D7-61D0D3AB32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11350"/>
            <a:ext cx="6358140" cy="4312617"/>
          </a:xfrm>
        </p:spPr>
        <p:txBody>
          <a:bodyPr/>
          <a:lstStyle>
            <a:lvl1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  <a:lvl2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  <a:lvl4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4pPr>
            <a:lvl5pPr>
              <a:buClr>
                <a:srgbClr val="121B32"/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C6DE-6A30-7E40-B0A2-B4B9473592AA}" type="datetimeFigureOut">
              <a:rPr lang="en-US" smtClean="0"/>
              <a:pPr/>
              <a:t>7/9/2021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D67E6-DEB0-AA43-964C-0A9ABA04F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6" r:id="rId3"/>
    <p:sldLayoutId id="2147483663" r:id="rId4"/>
    <p:sldLayoutId id="2147483662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7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alibri (Headings)"/>
          <a:ea typeface="+mj-ea"/>
          <a:cs typeface="Calibri (Headings)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capeyouth.org/wp-content/uploads/sites/9/2021/04/CAPE-Youth_COVID_Brief.pdf" TargetMode="Externa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apeyouth.org/covid-1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ol.gov/agencies/odep/program-areas/individuals/youth/inclusive-apprenticeship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spra.webex.com/spra/onstage/g.php?MTID=e6d487c1aa1d31642b80659529381bb45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sites/dolgov/files/ODEP/pdf/EmergingLessonsforInclusiveApprenticeshipProgramsManagingThroughtheCOVID-19CrisisandBeyond.pdf" TargetMode="External"/><Relationship Id="rId2" Type="http://schemas.openxmlformats.org/officeDocument/2006/relationships/hyperlink" Target="https://www.dol.gov/sites/dolgov/files/ODEP/pdf/ConnectingTickettoWorkandApprenticeships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dol.gov/sites/dolgov/files/ODEP/pdf/UsingUniversalDesignforLearninginApprenticeship.pdf" TargetMode="External"/><Relationship Id="rId5" Type="http://schemas.openxmlformats.org/officeDocument/2006/relationships/hyperlink" Target="https://www.dol.gov/sites/dolgov/files/ODEP/pdf/StrengtheningSupportsforPeoplewithDisabilitiesinPr-ApprenticeshipsThoughPolicy%2CDesign%2CandPractice.pdf" TargetMode="External"/><Relationship Id="rId4" Type="http://schemas.openxmlformats.org/officeDocument/2006/relationships/hyperlink" Target="https://www.dol.gov/sites/dolgov/files/ODEP/pdf/FundingInclusiveApprenticeshipsStrategiesforBraiding%2CBlending%2CandAligningResources.pd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stcc15.pstcc.edu/upep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apeyouth.org/blog-series-inclusive-community-college-career-pathways/" TargetMode="External"/><Relationship Id="rId4" Type="http://schemas.openxmlformats.org/officeDocument/2006/relationships/hyperlink" Target="http://www.sunyocc.edu/index.aspx?menu=964&amp;collside=544&amp;id=3579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hematica.org/features/ssi-youth-solutions-conferen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cc02.safelinks.protection.outlook.com/?url=https%3A%2F%2Fwww.mathematica.org%2Fprojects%2Finitiatives-to-improve-adult-outcomes-and-employment-opportunities-for-young-recipients-of-ssi&amp;data=04%7C01%7CTrombley.Robert.F%40dol.gov%7Ce7d5777845eb4bc57eb908d93bd972f4%7C75a6305472044e0c9126adab971d4aca%7C0%7C0%7C637606627378743787%7CUnknown%7CTWFpbGZsb3d8eyJWIjoiMC4wLjAwMDAiLCJQIjoiV2luMzIiLCJBTiI6Ik1haWwiLCJXVCI6Mn0%3D%7C1000&amp;sdata=qvbeMzljwOh1OT5jba8JwOD%2B8UzLpAYzq%2BW6ohHf0BY%3D&amp;reserved=0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Trombley.Robert.f@dol.gov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948" y="601690"/>
            <a:ext cx="5142593" cy="1343967"/>
          </a:xfrm>
        </p:spPr>
        <p:txBody>
          <a:bodyPr>
            <a:normAutofit fontScale="90000"/>
          </a:bodyPr>
          <a:lstStyle/>
          <a:p>
            <a:r>
              <a:rPr lang="en-US" b="0" i="1" dirty="0"/>
              <a:t>Office of Disability Employment Policy: Federal Efforts to Improve Employment Outcomes</a:t>
            </a:r>
            <a:br>
              <a:rPr lang="en-US" b="0" i="1" dirty="0"/>
            </a:br>
            <a:br>
              <a:rPr lang="en-US" b="0" i="1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7658" y="4721005"/>
            <a:ext cx="37120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July 28, 2021</a:t>
            </a:r>
          </a:p>
        </p:txBody>
      </p:sp>
      <p:pic>
        <p:nvPicPr>
          <p:cNvPr id="3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356" y="1035910"/>
            <a:ext cx="40237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61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00" y="463929"/>
            <a:ext cx="5498363" cy="958471"/>
          </a:xfrm>
        </p:spPr>
        <p:txBody>
          <a:bodyPr>
            <a:noAutofit/>
          </a:bodyPr>
          <a:lstStyle/>
          <a:p>
            <a:r>
              <a:rPr lang="en-US" dirty="0"/>
              <a:t>Guideposts for Success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943164"/>
            <a:ext cx="6358140" cy="4955237"/>
          </a:xfrm>
        </p:spPr>
        <p:txBody>
          <a:bodyPr>
            <a:normAutofit fontScale="85000" lnSpcReduction="20000"/>
          </a:bodyPr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School-Based Preparatory Experiences</a:t>
            </a:r>
          </a:p>
          <a:p>
            <a:r>
              <a:rPr lang="en-US" dirty="0">
                <a:solidFill>
                  <a:schemeClr val="tx1"/>
                </a:solidFill>
              </a:rPr>
              <a:t>Career Preparation and Work-Based Learning Experiences</a:t>
            </a:r>
          </a:p>
          <a:p>
            <a:r>
              <a:rPr lang="en-US" dirty="0">
                <a:solidFill>
                  <a:schemeClr val="tx1"/>
                </a:solidFill>
              </a:rPr>
              <a:t>Leadership Development and Leadership</a:t>
            </a:r>
          </a:p>
          <a:p>
            <a:r>
              <a:rPr lang="en-US" dirty="0">
                <a:solidFill>
                  <a:schemeClr val="tx1"/>
                </a:solidFill>
              </a:rPr>
              <a:t>Connecting Activities (housing, transportation, health care, etc.…)</a:t>
            </a:r>
          </a:p>
          <a:p>
            <a:r>
              <a:rPr lang="en-US" dirty="0">
                <a:solidFill>
                  <a:schemeClr val="tx1"/>
                </a:solidFill>
              </a:rPr>
              <a:t>Family Involvement and Supports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https://capeyouth.org/guideposts-for-success/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31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7944" y="226185"/>
            <a:ext cx="8198913" cy="1255864"/>
          </a:xfrm>
        </p:spPr>
        <p:txBody>
          <a:bodyPr>
            <a:noAutofit/>
          </a:bodyPr>
          <a:lstStyle/>
          <a:p>
            <a:r>
              <a:rPr lang="en-US" sz="3200" dirty="0"/>
              <a:t>Issue Brief: Employment of Youth and Young Adults with Disabilities in a Recovering Economy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884385"/>
            <a:ext cx="5193320" cy="4312617"/>
          </a:xfrm>
        </p:spPr>
        <p:txBody>
          <a:bodyPr>
            <a:normAutofit fontScale="85000" lnSpcReduction="10000"/>
          </a:bodyPr>
          <a:lstStyle/>
          <a:p>
            <a:pPr marL="385763" indent="-385763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Avoid forfeiting federal funds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nimble to increase access to employment service</a:t>
            </a:r>
          </a:p>
          <a:p>
            <a:pPr lvl="2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Initiating and leveraging collaborative partnerships</a:t>
            </a: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Providing technical assistance to serve needs of youth</a:t>
            </a:r>
          </a:p>
          <a:p>
            <a:pPr lvl="2"/>
            <a:r>
              <a:rPr lang="en-US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 to maintain continuity of services for youth and families</a:t>
            </a:r>
          </a:p>
          <a:p>
            <a:pPr lvl="2"/>
            <a:r>
              <a:rPr lang="en-US" sz="2100" dirty="0">
                <a:solidFill>
                  <a:schemeClr val="tx1"/>
                </a:solidFill>
              </a:rPr>
              <a:t>Recognizing need for effective remote service delivery</a:t>
            </a:r>
          </a:p>
          <a:p>
            <a:pPr marL="914400" lvl="2" indent="0"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Employment of Youth and Young Adults with Disabilities in a Recovering Economy-Brief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Content Placeholder 8" descr="Cape youth Brief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035" y="1884384"/>
            <a:ext cx="3311718" cy="4312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780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7F4B-8704-4141-939C-BB7CB21C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7" y="544771"/>
            <a:ext cx="6033553" cy="99417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CAPE-Youth Research Initiatives: COVID-19 Scan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547E2-ADA3-4EC5-8029-80CAF65F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87" y="2219542"/>
            <a:ext cx="7051110" cy="36182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While youth with disabilities are not inherently at higher risk for contracting COVID-19, youth with disabilities may be disproportionately affected by the disruption of services, including receiving appropriate special education, related services, and accommodations, among other programs and services.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Cape Youth COVID Scan</a:t>
            </a:r>
            <a:endParaRPr lang="en-US" sz="2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969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7F4B-8704-4141-939C-BB7CB21C1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87" y="361891"/>
            <a:ext cx="5857706" cy="994172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CAPE-Youth Research Initiatives: COVID-19 Scan 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547E2-ADA3-4EC5-8029-80CAF65FC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087" y="2219543"/>
            <a:ext cx="6414169" cy="152949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>
                <a:solidFill>
                  <a:schemeClr val="tx1"/>
                </a:solidFill>
              </a:rPr>
              <a:t>CAPE-Youth conducted a national state by state scan on state level responses to COVID-19 that focus on mitigating the impact of COVID-19 on the transition of youth and young adults with disabilities. Current areas of focus include: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FAAF82-74DA-4F1C-901F-446F5EC6F05D}"/>
              </a:ext>
            </a:extLst>
          </p:cNvPr>
          <p:cNvSpPr txBox="1"/>
          <p:nvPr/>
        </p:nvSpPr>
        <p:spPr>
          <a:xfrm>
            <a:off x="-90152" y="3954153"/>
            <a:ext cx="9234152" cy="188705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 numCol="2" rtlCol="0" anchor="t">
            <a:spAutoFit/>
          </a:bodyPr>
          <a:lstStyle/>
          <a:p>
            <a:pPr marL="600075" lvl="1" indent="-257175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Assistive Technology</a:t>
            </a:r>
          </a:p>
          <a:p>
            <a:pPr marL="600075" lvl="1" indent="-257175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Distance Learning</a:t>
            </a:r>
          </a:p>
          <a:p>
            <a:pPr marL="600075" lvl="1" indent="-257175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Family Engagement</a:t>
            </a:r>
          </a:p>
          <a:p>
            <a:pPr marL="600075" lvl="1" indent="-257175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Individualized Education Programs</a:t>
            </a:r>
          </a:p>
          <a:p>
            <a:pPr marL="600075" lvl="1" indent="-257175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Mental Health</a:t>
            </a:r>
          </a:p>
          <a:p>
            <a:pPr marL="600075" lvl="1" indent="-257175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Telehealth</a:t>
            </a:r>
          </a:p>
          <a:p>
            <a:pPr marL="600075" lvl="1" indent="-257175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/>
                <a:cs typeface="Arial"/>
              </a:rPr>
              <a:t>Transition Services</a:t>
            </a:r>
          </a:p>
          <a:p>
            <a:endParaRPr lang="en-US" sz="135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355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00" y="463929"/>
            <a:ext cx="5498363" cy="1573418"/>
          </a:xfrm>
        </p:spPr>
        <p:txBody>
          <a:bodyPr>
            <a:noAutofit/>
          </a:bodyPr>
          <a:lstStyle/>
          <a:p>
            <a:r>
              <a:rPr lang="en-US" dirty="0"/>
              <a:t>Upcoming CAPE-Youth Work- Research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230" y="1686412"/>
            <a:ext cx="6358140" cy="4312617"/>
          </a:xfrm>
        </p:spPr>
        <p:txBody>
          <a:bodyPr>
            <a:no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Research and Development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Mixed methods study on collaboration in WIOA systems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Qualitative research on professional development for youth service providers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Study on Pre-employment Transition Services</a:t>
            </a:r>
          </a:p>
          <a:p>
            <a:pPr lvl="2"/>
            <a:r>
              <a:rPr lang="en-US" sz="2400" dirty="0">
                <a:solidFill>
                  <a:schemeClr val="tx1"/>
                </a:solidFill>
              </a:rPr>
              <a:t>Scan of State programs and polices for youth and young adults with disabilities</a:t>
            </a:r>
          </a:p>
          <a:p>
            <a:pPr marL="320040" lvl="1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63675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968" y="463929"/>
            <a:ext cx="5696795" cy="1255864"/>
          </a:xfrm>
        </p:spPr>
        <p:txBody>
          <a:bodyPr/>
          <a:lstStyle/>
          <a:p>
            <a:r>
              <a:rPr lang="en-US" dirty="0"/>
              <a:t>Upcoming CAPE-Youth Work: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968" y="1911350"/>
            <a:ext cx="6556572" cy="4312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Sharing State work and resources on key topics for youth with disabilities</a:t>
            </a:r>
          </a:p>
          <a:p>
            <a:r>
              <a:rPr lang="en-US" sz="2400">
                <a:solidFill>
                  <a:schemeClr val="tx1"/>
                </a:solidFill>
              </a:rPr>
              <a:t>Developing brief on the use of Trauma Informed Care in the Workforce System as we recover from the pandemic</a:t>
            </a:r>
          </a:p>
          <a:p>
            <a:r>
              <a:rPr lang="en-US" sz="2400">
                <a:solidFill>
                  <a:schemeClr val="tx1"/>
                </a:solidFill>
              </a:rPr>
              <a:t>Sharing other federal resources from our federal partners including the Federal Partners in Transition network.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87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Apprenticeship Inclusion Models (AIM)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>
                <a:solidFill>
                  <a:schemeClr val="tx1"/>
                </a:solidFill>
              </a:rPr>
              <a:t>ODEP sponsored work to research, develop, test, and evaluate innovative strategies in existing apprenticeship programs that provide skills training to people with disabilities.</a:t>
            </a:r>
          </a:p>
          <a:p>
            <a:r>
              <a:rPr lang="en-US" sz="2400">
                <a:solidFill>
                  <a:schemeClr val="tx1"/>
                </a:solidFill>
              </a:rPr>
              <a:t>Website: </a:t>
            </a:r>
            <a:r>
              <a:rPr lang="en-US" sz="2400">
                <a:solidFill>
                  <a:schemeClr val="tx1"/>
                </a:solidFill>
                <a:hlinkClick r:id="rId2"/>
              </a:rPr>
              <a:t>https://www.dol.gov/agencies/odep/program-areas/individuals/youth/inclusive-apprenticeship</a:t>
            </a:r>
            <a:r>
              <a:rPr lang="en-US" sz="2400">
                <a:solidFill>
                  <a:schemeClr val="tx1"/>
                </a:solidFill>
              </a:rPr>
              <a:t> 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531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Covid-19 Webinar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103" y="1418389"/>
            <a:ext cx="6358140" cy="43126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tx1"/>
                </a:solidFill>
              </a:rPr>
              <a:t>Webinar: Emerging Lessons for Inclusive Apprenticeship Programs: Managing Through the COVID Crisis and Beyond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In this webinar, AIM experts share insights for how inclusive apprenticeship programs are responding to the current crisis and planning for resilient programs in the future.</a:t>
            </a:r>
          </a:p>
          <a:p>
            <a:pPr marL="0" lvl="0" indent="0">
              <a:buNone/>
            </a:pPr>
            <a:r>
              <a:rPr lang="en-US" sz="2400" dirty="0">
                <a:hlinkClick r:id="rId2"/>
              </a:rPr>
              <a:t>https://spra.webex.com/spra/onstage/g.php?MTID=e6d487c1aa1d31642b80659529381bb45</a:t>
            </a:r>
            <a:endParaRPr lang="en-US" sz="24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12781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AIM- Briefs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983" y="1430086"/>
            <a:ext cx="6358140" cy="4312617"/>
          </a:xfrm>
        </p:spPr>
        <p:txBody>
          <a:bodyPr>
            <a:normAutofit fontScale="70000" lnSpcReduction="20000"/>
          </a:bodyPr>
          <a:lstStyle/>
          <a:p>
            <a:pPr fontAlgn="t"/>
            <a:r>
              <a:rPr lang="en-US" u="sng">
                <a:hlinkClick r:id="rId2"/>
              </a:rPr>
              <a:t>Connecting Ticket to Work and Apprenticeships</a:t>
            </a:r>
            <a:r>
              <a:rPr lang="en-US"/>
              <a:t> </a:t>
            </a:r>
          </a:p>
          <a:p>
            <a:pPr fontAlgn="t"/>
            <a:r>
              <a:rPr lang="en-US" u="sng">
                <a:hlinkClick r:id="rId3"/>
              </a:rPr>
              <a:t>Emerging Lessons for Inclusive Apprenticeship Programs: Managing Through the COVID-19 Crisis and Beyond</a:t>
            </a:r>
            <a:r>
              <a:rPr lang="en-US"/>
              <a:t> </a:t>
            </a:r>
          </a:p>
          <a:p>
            <a:pPr fontAlgn="t"/>
            <a:r>
              <a:rPr lang="en-US" u="sng">
                <a:hlinkClick r:id="rId4"/>
              </a:rPr>
              <a:t>Funding Inclusive Apprenticeships: Strategies for Braiding, Blending, and Aligning Resources</a:t>
            </a:r>
            <a:r>
              <a:rPr lang="en-US"/>
              <a:t> </a:t>
            </a:r>
          </a:p>
          <a:p>
            <a:pPr fontAlgn="t"/>
            <a:r>
              <a:rPr lang="en-US" u="sng">
                <a:hlinkClick r:id="rId5"/>
              </a:rPr>
              <a:t>Strengthening Supports for People with Disabilities in Pre-Apprenticeships Through Policy, Design, and Practice</a:t>
            </a:r>
            <a:r>
              <a:rPr lang="en-US"/>
              <a:t> </a:t>
            </a:r>
          </a:p>
          <a:p>
            <a:pPr fontAlgn="t"/>
            <a:r>
              <a:rPr lang="en-US" u="sng">
                <a:hlinkClick r:id="rId6"/>
              </a:rPr>
              <a:t>Using Universal Design for Learning in Apprenticeship</a:t>
            </a:r>
            <a:r>
              <a:rPr lang="en-US"/>
              <a:t>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8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Colleges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1454150"/>
            <a:ext cx="7859050" cy="431261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ODEP funded two model demonstration projects to improve recruitment, retention, and credential attainment for Youth and Young adults with disabilities. 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Universal Pathways to Employment Project at </a:t>
            </a:r>
            <a:r>
              <a:rPr lang="en-US" dirty="0" err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Pellissippi</a:t>
            </a:r>
            <a:r>
              <a:rPr lang="en-US" dirty="0">
                <a:solidFill>
                  <a:schemeClr val="tx1"/>
                </a:solidFill>
                <a:hlinkClick r:id="rId3"/>
              </a:rPr>
              <a:t> State Community College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  <a:hlinkClick r:id="rId4"/>
              </a:rPr>
              <a:t>Onondaga Pathways to Career at Onondaga Community College</a:t>
            </a:r>
            <a:endParaRPr lang="en-US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dirty="0">
                <a:solidFill>
                  <a:schemeClr val="tx1"/>
                </a:solidFill>
                <a:hlinkClick r:id="rId5"/>
              </a:rPr>
              <a:t>https://capeyouth.org/blog-series-inclusive-community-college-career-pathways/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7572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7400" y="1557020"/>
            <a:ext cx="7859050" cy="43126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Rob Trombley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Sr. Policy Advisor, Youth Team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Office of Disability Employment Policy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U.S. </a:t>
            </a:r>
            <a:r>
              <a:rPr lang="en-US">
                <a:solidFill>
                  <a:schemeClr val="tx1"/>
                </a:solidFill>
              </a:rPr>
              <a:t>Department of Labor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332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Partners in Transition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050" y="1155361"/>
            <a:ext cx="7859050" cy="43126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2200" dirty="0">
                <a:solidFill>
                  <a:schemeClr val="tx1"/>
                </a:solidFill>
              </a:rPr>
              <a:t>FPT was formed in 2005 to improve interagency policy and service coordination to support all youth, including youth with disabilities, in successfully transitioning from school to adulthood</a:t>
            </a:r>
          </a:p>
          <a:p>
            <a:r>
              <a:rPr lang="en-US" sz="2200" dirty="0">
                <a:solidFill>
                  <a:schemeClr val="tx1"/>
                </a:solidFill>
              </a:rPr>
              <a:t>The partnership is led by Jennifer Sheehy, Deputy Assistant Secretary for Office of Disability Employment Policy for Department of Labor.</a:t>
            </a:r>
          </a:p>
          <a:p>
            <a:r>
              <a:rPr lang="en-US" sz="2200" dirty="0">
                <a:solidFill>
                  <a:schemeClr val="tx1"/>
                </a:solidFill>
              </a:rPr>
              <a:t>Some Participants include:</a:t>
            </a:r>
            <a:endParaRPr lang="en-US" sz="1400" dirty="0"/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Department of Education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Department of Health and Human Services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Department of Labor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Social Security Administration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Department of Justice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12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SSI Youth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1333834"/>
            <a:ext cx="7859050" cy="4730082"/>
          </a:xfrm>
        </p:spPr>
        <p:txBody>
          <a:bodyPr>
            <a:normAutofit fontScale="92500" lnSpcReduction="20000"/>
          </a:bodyPr>
          <a:lstStyle/>
          <a:p>
            <a:pPr marL="502920" indent="-457200"/>
            <a:r>
              <a:rPr lang="en-US" sz="2600">
                <a:solidFill>
                  <a:schemeClr val="tx1"/>
                </a:solidFill>
              </a:rPr>
              <a:t>ODEP funded 12 Subject Matter experts to propose 12 policy, program, or service ideas to promote the transition outcomes of youth SSI recipients. Papers focused on:</a:t>
            </a:r>
          </a:p>
          <a:p>
            <a:pPr marL="902970" lvl="1" indent="-457200"/>
            <a:r>
              <a:rPr lang="en-US" sz="1800">
                <a:solidFill>
                  <a:schemeClr val="tx1"/>
                </a:solidFill>
              </a:rPr>
              <a:t>Training and Apprenticeships, Transition Supports, and SSI Criteria</a:t>
            </a:r>
          </a:p>
          <a:p>
            <a:pPr marL="902970" lvl="1" indent="-457200"/>
            <a:r>
              <a:rPr lang="en-US" sz="1800">
                <a:solidFill>
                  <a:schemeClr val="tx1"/>
                </a:solidFill>
              </a:rPr>
              <a:t>Case Management</a:t>
            </a:r>
          </a:p>
          <a:p>
            <a:pPr marL="902970" lvl="1" indent="-457200"/>
            <a:r>
              <a:rPr lang="en-US" sz="1800">
                <a:solidFill>
                  <a:schemeClr val="tx1"/>
                </a:solidFill>
              </a:rPr>
              <a:t>Disability Employment Curricula and Connecting to Postsecondary Education</a:t>
            </a:r>
          </a:p>
          <a:p>
            <a:pPr marL="0" indent="0">
              <a:buNone/>
            </a:pPr>
            <a:r>
              <a:rPr lang="en-US" sz="2600">
                <a:solidFill>
                  <a:schemeClr val="tx1"/>
                </a:solidFill>
              </a:rPr>
              <a:t>Websites for presentations and Papers and previous ODEP work:</a:t>
            </a:r>
          </a:p>
          <a:p>
            <a:r>
              <a:rPr lang="en-US" sz="2600">
                <a:hlinkClick r:id="rId3"/>
              </a:rPr>
              <a:t>https://www.mathematica.org/features/ssi-youth-solutions-conference</a:t>
            </a:r>
            <a:endParaRPr lang="en-US" sz="2600"/>
          </a:p>
          <a:p>
            <a:r>
              <a:rPr lang="en-US" sz="2600" u="sng">
                <a:hlinkClick r:id="rId4"/>
              </a:rPr>
              <a:t>https://www.mathematica.org/projects/initiatives-to-improve-adult-outcomes-and-employment-opportunities-for-young-recipients-of-ssi</a:t>
            </a:r>
            <a:endParaRPr lang="en-US" sz="2600"/>
          </a:p>
          <a:p>
            <a:pPr marL="0" indent="0">
              <a:buNone/>
            </a:pPr>
            <a:endParaRPr lang="en-US" sz="260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45720" indent="0"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423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00" y="736979"/>
            <a:ext cx="6796313" cy="1174370"/>
          </a:xfrm>
        </p:spPr>
        <p:txBody>
          <a:bodyPr/>
          <a:lstStyle/>
          <a:p>
            <a:r>
              <a:rPr lang="en-US"/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1911350"/>
            <a:ext cx="7859050" cy="40800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>
                <a:solidFill>
                  <a:schemeClr val="tx1"/>
                </a:solidFill>
              </a:rPr>
              <a:t>Robert Trombley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hlinkClick r:id="rId2"/>
              </a:rPr>
              <a:t>Trombley.Robert.f@dol.gov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b="1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9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Presentation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1577340"/>
            <a:ext cx="7859050" cy="46466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/>
            <a:r>
              <a:rPr lang="en-US" sz="2400" dirty="0">
                <a:solidFill>
                  <a:schemeClr val="tx1"/>
                </a:solidFill>
              </a:rPr>
              <a:t>Provide an overview of the Office of Disability Employment Policy Youth Team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Describe ODEP’s new CAPE-Youth Center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Provide updates on Inclusive Apprenticeships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Describe other ODEP Youth team initiatives</a:t>
            </a:r>
          </a:p>
        </p:txBody>
      </p:sp>
    </p:spTree>
    <p:extLst>
      <p:ext uri="{BB962C8B-B14F-4D97-AF65-F5344CB8AC3E}">
        <p14:creationId xmlns:p14="http://schemas.microsoft.com/office/powerpoint/2010/main" val="919084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B8305-F98E-4240-9E59-32F93825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ODEP</a:t>
            </a:r>
          </a:p>
        </p:txBody>
      </p:sp>
      <p:pic>
        <p:nvPicPr>
          <p:cNvPr id="4" name="Picture 5" descr="Office of Disability Employment Policy (ODEP) Logo&#10;">
            <a:extLst>
              <a:ext uri="{FF2B5EF4-FFF2-40B4-BE49-F238E27FC236}">
                <a16:creationId xmlns:a16="http://schemas.microsoft.com/office/drawing/2014/main" id="{B5DD9A2D-9826-4D31-ACCE-FF9771887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1" y="463929"/>
            <a:ext cx="2963199" cy="108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1A250-15AD-4E66-98DB-E71F377B5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1" y="1719793"/>
            <a:ext cx="6785900" cy="4528609"/>
          </a:xfrm>
        </p:spPr>
        <p:txBody>
          <a:bodyPr>
            <a:normAutofit lnSpcReduction="10000"/>
          </a:bodyPr>
          <a:lstStyle/>
          <a:p>
            <a:r>
              <a:rPr lang="en-US" sz="2700">
                <a:solidFill>
                  <a:schemeClr val="tx1"/>
                </a:solidFill>
              </a:rPr>
              <a:t>Part of U.S. Department of Labor</a:t>
            </a:r>
          </a:p>
          <a:p>
            <a:r>
              <a:rPr lang="en-US" sz="2700">
                <a:solidFill>
                  <a:schemeClr val="tx1"/>
                </a:solidFill>
              </a:rPr>
              <a:t>Non-regulatory</a:t>
            </a:r>
          </a:p>
          <a:p>
            <a:r>
              <a:rPr lang="en-US" sz="2700">
                <a:solidFill>
                  <a:schemeClr val="tx1"/>
                </a:solidFill>
              </a:rPr>
              <a:t>Promotes policies and coordinates with employers and all levels of government to increase workplace success for people with disabilities</a:t>
            </a:r>
          </a:p>
          <a:p>
            <a:pPr lvl="1"/>
            <a:r>
              <a:rPr lang="en-US" sz="2400">
                <a:solidFill>
                  <a:schemeClr val="tx1"/>
                </a:solidFill>
              </a:rPr>
              <a:t>Mission: To develop and influence policies that increase the number and quality of employment opportunities for people with disabilities						</a:t>
            </a:r>
          </a:p>
          <a:p>
            <a:pPr marL="457200" lvl="1" indent="0">
              <a:buNone/>
            </a:pPr>
            <a:r>
              <a:rPr lang="en-US" sz="2400" b="1">
                <a:solidFill>
                  <a:schemeClr val="tx1"/>
                </a:solidFill>
              </a:rPr>
              <a:t>									dol.gov/</a:t>
            </a:r>
            <a:r>
              <a:rPr lang="en-US" sz="2400" b="1" err="1">
                <a:solidFill>
                  <a:schemeClr val="tx1"/>
                </a:solidFill>
              </a:rPr>
              <a:t>odep</a:t>
            </a:r>
            <a:endParaRPr lang="en-US" sz="2400" b="1">
              <a:solidFill>
                <a:schemeClr val="tx1"/>
              </a:solidFill>
            </a:endParaRPr>
          </a:p>
          <a:p>
            <a:pPr lvl="1"/>
            <a:endParaRPr lang="en-US" sz="2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597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08F57-3B1B-4616-A6C4-BA7806AEA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00" y="463929"/>
            <a:ext cx="7380860" cy="1005344"/>
          </a:xfrm>
        </p:spPr>
        <p:txBody>
          <a:bodyPr/>
          <a:lstStyle/>
          <a:p>
            <a:r>
              <a:rPr lang="en-US" dirty="0"/>
              <a:t>Administration's priorities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786180-2640-42C3-8089-7484CCE25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326645"/>
            <a:ext cx="7859050" cy="450050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>
                <a:solidFill>
                  <a:schemeClr val="tx1"/>
                </a:solidFill>
              </a:rPr>
              <a:t>Ensure a disability-inclusive COVID response and recovery</a:t>
            </a:r>
          </a:p>
          <a:p>
            <a:r>
              <a:rPr lang="en-US">
                <a:solidFill>
                  <a:schemeClr val="tx1"/>
                </a:solidFill>
              </a:rPr>
              <a:t>Promote racial and social equity in disability policy and programs</a:t>
            </a:r>
          </a:p>
          <a:p>
            <a:r>
              <a:rPr lang="en-US">
                <a:solidFill>
                  <a:schemeClr val="tx1"/>
                </a:solidFill>
              </a:rPr>
              <a:t>Support workers with mental health conditions and promote mental health-friendly workplace policies and practices</a:t>
            </a:r>
          </a:p>
          <a:p>
            <a:r>
              <a:rPr lang="en-US">
                <a:solidFill>
                  <a:schemeClr val="tx1"/>
                </a:solidFill>
              </a:rPr>
              <a:t>Expand opportunities for training and employment in clean/green energy and other high-growth industries</a:t>
            </a:r>
          </a:p>
          <a:p>
            <a:r>
              <a:rPr lang="en-US">
                <a:solidFill>
                  <a:schemeClr val="tx1"/>
                </a:solidFill>
              </a:rPr>
              <a:t>Help youth with disabilities prepare for and succeed in employment in post-pandemic era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53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00" y="349629"/>
            <a:ext cx="5498363" cy="1255864"/>
          </a:xfrm>
        </p:spPr>
        <p:txBody>
          <a:bodyPr>
            <a:noAutofit/>
          </a:bodyPr>
          <a:lstStyle/>
          <a:p>
            <a:r>
              <a:rPr lang="en-US" dirty="0"/>
              <a:t>Office of Disability Employment Policy (ODEP) Priorities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2235200"/>
            <a:ext cx="6358140" cy="3988767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Analyze, Research and Evaluate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Develop Implementation Tools</a:t>
            </a:r>
          </a:p>
          <a:p>
            <a:r>
              <a:rPr lang="en-US" sz="2800" dirty="0">
                <a:solidFill>
                  <a:schemeClr val="tx1"/>
                </a:solidFill>
              </a:rPr>
              <a:t>Develop Policies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Conduct Outreach</a:t>
            </a:r>
          </a:p>
          <a:p>
            <a:r>
              <a:rPr lang="en-US" sz="2800" dirty="0">
                <a:solidFill>
                  <a:schemeClr val="tx1"/>
                </a:solidFill>
              </a:rPr>
              <a:t>Collaborate</a:t>
            </a:r>
          </a:p>
          <a:p>
            <a:r>
              <a:rPr lang="en-US" sz="2800" dirty="0">
                <a:solidFill>
                  <a:schemeClr val="tx1"/>
                </a:solidFill>
              </a:rPr>
              <a:t>Provide Technical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5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400" y="894116"/>
            <a:ext cx="5498363" cy="860374"/>
          </a:xfrm>
        </p:spPr>
        <p:txBody>
          <a:bodyPr/>
          <a:lstStyle/>
          <a:p>
            <a:r>
              <a:rPr lang="en-US" dirty="0"/>
              <a:t>ODEP Policy Teams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00" y="2090057"/>
            <a:ext cx="6358140" cy="413391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>
                <a:solidFill>
                  <a:schemeClr val="tx1"/>
                </a:solidFill>
              </a:rPr>
              <a:t>Employment-Related Support Policy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chemeClr val="tx1"/>
                </a:solidFill>
              </a:rPr>
              <a:t>Workforce System Policy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chemeClr val="tx1"/>
                </a:solidFill>
              </a:rPr>
              <a:t>Employer and Workplace Policy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chemeClr val="tx1"/>
                </a:solidFill>
              </a:rPr>
              <a:t>Youth Policy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73672-F4F7-45EA-9FA7-839BF7F5E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00" y="703414"/>
            <a:ext cx="5498363" cy="1255864"/>
          </a:xfrm>
        </p:spPr>
        <p:txBody>
          <a:bodyPr/>
          <a:lstStyle/>
          <a:p>
            <a:r>
              <a:rPr lang="en-US" dirty="0"/>
              <a:t>Youth Team Initiatives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E8057-1D09-4651-BE0D-F3348EDCC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00" y="1959278"/>
            <a:ext cx="6358140" cy="3905310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Youth Transition</a:t>
            </a:r>
          </a:p>
          <a:p>
            <a:r>
              <a:rPr lang="en-US">
                <a:solidFill>
                  <a:schemeClr val="tx1"/>
                </a:solidFill>
              </a:rPr>
              <a:t>CAPE Youth Center</a:t>
            </a:r>
          </a:p>
          <a:p>
            <a:r>
              <a:rPr lang="en-US">
                <a:solidFill>
                  <a:schemeClr val="tx1"/>
                </a:solidFill>
              </a:rPr>
              <a:t>Inclusive Apprenticeships</a:t>
            </a:r>
          </a:p>
          <a:p>
            <a:r>
              <a:rPr lang="en-US">
                <a:solidFill>
                  <a:schemeClr val="tx1"/>
                </a:solidFill>
              </a:rPr>
              <a:t>SSI Youth Solutions</a:t>
            </a:r>
          </a:p>
          <a:p>
            <a:r>
              <a:rPr lang="en-US">
                <a:solidFill>
                  <a:schemeClr val="tx1"/>
                </a:solidFill>
              </a:rPr>
              <a:t>Guideposts for Success</a:t>
            </a:r>
          </a:p>
          <a:p>
            <a:r>
              <a:rPr lang="en-US">
                <a:solidFill>
                  <a:schemeClr val="tx1"/>
                </a:solidFill>
              </a:rPr>
              <a:t>Federal Partnerships</a:t>
            </a:r>
          </a:p>
        </p:txBody>
      </p:sp>
    </p:spTree>
    <p:extLst>
      <p:ext uri="{BB962C8B-B14F-4D97-AF65-F5344CB8AC3E}">
        <p14:creationId xmlns:p14="http://schemas.microsoft.com/office/powerpoint/2010/main" val="1634339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240" y="153033"/>
            <a:ext cx="5498363" cy="1255864"/>
          </a:xfrm>
        </p:spPr>
        <p:txBody>
          <a:bodyPr>
            <a:noAutofit/>
          </a:bodyPr>
          <a:lstStyle/>
          <a:p>
            <a:r>
              <a:rPr lang="en-US" dirty="0"/>
              <a:t>Center for Advancing Policy on Employment for Youth (CAPE-Youth)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240" y="1994113"/>
            <a:ext cx="6358140" cy="4312617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A consortium of Partners include the Council for State Governments, University of Massachusetts, and Cornell</a:t>
            </a:r>
          </a:p>
          <a:p>
            <a:r>
              <a:rPr lang="en-US" sz="2400" dirty="0">
                <a:solidFill>
                  <a:schemeClr val="tx1"/>
                </a:solidFill>
              </a:rPr>
              <a:t>Website: Capeyouth.org</a:t>
            </a:r>
          </a:p>
          <a:p>
            <a:r>
              <a:rPr lang="en-US" sz="2400" dirty="0">
                <a:solidFill>
                  <a:schemeClr val="tx1"/>
                </a:solidFill>
              </a:rPr>
              <a:t>Key Focus Areas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Career Pathways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Systems Coordination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Professional Development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Covid-19 Resources</a:t>
            </a:r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907" y="5461233"/>
            <a:ext cx="2600588" cy="125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37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1DE414FE11584F9B50240E8057A99B" ma:contentTypeVersion="8" ma:contentTypeDescription="Create a new document." ma:contentTypeScope="" ma:versionID="e2069b07a0d2b140fb2f2134de06b095">
  <xsd:schema xmlns:xsd="http://www.w3.org/2001/XMLSchema" xmlns:xs="http://www.w3.org/2001/XMLSchema" xmlns:p="http://schemas.microsoft.com/office/2006/metadata/properties" xmlns:ns3="3702f873-eba7-4293-ac7c-03d19a74ec8c" xmlns:ns4="86a41a35-8645-48ad-b163-f225d9906096" targetNamespace="http://schemas.microsoft.com/office/2006/metadata/properties" ma:root="true" ma:fieldsID="d009ab0087ac9765c14d9db32e14cc6d" ns3:_="" ns4:_="">
    <xsd:import namespace="3702f873-eba7-4293-ac7c-03d19a74ec8c"/>
    <xsd:import namespace="86a41a35-8645-48ad-b163-f225d99060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02f873-eba7-4293-ac7c-03d19a74e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41a35-8645-48ad-b163-f225d9906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EFE63BA-61D9-4680-8810-2A6BA9C17299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schemas.microsoft.com/office/2006/documentManagement/types"/>
    <ds:schemaRef ds:uri="86a41a35-8645-48ad-b163-f225d9906096"/>
    <ds:schemaRef ds:uri="3702f873-eba7-4293-ac7c-03d19a74ec8c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5E2C679-4935-4FAA-9289-1827EFFB68BE}">
  <ds:schemaRefs>
    <ds:schemaRef ds:uri="3702f873-eba7-4293-ac7c-03d19a74ec8c"/>
    <ds:schemaRef ds:uri="86a41a35-8645-48ad-b163-f225d990609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A4E275-3F88-45EC-9E7D-3D6A9BDEED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1158</Words>
  <Application>Microsoft Office PowerPoint</Application>
  <PresentationFormat>On-screen Show (4:3)</PresentationFormat>
  <Paragraphs>186</Paragraphs>
  <Slides>22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Avenir Next LT Pro</vt:lpstr>
      <vt:lpstr>Calibri</vt:lpstr>
      <vt:lpstr>Calibri (Headings)</vt:lpstr>
      <vt:lpstr>Office Theme</vt:lpstr>
      <vt:lpstr>Office of Disability Employment Policy: Federal Efforts to Improve Employment Outcomes  </vt:lpstr>
      <vt:lpstr>Presenter</vt:lpstr>
      <vt:lpstr>Presentation Objectives</vt:lpstr>
      <vt:lpstr>ODEP</vt:lpstr>
      <vt:lpstr>Administration's priorities</vt:lpstr>
      <vt:lpstr>Office of Disability Employment Policy (ODEP) Priorities</vt:lpstr>
      <vt:lpstr>ODEP Policy Teams</vt:lpstr>
      <vt:lpstr>Youth Team Initiatives </vt:lpstr>
      <vt:lpstr>Center for Advancing Policy on Employment for Youth (CAPE-Youth)</vt:lpstr>
      <vt:lpstr>Guideposts for Success  </vt:lpstr>
      <vt:lpstr>Issue Brief: Employment of Youth and Young Adults with Disabilities in a Recovering Economy </vt:lpstr>
      <vt:lpstr>CAPE-Youth Research Initiatives: COVID-19 Scan</vt:lpstr>
      <vt:lpstr>CAPE-Youth Research Initiatives: COVID-19 Scan cont.</vt:lpstr>
      <vt:lpstr>Upcoming CAPE-Youth Work- Research </vt:lpstr>
      <vt:lpstr>Upcoming CAPE-Youth Work: COVID-19</vt:lpstr>
      <vt:lpstr>Apprenticeship Inclusion Models (AIM)</vt:lpstr>
      <vt:lpstr>AIM Covid-19 Webinar</vt:lpstr>
      <vt:lpstr>AIM- Briefs</vt:lpstr>
      <vt:lpstr>Community Colleges </vt:lpstr>
      <vt:lpstr>Federal Partners in Transition </vt:lpstr>
      <vt:lpstr>SSI Youth Solutions</vt:lpstr>
      <vt:lpstr>Contact Information</vt:lpstr>
    </vt:vector>
  </TitlesOfParts>
  <Company>Blix Creative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ODEP Federal Efforts to Improve Employment  Outcomes</dc:title>
  <dc:creator>Office 2004 Test Drive User</dc:creator>
  <cp:lastModifiedBy>Kristen Smith</cp:lastModifiedBy>
  <cp:revision>5</cp:revision>
  <cp:lastPrinted>2018-06-27T18:31:51Z</cp:lastPrinted>
  <dcterms:created xsi:type="dcterms:W3CDTF">2014-09-04T22:26:30Z</dcterms:created>
  <dcterms:modified xsi:type="dcterms:W3CDTF">2021-07-09T18:02:34Z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0x010100351DE414FE11584F9B50240E8057A99B</vt:lpwstr>
  </property>
</Properties>
</file>