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73" r:id="rId5"/>
    <p:sldId id="259" r:id="rId6"/>
    <p:sldId id="260" r:id="rId7"/>
    <p:sldId id="274" r:id="rId8"/>
    <p:sldId id="275" r:id="rId9"/>
    <p:sldId id="272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lacial Indifference Bold" panose="020B0604020202020204" charset="0"/>
      <p:regular r:id="rId15"/>
      <p:bold r:id="rId16"/>
    </p:embeddedFont>
    <p:embeddedFont>
      <p:font typeface="Open Sans 1 Bold Italics" panose="020B0604020202020204" charset="0"/>
      <p:regular r:id="rId17"/>
      <p:bold r:id="rId18"/>
      <p:italic r:id="rId19"/>
      <p:boldItalic r:id="rId20"/>
    </p:embeddedFont>
    <p:embeddedFont>
      <p:font typeface="Open Sans 2" panose="020B0604020202020204" charset="0"/>
      <p:regular r:id="rId21"/>
    </p:embeddedFont>
    <p:embeddedFont>
      <p:font typeface="Open Sans Extra Bold" panose="020B0604020202020204" charset="0"/>
      <p:regular r:id="rId22"/>
      <p:bold r:id="rId23"/>
    </p:embeddedFont>
    <p:embeddedFont>
      <p:font typeface="Open Sans Extra Bold Italics" panose="020B0604020202020204" charset="0"/>
      <p:regular r:id="rId24"/>
      <p:bold r:id="rId25"/>
      <p:italic r:id="rId26"/>
      <p:boldItalic r:id="rId27"/>
    </p:embeddedFont>
    <p:embeddedFont>
      <p:font typeface="Open Sans Ligh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D68"/>
    <a:srgbClr val="D16D00"/>
    <a:srgbClr val="7FA547"/>
    <a:srgbClr val="BD2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9" autoAdjust="0"/>
    <p:restoredTop sz="86449" autoAdjust="0"/>
  </p:normalViewPr>
  <p:slideViewPr>
    <p:cSldViewPr>
      <p:cViewPr varScale="1">
        <p:scale>
          <a:sx n="63" d="100"/>
          <a:sy n="63" d="100"/>
        </p:scale>
        <p:origin x="1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jp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jpg"/><Relationship Id="rId5" Type="http://schemas.openxmlformats.org/officeDocument/2006/relationships/image" Target="../media/image4.sv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2501573" y="2640626"/>
            <a:ext cx="13284855" cy="11889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5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Bold"/>
                <a:ea typeface="+mn-ea"/>
                <a:cs typeface="+mn-cs"/>
              </a:rPr>
              <a:t>Emily Stewart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01573" y="3874845"/>
            <a:ext cx="13284855" cy="59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1B75BB"/>
                </a:solidFill>
                <a:latin typeface="Open Sans 1 Bold Italics"/>
              </a:rPr>
              <a:t>Executive Director, Community Catalyst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1578" y="9545618"/>
            <a:ext cx="328210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545454"/>
                </a:solidFill>
                <a:latin typeface="Glacial Indifference Bold"/>
              </a:rPr>
              <a:t>January 14, 2021</a:t>
            </a:r>
          </a:p>
        </p:txBody>
      </p:sp>
      <p:pic>
        <p:nvPicPr>
          <p:cNvPr id="5" name="Picture 5" descr="Community Catalyst 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03301" y="9196665"/>
            <a:ext cx="18694603" cy="755055"/>
            <a:chOff x="0" y="0"/>
            <a:chExt cx="24926137" cy="100674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926137" cy="131189"/>
            </a:xfrm>
            <a:prstGeom prst="rect">
              <a:avLst/>
            </a:pr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914370" y="491120"/>
              <a:ext cx="21097398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442451" y="3819872"/>
            <a:ext cx="6354097" cy="551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Italics"/>
                <a:ea typeface="+mn-ea"/>
                <a:cs typeface="+mn-cs"/>
              </a:rPr>
              <a:t>Our Founding Principle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451" y="4641253"/>
            <a:ext cx="9114504" cy="166199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spc="177" dirty="0">
                <a:solidFill>
                  <a:srgbClr val="BD2D1A"/>
                </a:solidFill>
                <a:latin typeface="Open Sans Light"/>
              </a:rPr>
              <a:t>Good health care decisions require community voice.</a:t>
            </a:r>
          </a:p>
        </p:txBody>
      </p:sp>
      <p:grpSp>
        <p:nvGrpSpPr>
          <p:cNvPr id="11" name="Group 13" descr="A red a blue oval with a light blue ribbon threaded through the center. To the left, a light blue circle reads &quot;20 years&quot;. At the bottom of the image is &quot;Community Catalyst&quot; in dark blue serif font. " title="Community Catalyst Logo"/>
          <p:cNvGrpSpPr/>
          <p:nvPr/>
        </p:nvGrpSpPr>
        <p:grpSpPr>
          <a:xfrm>
            <a:off x="10210800" y="1333500"/>
            <a:ext cx="6844726" cy="6996377"/>
            <a:chOff x="0" y="0"/>
            <a:chExt cx="8891957" cy="10312400"/>
          </a:xfrm>
        </p:grpSpPr>
        <p:pic>
          <p:nvPicPr>
            <p:cNvPr id="12" name="Picture 14"/>
            <p:cNvPicPr>
              <a:picLocks noChangeAspect="1"/>
            </p:cNvPicPr>
            <p:nvPr/>
          </p:nvPicPr>
          <p:blipFill>
            <a:blip r:embed="rId2"/>
            <a:srcRect l="6887" r="6887"/>
            <a:stretch>
              <a:fillRect/>
            </a:stretch>
          </p:blipFill>
          <p:spPr>
            <a:xfrm>
              <a:off x="0" y="0"/>
              <a:ext cx="8891957" cy="10312400"/>
            </a:xfrm>
            <a:prstGeom prst="rect">
              <a:avLst/>
            </a:prstGeom>
          </p:spPr>
        </p:pic>
      </p:grp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03301" y="9196665"/>
            <a:ext cx="18694603" cy="755055"/>
            <a:chOff x="0" y="0"/>
            <a:chExt cx="24926137" cy="100674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926137" cy="131189"/>
            </a:xfrm>
            <a:prstGeom prst="rect">
              <a:avLst/>
            </a:prstGeom>
            <a:solidFill>
              <a:srgbClr val="D9D9D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14370" y="491120"/>
              <a:ext cx="21097398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-2816268" y="4759007"/>
            <a:ext cx="5784936" cy="152400"/>
          </a:xfrm>
          <a:prstGeom prst="rect">
            <a:avLst/>
          </a:prstGeom>
          <a:solidFill>
            <a:srgbClr val="BD2D1A"/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717322" y="3656502"/>
            <a:ext cx="14853355" cy="121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8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Bold"/>
                <a:ea typeface="+mn-ea"/>
                <a:cs typeface="+mn-cs"/>
              </a:rPr>
              <a:t>Olivia’s Story</a:t>
            </a:r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BD2D1A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16377698" y="8346710"/>
            <a:ext cx="881602" cy="911590"/>
            <a:chOff x="0" y="0"/>
            <a:chExt cx="628022" cy="649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BD2D1A"/>
            </a:solidFill>
          </p:spPr>
        </p:sp>
      </p:grp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5396629"/>
            <a:ext cx="16230600" cy="50800"/>
          </a:xfrm>
          <a:prstGeom prst="rect">
            <a:avLst/>
          </a:prstGeom>
          <a:solidFill>
            <a:srgbClr val="161E69"/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2"/>
          <p:cNvSpPr txBox="1">
            <a:spLocks noGrp="1"/>
          </p:cNvSpPr>
          <p:nvPr>
            <p:ph type="title" idx="4294967295"/>
          </p:nvPr>
        </p:nvSpPr>
        <p:spPr>
          <a:xfrm>
            <a:off x="1862753" y="528188"/>
            <a:ext cx="14935200" cy="8976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"/>
                <a:ea typeface="+mn-ea"/>
                <a:cs typeface="+mn-cs"/>
              </a:rPr>
              <a:t>Why Centering Consumer Voice Matters</a:t>
            </a:r>
          </a:p>
        </p:txBody>
      </p:sp>
      <p:grpSp>
        <p:nvGrpSpPr>
          <p:cNvPr id="2" name="Group 1" descr="A collage of pictures including people at a conference table, people holding protest signs that read &quot;Medicaid Matters&quot; and &quot;Healthcare for America Now&quot;, speakers on a panel, a backpack with a &quot;Nothing about us without us&quot; sign, people sitting in chairs listening to a speaker who is standing, a parent kissing their child, and a collection of postcards that read &quot;Medicaid Matters&quot; on the front. ">
            <a:extLst>
              <a:ext uri="{FF2B5EF4-FFF2-40B4-BE49-F238E27FC236}">
                <a16:creationId xmlns:a16="http://schemas.microsoft.com/office/drawing/2014/main" id="{836FC94B-EBE2-4036-A5B8-7407F38E071A}"/>
              </a:ext>
            </a:extLst>
          </p:cNvPr>
          <p:cNvGrpSpPr/>
          <p:nvPr/>
        </p:nvGrpSpPr>
        <p:grpSpPr>
          <a:xfrm>
            <a:off x="2971800" y="1486224"/>
            <a:ext cx="12725400" cy="8397107"/>
            <a:chOff x="2971800" y="1486224"/>
            <a:chExt cx="12725400" cy="8397107"/>
          </a:xfrm>
        </p:grpSpPr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048969" y="4402646"/>
              <a:ext cx="380060" cy="448569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770959" y="5393916"/>
              <a:ext cx="380060" cy="448569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4000" y="7403476"/>
              <a:ext cx="385769" cy="448569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770959" y="6363128"/>
              <a:ext cx="380060" cy="448569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4000" y="8396467"/>
              <a:ext cx="385769" cy="448569"/>
            </a:xfrm>
            <a:prstGeom prst="rect">
              <a:avLst/>
            </a:prstGeom>
          </p:spPr>
        </p:pic>
        <p:pic>
          <p:nvPicPr>
            <p:cNvPr id="57" name="Picture 56" descr="A collage of pictures including people at a conference table, people holding protest signs that read &quot;Medicaid Matters&quot; and &quot;Healthcare for America Now&quot;, speakers on a panel, a backpack with a &quot;Nothing about us without us&quot; sign, people sitting in chairs listening to a speaker who is standing, a parent kissing their child, and a collection of postcards that read &quot;Medicaid Matters&quot; on the front. ">
              <a:extLst>
                <a:ext uri="{FF2B5EF4-FFF2-40B4-BE49-F238E27FC236}">
                  <a16:creationId xmlns:a16="http://schemas.microsoft.com/office/drawing/2014/main" id="{C2C4F88F-00D0-4624-97DA-4684BB83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1800" y="1801639"/>
              <a:ext cx="12725400" cy="8081692"/>
            </a:xfrm>
            <a:prstGeom prst="rect">
              <a:avLst/>
            </a:prstGeom>
          </p:spPr>
        </p:pic>
        <p:sp>
          <p:nvSpPr>
            <p:cNvPr id="46" name="AutoShape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07711" y="1486224"/>
              <a:ext cx="9204012" cy="88773"/>
            </a:xfrm>
            <a:prstGeom prst="rect">
              <a:avLst/>
            </a:prstGeom>
            <a:solidFill>
              <a:srgbClr val="BD2D1A"/>
            </a:solidFill>
          </p:spPr>
        </p:sp>
      </p:grpSp>
      <p:pic>
        <p:nvPicPr>
          <p:cNvPr id="56" name="Pictur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3985913" y="4728519"/>
            <a:ext cx="10316175" cy="859137"/>
            <a:chOff x="0" y="0"/>
            <a:chExt cx="6862342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6862342" cy="69850"/>
            </a:xfrm>
            <a:custGeom>
              <a:avLst/>
              <a:gdLst/>
              <a:ahLst/>
              <a:cxnLst/>
              <a:rect l="l" t="t" r="r" b="b"/>
              <a:pathLst>
                <a:path w="6862342" h="69850">
                  <a:moveTo>
                    <a:pt x="657151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6862342" y="69850"/>
                  </a:lnTo>
                  <a:lnTo>
                    <a:pt x="6862342" y="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578000" y="5845364"/>
            <a:ext cx="6279999" cy="13207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Italics"/>
                <a:ea typeface="+mn-ea"/>
                <a:cs typeface="+mn-cs"/>
              </a:rPr>
              <a:t>The Need and The Moment.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64742" y="1867898"/>
            <a:ext cx="749523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 dirty="0">
                <a:solidFill>
                  <a:srgbClr val="161E69"/>
                </a:solidFill>
                <a:latin typeface="Open Sans 2"/>
              </a:rPr>
              <a:t>Policy Opportunity.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6024" y="3540444"/>
            <a:ext cx="7495231" cy="110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 dirty="0">
                <a:solidFill>
                  <a:srgbClr val="161E69"/>
                </a:solidFill>
                <a:latin typeface="Open Sans 2"/>
              </a:rPr>
              <a:t>Matched by a huge need for ideas &amp; evidenced-based solutions.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64069" y="5643419"/>
            <a:ext cx="7495231" cy="168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 dirty="0">
                <a:solidFill>
                  <a:srgbClr val="161E69"/>
                </a:solidFill>
                <a:latin typeface="Open Sans 2"/>
              </a:rPr>
              <a:t>Solutions rooted in what people need, especially those most hurt by our system today.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2222" y="7884927"/>
            <a:ext cx="7495231" cy="110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3000" spc="30" dirty="0">
                <a:solidFill>
                  <a:srgbClr val="161E69"/>
                </a:solidFill>
                <a:latin typeface="Open Sans 2"/>
              </a:rPr>
              <a:t>Solutions centered on advancing health equity. </a:t>
            </a:r>
          </a:p>
        </p:txBody>
      </p:sp>
      <p:pic>
        <p:nvPicPr>
          <p:cNvPr id="1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  <p:sp>
        <p:nvSpPr>
          <p:cNvPr id="14" name="Auto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-1037693" y="6419183"/>
            <a:ext cx="2210152" cy="134766"/>
          </a:xfrm>
          <a:prstGeom prst="rect">
            <a:avLst/>
          </a:prstGeom>
          <a:solidFill>
            <a:srgbClr val="BD2D1A"/>
          </a:solidFill>
        </p:spPr>
      </p:sp>
      <p:grpSp>
        <p:nvGrpSpPr>
          <p:cNvPr id="16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97898" y="1664535"/>
            <a:ext cx="892202" cy="892202"/>
            <a:chOff x="759750" y="1378325"/>
            <a:chExt cx="892202" cy="892202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59750" y="1378325"/>
              <a:ext cx="892202" cy="892202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46003" y="1489100"/>
              <a:ext cx="719697" cy="71969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04581" y="3649683"/>
            <a:ext cx="892202" cy="892202"/>
            <a:chOff x="771860" y="2532161"/>
            <a:chExt cx="892202" cy="892202"/>
          </a:xfrm>
        </p:grpSpPr>
        <p:pic>
          <p:nvPicPr>
            <p:cNvPr id="20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1860" y="2532161"/>
              <a:ext cx="892202" cy="892202"/>
            </a:xfrm>
            <a:prstGeom prst="rect">
              <a:avLst/>
            </a:prstGeom>
          </p:spPr>
        </p:pic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2262">
              <a:off x="843186" y="2834576"/>
              <a:ext cx="757463" cy="311810"/>
            </a:xfrm>
            <a:prstGeom prst="rect">
              <a:avLst/>
            </a:prstGeom>
          </p:spPr>
        </p:pic>
      </p:grpSp>
      <p:pic>
        <p:nvPicPr>
          <p:cNvPr id="22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60827" y="5643419"/>
            <a:ext cx="966345" cy="966345"/>
          </a:xfrm>
          <a:prstGeom prst="rect">
            <a:avLst/>
          </a:prstGeom>
        </p:spPr>
      </p:pic>
      <p:pic>
        <p:nvPicPr>
          <p:cNvPr id="2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rcRect/>
          <a:stretch>
            <a:fillRect/>
          </a:stretch>
        </p:blipFill>
        <p:spPr>
          <a:xfrm>
            <a:off x="8641578" y="5645906"/>
            <a:ext cx="1004842" cy="1004842"/>
          </a:xfrm>
          <a:prstGeom prst="rect">
            <a:avLst/>
          </a:prstGeom>
        </p:spPr>
      </p:pic>
      <p:grpSp>
        <p:nvGrpSpPr>
          <p:cNvPr id="24" name="Group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97898" y="8152890"/>
            <a:ext cx="892202" cy="892202"/>
            <a:chOff x="816070" y="4841456"/>
            <a:chExt cx="892202" cy="892202"/>
          </a:xfrm>
        </p:grpSpPr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6070" y="4841456"/>
              <a:ext cx="892202" cy="892202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895725" y="4931128"/>
              <a:ext cx="756227" cy="7562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>
            <a:spLocks noGrp="1"/>
          </p:cNvSpPr>
          <p:nvPr>
            <p:ph type="title" idx="4294967295"/>
          </p:nvPr>
        </p:nvSpPr>
        <p:spPr>
          <a:xfrm>
            <a:off x="413156" y="6322236"/>
            <a:ext cx="4985458" cy="659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Italics"/>
                <a:ea typeface="+mn-ea"/>
                <a:cs typeface="+mn-cs"/>
              </a:rPr>
              <a:t>Approach.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66202" y="836291"/>
            <a:ext cx="89857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000" spc="300" dirty="0">
                <a:solidFill>
                  <a:srgbClr val="161E69"/>
                </a:solidFill>
                <a:latin typeface="Open Sans Extra Bold"/>
              </a:rPr>
              <a:t>TRUST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29331" y="3458812"/>
            <a:ext cx="8985776" cy="52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000" spc="300" dirty="0">
                <a:solidFill>
                  <a:srgbClr val="161E69"/>
                </a:solidFill>
                <a:latin typeface="Open Sans Extra Bold"/>
              </a:rPr>
              <a:t>ENGAGING AT THE OUTSET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29331" y="6046766"/>
            <a:ext cx="8985776" cy="52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000" spc="300" dirty="0">
                <a:solidFill>
                  <a:srgbClr val="161E69"/>
                </a:solidFill>
                <a:latin typeface="Open Sans Extra Bold"/>
              </a:rPr>
              <a:t>COMMUNITY RESOURCES</a:t>
            </a:r>
          </a:p>
        </p:txBody>
      </p:sp>
      <p:sp>
        <p:nvSpPr>
          <p:cNvPr id="40" name="TextBox 21"/>
          <p:cNvSpPr txBox="1"/>
          <p:nvPr/>
        </p:nvSpPr>
        <p:spPr>
          <a:xfrm>
            <a:off x="7866202" y="8460759"/>
            <a:ext cx="8985776" cy="52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000" spc="300" dirty="0">
                <a:solidFill>
                  <a:srgbClr val="161E69"/>
                </a:solidFill>
                <a:latin typeface="Open Sans Extra Bold"/>
              </a:rPr>
              <a:t>FLEXIBILITY AND PATIENCE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2361216" y="4699344"/>
            <a:ext cx="10316175" cy="859137"/>
            <a:chOff x="0" y="0"/>
            <a:chExt cx="6862342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6862342" cy="69850"/>
            </a:xfrm>
            <a:custGeom>
              <a:avLst/>
              <a:gdLst/>
              <a:ahLst/>
              <a:cxnLst/>
              <a:rect l="l" t="t" r="r" b="b"/>
              <a:pathLst>
                <a:path w="6862342" h="69850">
                  <a:moveTo>
                    <a:pt x="657151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6862342" y="69850"/>
                  </a:lnTo>
                  <a:lnTo>
                    <a:pt x="6862342" y="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73482" y="2140971"/>
            <a:ext cx="10768697" cy="859137"/>
            <a:chOff x="0" y="0"/>
            <a:chExt cx="7163361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7163361" cy="69850"/>
            </a:xfrm>
            <a:custGeom>
              <a:avLst/>
              <a:gdLst/>
              <a:ahLst/>
              <a:cxnLst/>
              <a:rect l="l" t="t" r="r" b="b"/>
              <a:pathLst>
                <a:path w="7163361" h="69850">
                  <a:moveTo>
                    <a:pt x="68725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163361" y="69850"/>
                  </a:lnTo>
                  <a:lnTo>
                    <a:pt x="7163361" y="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73482" y="4888205"/>
            <a:ext cx="10768697" cy="859137"/>
            <a:chOff x="0" y="0"/>
            <a:chExt cx="7163361" cy="571500"/>
          </a:xfrm>
        </p:grpSpPr>
        <p:sp>
          <p:nvSpPr>
            <p:cNvPr id="20" name="Freeform 20"/>
            <p:cNvSpPr/>
            <p:nvPr/>
          </p:nvSpPr>
          <p:spPr>
            <a:xfrm>
              <a:off x="0" y="255270"/>
              <a:ext cx="7163361" cy="69850"/>
            </a:xfrm>
            <a:custGeom>
              <a:avLst/>
              <a:gdLst/>
              <a:ahLst/>
              <a:cxnLst/>
              <a:rect l="l" t="t" r="r" b="b"/>
              <a:pathLst>
                <a:path w="7163361" h="69850">
                  <a:moveTo>
                    <a:pt x="68725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163361" y="69850"/>
                  </a:lnTo>
                  <a:lnTo>
                    <a:pt x="7163361" y="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pic>
        <p:nvPicPr>
          <p:cNvPr id="26" name="Pictur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  <p:sp>
        <p:nvSpPr>
          <p:cNvPr id="33" name="AutoShap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1317941" y="6694900"/>
            <a:ext cx="2761327" cy="125445"/>
          </a:xfrm>
          <a:prstGeom prst="rect">
            <a:avLst/>
          </a:prstGeom>
          <a:solidFill>
            <a:srgbClr val="BD2D1A"/>
          </a:solidFill>
        </p:spPr>
      </p:sp>
      <p:grpSp>
        <p:nvGrpSpPr>
          <p:cNvPr id="36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91572" y="7352839"/>
            <a:ext cx="10768697" cy="859137"/>
            <a:chOff x="0" y="0"/>
            <a:chExt cx="7163361" cy="571500"/>
          </a:xfrm>
        </p:grpSpPr>
        <p:sp>
          <p:nvSpPr>
            <p:cNvPr id="37" name="Freeform 20"/>
            <p:cNvSpPr/>
            <p:nvPr/>
          </p:nvSpPr>
          <p:spPr>
            <a:xfrm>
              <a:off x="0" y="255270"/>
              <a:ext cx="7163361" cy="69850"/>
            </a:xfrm>
            <a:custGeom>
              <a:avLst/>
              <a:gdLst/>
              <a:ahLst/>
              <a:cxnLst/>
              <a:rect l="l" t="t" r="r" b="b"/>
              <a:pathLst>
                <a:path w="7163361" h="69850">
                  <a:moveTo>
                    <a:pt x="68725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163361" y="69850"/>
                  </a:lnTo>
                  <a:lnTo>
                    <a:pt x="7163361" y="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2"/>
          <p:cNvSpPr txBox="1">
            <a:spLocks noGrp="1"/>
          </p:cNvSpPr>
          <p:nvPr>
            <p:ph type="title" idx="4294967295"/>
          </p:nvPr>
        </p:nvSpPr>
        <p:spPr>
          <a:xfrm>
            <a:off x="1862753" y="528188"/>
            <a:ext cx="14935200" cy="8520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"/>
                <a:ea typeface="+mn-ea"/>
                <a:cs typeface="+mn-cs"/>
              </a:rPr>
              <a:t>Methods</a:t>
            </a:r>
          </a:p>
        </p:txBody>
      </p:sp>
      <p:pic>
        <p:nvPicPr>
          <p:cNvPr id="48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81429" y="3390900"/>
            <a:ext cx="380060" cy="443807"/>
          </a:xfrm>
          <a:prstGeom prst="rect">
            <a:avLst/>
          </a:prstGeom>
        </p:spPr>
      </p:pic>
      <p:pic>
        <p:nvPicPr>
          <p:cNvPr id="49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8969" y="4402646"/>
            <a:ext cx="380060" cy="448569"/>
          </a:xfrm>
          <a:prstGeom prst="rect">
            <a:avLst/>
          </a:prstGeom>
        </p:spPr>
      </p:pic>
      <p:pic>
        <p:nvPicPr>
          <p:cNvPr id="50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0959" y="5393916"/>
            <a:ext cx="380060" cy="448569"/>
          </a:xfrm>
          <a:prstGeom prst="rect">
            <a:avLst/>
          </a:prstGeom>
        </p:spPr>
      </p:pic>
      <p:pic>
        <p:nvPicPr>
          <p:cNvPr id="51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7403476"/>
            <a:ext cx="385769" cy="448569"/>
          </a:xfrm>
          <a:prstGeom prst="rect">
            <a:avLst/>
          </a:prstGeom>
        </p:spPr>
      </p:pic>
      <p:pic>
        <p:nvPicPr>
          <p:cNvPr id="54" name="Picture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0959" y="6363128"/>
            <a:ext cx="380060" cy="448569"/>
          </a:xfrm>
          <a:prstGeom prst="rect">
            <a:avLst/>
          </a:prstGeom>
        </p:spPr>
      </p:pic>
      <p:pic>
        <p:nvPicPr>
          <p:cNvPr id="55" name="Picture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8396467"/>
            <a:ext cx="385769" cy="448569"/>
          </a:xfrm>
          <a:prstGeom prst="rect">
            <a:avLst/>
          </a:prstGeom>
        </p:spPr>
      </p:pic>
      <p:pic>
        <p:nvPicPr>
          <p:cNvPr id="56" name="Pictur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  <p:sp>
        <p:nvSpPr>
          <p:cNvPr id="19" name="AutoShap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264880" y="2886112"/>
            <a:ext cx="42310" cy="1044388"/>
          </a:xfrm>
          <a:prstGeom prst="rect">
            <a:avLst/>
          </a:prstGeom>
          <a:solidFill>
            <a:srgbClr val="1B75BB"/>
          </a:solid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ABC03A-1D0A-49F7-9A69-E248DC2F4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7800" y="2887323"/>
            <a:ext cx="14039850" cy="5461754"/>
            <a:chOff x="1447800" y="2887323"/>
            <a:chExt cx="14039850" cy="5461754"/>
          </a:xfrm>
        </p:grpSpPr>
        <p:grpSp>
          <p:nvGrpSpPr>
            <p:cNvPr id="13" name="Group 3"/>
            <p:cNvGrpSpPr>
              <a:grpSpLocks noChangeAspect="1"/>
            </p:cNvGrpSpPr>
            <p:nvPr/>
          </p:nvGrpSpPr>
          <p:grpSpPr>
            <a:xfrm>
              <a:off x="1447800" y="3723855"/>
              <a:ext cx="3705750" cy="3595931"/>
              <a:chOff x="0" y="0"/>
              <a:chExt cx="6350000" cy="6350000"/>
            </a:xfrm>
          </p:grpSpPr>
          <p:sp>
            <p:nvSpPr>
              <p:cNvPr id="3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1B75BB"/>
              </a:solidFill>
            </p:spPr>
          </p:sp>
        </p:grpSp>
        <p:grpSp>
          <p:nvGrpSpPr>
            <p:cNvPr id="31" name="Group 9"/>
            <p:cNvGrpSpPr/>
            <p:nvPr/>
          </p:nvGrpSpPr>
          <p:grpSpPr>
            <a:xfrm>
              <a:off x="7808225" y="2887323"/>
              <a:ext cx="4961240" cy="1489469"/>
              <a:chOff x="0" y="0"/>
              <a:chExt cx="7153677" cy="1840650"/>
            </a:xfrm>
          </p:grpSpPr>
          <p:sp>
            <p:nvSpPr>
              <p:cNvPr id="33" name="Freeform 10"/>
              <p:cNvSpPr/>
              <p:nvPr/>
            </p:nvSpPr>
            <p:spPr>
              <a:xfrm>
                <a:off x="0" y="0"/>
                <a:ext cx="7154947" cy="1840650"/>
              </a:xfrm>
              <a:custGeom>
                <a:avLst/>
                <a:gdLst/>
                <a:ahLst/>
                <a:cxnLst/>
                <a:rect l="l" t="t" r="r" b="b"/>
                <a:pathLst>
                  <a:path w="7154947" h="1840650">
                    <a:moveTo>
                      <a:pt x="6601227" y="1840650"/>
                    </a:moveTo>
                    <a:lnTo>
                      <a:pt x="553720" y="1840650"/>
                    </a:lnTo>
                    <a:cubicBezTo>
                      <a:pt x="247650" y="1840650"/>
                      <a:pt x="0" y="1428669"/>
                      <a:pt x="0" y="921449"/>
                    </a:cubicBezTo>
                    <a:cubicBezTo>
                      <a:pt x="0" y="412116"/>
                      <a:pt x="247650" y="0"/>
                      <a:pt x="553720" y="0"/>
                    </a:cubicBezTo>
                    <a:lnTo>
                      <a:pt x="6601227" y="0"/>
                    </a:lnTo>
                    <a:cubicBezTo>
                      <a:pt x="6907297" y="0"/>
                      <a:pt x="7154947" y="412116"/>
                      <a:pt x="7154947" y="921449"/>
                    </a:cubicBezTo>
                    <a:cubicBezTo>
                      <a:pt x="7153677" y="1428669"/>
                      <a:pt x="6906027" y="1840650"/>
                      <a:pt x="6601227" y="1840650"/>
                    </a:cubicBezTo>
                    <a:close/>
                  </a:path>
                </a:pathLst>
              </a:custGeom>
              <a:solidFill>
                <a:srgbClr val="6CBAE8"/>
              </a:solidFill>
            </p:spPr>
          </p:sp>
        </p:grpSp>
        <p:grpSp>
          <p:nvGrpSpPr>
            <p:cNvPr id="28" name="Group 18"/>
            <p:cNvGrpSpPr/>
            <p:nvPr/>
          </p:nvGrpSpPr>
          <p:grpSpPr>
            <a:xfrm>
              <a:off x="8614430" y="4918929"/>
              <a:ext cx="5207175" cy="1562216"/>
              <a:chOff x="0" y="0"/>
              <a:chExt cx="7101914" cy="1840650"/>
            </a:xfrm>
          </p:grpSpPr>
          <p:sp>
            <p:nvSpPr>
              <p:cNvPr id="30" name="Freeform 19"/>
              <p:cNvSpPr/>
              <p:nvPr/>
            </p:nvSpPr>
            <p:spPr>
              <a:xfrm>
                <a:off x="0" y="0"/>
                <a:ext cx="7103184" cy="1840650"/>
              </a:xfrm>
              <a:custGeom>
                <a:avLst/>
                <a:gdLst/>
                <a:ahLst/>
                <a:cxnLst/>
                <a:rect l="l" t="t" r="r" b="b"/>
                <a:pathLst>
                  <a:path w="7103184" h="1840650">
                    <a:moveTo>
                      <a:pt x="6549464" y="1840650"/>
                    </a:moveTo>
                    <a:lnTo>
                      <a:pt x="553720" y="1840650"/>
                    </a:lnTo>
                    <a:cubicBezTo>
                      <a:pt x="247650" y="1840650"/>
                      <a:pt x="0" y="1428669"/>
                      <a:pt x="0" y="921449"/>
                    </a:cubicBezTo>
                    <a:cubicBezTo>
                      <a:pt x="0" y="412116"/>
                      <a:pt x="247650" y="0"/>
                      <a:pt x="553720" y="0"/>
                    </a:cubicBezTo>
                    <a:lnTo>
                      <a:pt x="6549464" y="0"/>
                    </a:lnTo>
                    <a:cubicBezTo>
                      <a:pt x="6855534" y="0"/>
                      <a:pt x="7103184" y="412116"/>
                      <a:pt x="7103184" y="921449"/>
                    </a:cubicBezTo>
                    <a:cubicBezTo>
                      <a:pt x="7101914" y="1428669"/>
                      <a:pt x="6854264" y="1840650"/>
                      <a:pt x="6549464" y="1840650"/>
                    </a:cubicBezTo>
                    <a:close/>
                  </a:path>
                </a:pathLst>
              </a:custGeom>
              <a:solidFill>
                <a:srgbClr val="25AAE1"/>
              </a:solidFill>
            </p:spPr>
          </p:sp>
        </p:grpSp>
        <p:sp>
          <p:nvSpPr>
            <p:cNvPr id="16" name="AutoShape 24"/>
            <p:cNvSpPr/>
            <p:nvPr/>
          </p:nvSpPr>
          <p:spPr>
            <a:xfrm rot="5400000">
              <a:off x="8357880" y="6141640"/>
              <a:ext cx="42310" cy="3230389"/>
            </a:xfrm>
            <a:prstGeom prst="rect">
              <a:avLst/>
            </a:prstGeom>
            <a:solidFill>
              <a:srgbClr val="1B75BB"/>
            </a:solidFill>
          </p:spPr>
        </p:sp>
        <p:grpSp>
          <p:nvGrpSpPr>
            <p:cNvPr id="25" name="Group 26"/>
            <p:cNvGrpSpPr/>
            <p:nvPr/>
          </p:nvGrpSpPr>
          <p:grpSpPr>
            <a:xfrm>
              <a:off x="9465676" y="6910536"/>
              <a:ext cx="6021974" cy="1438541"/>
              <a:chOff x="0" y="0"/>
              <a:chExt cx="9043504" cy="184065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044774" cy="1840650"/>
              </a:xfrm>
              <a:custGeom>
                <a:avLst/>
                <a:gdLst/>
                <a:ahLst/>
                <a:cxnLst/>
                <a:rect l="l" t="t" r="r" b="b"/>
                <a:pathLst>
                  <a:path w="9044774" h="1840650">
                    <a:moveTo>
                      <a:pt x="8491054" y="1840650"/>
                    </a:moveTo>
                    <a:lnTo>
                      <a:pt x="553720" y="1840650"/>
                    </a:lnTo>
                    <a:cubicBezTo>
                      <a:pt x="247650" y="1840650"/>
                      <a:pt x="0" y="1428669"/>
                      <a:pt x="0" y="921449"/>
                    </a:cubicBezTo>
                    <a:cubicBezTo>
                      <a:pt x="0" y="412116"/>
                      <a:pt x="247650" y="0"/>
                      <a:pt x="553720" y="0"/>
                    </a:cubicBezTo>
                    <a:lnTo>
                      <a:pt x="8491054" y="0"/>
                    </a:lnTo>
                    <a:cubicBezTo>
                      <a:pt x="8797124" y="0"/>
                      <a:pt x="9044774" y="412116"/>
                      <a:pt x="9044774" y="921449"/>
                    </a:cubicBezTo>
                    <a:cubicBezTo>
                      <a:pt x="9043504" y="1428669"/>
                      <a:pt x="8795854" y="1840650"/>
                      <a:pt x="8491054" y="1840650"/>
                    </a:cubicBezTo>
                    <a:close/>
                  </a:path>
                </a:pathLst>
              </a:custGeom>
              <a:solidFill>
                <a:srgbClr val="0F75BC"/>
              </a:solidFill>
            </p:spPr>
          </p:sp>
        </p:grpSp>
        <p:sp>
          <p:nvSpPr>
            <p:cNvPr id="18" name="AutoShape 29"/>
            <p:cNvSpPr/>
            <p:nvPr/>
          </p:nvSpPr>
          <p:spPr>
            <a:xfrm>
              <a:off x="6741323" y="3429460"/>
              <a:ext cx="45184" cy="4327374"/>
            </a:xfrm>
            <a:prstGeom prst="rect">
              <a:avLst/>
            </a:prstGeom>
            <a:solidFill>
              <a:srgbClr val="1B75BB"/>
            </a:solidFill>
          </p:spPr>
        </p:sp>
        <p:sp>
          <p:nvSpPr>
            <p:cNvPr id="20" name="AutoShape 31"/>
            <p:cNvSpPr/>
            <p:nvPr/>
          </p:nvSpPr>
          <p:spPr>
            <a:xfrm rot="5400000">
              <a:off x="7656724" y="4673614"/>
              <a:ext cx="42310" cy="1873110"/>
            </a:xfrm>
            <a:prstGeom prst="rect">
              <a:avLst/>
            </a:prstGeom>
            <a:solidFill>
              <a:srgbClr val="1B75BB"/>
            </a:solidFill>
          </p:spPr>
        </p:sp>
        <p:sp>
          <p:nvSpPr>
            <p:cNvPr id="21" name="AutoShape 32"/>
            <p:cNvSpPr/>
            <p:nvPr/>
          </p:nvSpPr>
          <p:spPr>
            <a:xfrm rot="5400000">
              <a:off x="5876001" y="4755461"/>
              <a:ext cx="42605" cy="1688044"/>
            </a:xfrm>
            <a:prstGeom prst="rect">
              <a:avLst/>
            </a:prstGeom>
            <a:solidFill>
              <a:srgbClr val="1B75BB"/>
            </a:solidFill>
          </p:spPr>
        </p:sp>
      </p:grpSp>
      <p:grpSp>
        <p:nvGrpSpPr>
          <p:cNvPr id="22" name="Group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6826" y="4195638"/>
            <a:ext cx="2087699" cy="2454363"/>
            <a:chOff x="0" y="0"/>
            <a:chExt cx="2644264" cy="3203615"/>
          </a:xfrm>
        </p:grpSpPr>
        <p:pic>
          <p:nvPicPr>
            <p:cNvPr id="23" name="Picture 34"/>
            <p:cNvPicPr>
              <a:picLocks noChangeAspect="1"/>
            </p:cNvPicPr>
            <p:nvPr/>
          </p:nvPicPr>
          <p:blipFill>
            <a:blip r:embed="rId11"/>
            <a:srcRect l="16593" t="50207" r="18877" b="12395"/>
            <a:stretch>
              <a:fillRect/>
            </a:stretch>
          </p:blipFill>
          <p:spPr>
            <a:xfrm>
              <a:off x="0" y="1671166"/>
              <a:ext cx="2644264" cy="1532449"/>
            </a:xfrm>
            <a:prstGeom prst="rect">
              <a:avLst/>
            </a:prstGeom>
          </p:spPr>
        </p:pic>
        <p:pic>
          <p:nvPicPr>
            <p:cNvPr id="24" name="Picture 35"/>
            <p:cNvPicPr>
              <a:picLocks noChangeAspect="1"/>
            </p:cNvPicPr>
            <p:nvPr/>
          </p:nvPicPr>
          <p:blipFill>
            <a:blip r:embed="rId12"/>
            <a:srcRect l="29861" t="31481" r="29861" b="29629"/>
            <a:stretch>
              <a:fillRect/>
            </a:stretch>
          </p:blipFill>
          <p:spPr>
            <a:xfrm rot="-900236">
              <a:off x="842925" y="148463"/>
              <a:ext cx="1314014" cy="1268703"/>
            </a:xfrm>
            <a:prstGeom prst="rect">
              <a:avLst/>
            </a:prstGeom>
          </p:spPr>
        </p:pic>
      </p:grpSp>
      <p:sp>
        <p:nvSpPr>
          <p:cNvPr id="32" name="TextBox 11"/>
          <p:cNvSpPr txBox="1"/>
          <p:nvPr/>
        </p:nvSpPr>
        <p:spPr>
          <a:xfrm>
            <a:off x="8403009" y="3077719"/>
            <a:ext cx="3771672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46" dirty="0">
                <a:latin typeface="Open Sans"/>
              </a:rPr>
              <a:t>Engaging community-based orgs; taskforces</a:t>
            </a:r>
          </a:p>
        </p:txBody>
      </p:sp>
      <p:sp>
        <p:nvSpPr>
          <p:cNvPr id="29" name="TextBox 20"/>
          <p:cNvSpPr txBox="1"/>
          <p:nvPr/>
        </p:nvSpPr>
        <p:spPr>
          <a:xfrm>
            <a:off x="9238700" y="5118626"/>
            <a:ext cx="3958634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46" dirty="0">
                <a:latin typeface="Open Sans"/>
              </a:rPr>
              <a:t>Consumer panels &amp; advisory boards</a:t>
            </a:r>
          </a:p>
        </p:txBody>
      </p:sp>
      <p:sp>
        <p:nvSpPr>
          <p:cNvPr id="26" name="TextBox 28"/>
          <p:cNvSpPr txBox="1"/>
          <p:nvPr/>
        </p:nvSpPr>
        <p:spPr>
          <a:xfrm>
            <a:off x="9663366" y="7338805"/>
            <a:ext cx="5462296" cy="23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2800" spc="46" dirty="0">
                <a:solidFill>
                  <a:srgbClr val="FFFFFF"/>
                </a:solidFill>
                <a:latin typeface="Open Sans"/>
              </a:rPr>
              <a:t>Focus groups </a:t>
            </a:r>
          </a:p>
        </p:txBody>
      </p:sp>
      <p:sp>
        <p:nvSpPr>
          <p:cNvPr id="46" name="AutoShape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07711" y="1486224"/>
            <a:ext cx="9204012" cy="88773"/>
          </a:xfrm>
          <a:prstGeom prst="rect">
            <a:avLst/>
          </a:prstGeom>
          <a:solidFill>
            <a:srgbClr val="BD2D1A"/>
          </a:solidFill>
        </p:spPr>
      </p:sp>
    </p:spTree>
    <p:extLst>
      <p:ext uri="{BB962C8B-B14F-4D97-AF65-F5344CB8AC3E}">
        <p14:creationId xmlns:p14="http://schemas.microsoft.com/office/powerpoint/2010/main" val="255737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2"/>
          <p:cNvSpPr txBox="1">
            <a:spLocks noGrp="1"/>
          </p:cNvSpPr>
          <p:nvPr>
            <p:ph type="title" idx="4294967295"/>
          </p:nvPr>
        </p:nvSpPr>
        <p:spPr>
          <a:xfrm>
            <a:off x="1862753" y="528188"/>
            <a:ext cx="14935200" cy="8520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"/>
                <a:ea typeface="+mn-ea"/>
                <a:cs typeface="+mn-cs"/>
              </a:rPr>
              <a:t>Consumer Leadership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5740" y="1932259"/>
            <a:ext cx="41886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51D68"/>
                </a:solidFill>
                <a:latin typeface="Open Sans"/>
              </a:rPr>
              <a:t>Don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I am: “Free, Creative, Adapting, Affordable, Compensating”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“I had a stroke due to a dissection of my carotid artery after a bike accident in 2002. What matters is being in control of my health, being the one who decides along with my caregiver what’s best for me, not being told what I need.”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419842" y="1696402"/>
            <a:ext cx="41886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51D68"/>
                </a:solidFill>
                <a:latin typeface="Open Sans"/>
              </a:rPr>
              <a:t>Crystal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I am: “Creative, Energetic, Passionate, Activist”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“What matters most to me is being able to live independently and actively and raise my daughter in the community; having access to health care I need at home versus being stuck in facilities for weeks and months at a time. I have a very complex medical situation, so accessing health care that understands my needs and meets them is critical.”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59315" y="6018640"/>
            <a:ext cx="41886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51D68"/>
                </a:solidFill>
                <a:latin typeface="Open Sans"/>
              </a:rPr>
              <a:t>Sherman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I am: “Active, An Advocate, Someone Who Cares About People”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“Having Medicare and Medicaid is big. It really matters because it pays for bills that I couldn’t otherwise afford, especially at my age. When you can’t afford any insurance, you can’t afford health.”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408682" y="6003568"/>
            <a:ext cx="41886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51D68"/>
                </a:solidFill>
                <a:latin typeface="Open Sans"/>
              </a:rPr>
              <a:t>Lois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I am: “Kind, Someone Who Tries to Behave Myself, Outspoken, a Pain in the Ass”</a:t>
            </a:r>
          </a:p>
          <a:p>
            <a:endParaRPr lang="en-US" dirty="0">
              <a:solidFill>
                <a:srgbClr val="151D68"/>
              </a:solidFill>
              <a:latin typeface="Open Sans"/>
            </a:endParaRPr>
          </a:p>
          <a:p>
            <a:r>
              <a:rPr lang="en-US" dirty="0">
                <a:solidFill>
                  <a:srgbClr val="151D68"/>
                </a:solidFill>
                <a:latin typeface="Open Sans"/>
              </a:rPr>
              <a:t>“Because I have Medicare and Medicaid, even though I’ve had medical problems, I haven’t got a care, because everything I need is covered and I’ve had very good care for everything I need and am able to keep living here in my apartment.”</a:t>
            </a:r>
          </a:p>
        </p:txBody>
      </p:sp>
      <p:pic>
        <p:nvPicPr>
          <p:cNvPr id="48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81429" y="3417442"/>
            <a:ext cx="380060" cy="443807"/>
          </a:xfrm>
          <a:prstGeom prst="rect">
            <a:avLst/>
          </a:prstGeom>
        </p:spPr>
      </p:pic>
      <p:pic>
        <p:nvPicPr>
          <p:cNvPr id="49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8969" y="4402646"/>
            <a:ext cx="380060" cy="448569"/>
          </a:xfrm>
          <a:prstGeom prst="rect">
            <a:avLst/>
          </a:prstGeom>
        </p:spPr>
      </p:pic>
      <p:pic>
        <p:nvPicPr>
          <p:cNvPr id="50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0959" y="5393916"/>
            <a:ext cx="380060" cy="448569"/>
          </a:xfrm>
          <a:prstGeom prst="rect">
            <a:avLst/>
          </a:prstGeom>
        </p:spPr>
      </p:pic>
      <p:pic>
        <p:nvPicPr>
          <p:cNvPr id="51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7403476"/>
            <a:ext cx="385769" cy="448569"/>
          </a:xfrm>
          <a:prstGeom prst="rect">
            <a:avLst/>
          </a:prstGeom>
        </p:spPr>
      </p:pic>
      <p:pic>
        <p:nvPicPr>
          <p:cNvPr id="54" name="Picture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0959" y="6363128"/>
            <a:ext cx="380060" cy="448569"/>
          </a:xfrm>
          <a:prstGeom prst="rect">
            <a:avLst/>
          </a:prstGeom>
        </p:spPr>
      </p:pic>
      <p:pic>
        <p:nvPicPr>
          <p:cNvPr id="55" name="Picture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8396467"/>
            <a:ext cx="385769" cy="448569"/>
          </a:xfrm>
          <a:prstGeom prst="rect">
            <a:avLst/>
          </a:prstGeom>
        </p:spPr>
      </p:pic>
      <p:pic>
        <p:nvPicPr>
          <p:cNvPr id="56" name="Pictur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139691" y="9459779"/>
            <a:ext cx="835044" cy="636721"/>
          </a:xfrm>
          <a:prstGeom prst="rect">
            <a:avLst/>
          </a:prstGeom>
        </p:spPr>
      </p:pic>
      <p:pic>
        <p:nvPicPr>
          <p:cNvPr id="35" name="Pictur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4"/>
          <a:stretch/>
        </p:blipFill>
        <p:spPr>
          <a:xfrm>
            <a:off x="1206481" y="1825466"/>
            <a:ext cx="2679719" cy="3927634"/>
          </a:xfrm>
          <a:prstGeom prst="rect">
            <a:avLst/>
          </a:prstGeom>
        </p:spPr>
      </p:pic>
      <p:pic>
        <p:nvPicPr>
          <p:cNvPr id="36" name="Pictur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3"/>
          <a:stretch/>
        </p:blipFill>
        <p:spPr>
          <a:xfrm>
            <a:off x="9332771" y="1804738"/>
            <a:ext cx="2648883" cy="3948362"/>
          </a:xfrm>
          <a:prstGeom prst="rect">
            <a:avLst/>
          </a:prstGeom>
        </p:spPr>
      </p:pic>
      <p:pic>
        <p:nvPicPr>
          <p:cNvPr id="37" name="Pictur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69"/>
          <a:stretch/>
        </p:blipFill>
        <p:spPr>
          <a:xfrm>
            <a:off x="1206482" y="6003570"/>
            <a:ext cx="2603518" cy="3987070"/>
          </a:xfrm>
          <a:prstGeom prst="rect">
            <a:avLst/>
          </a:prstGeom>
        </p:spPr>
      </p:pic>
      <p:pic>
        <p:nvPicPr>
          <p:cNvPr id="39" name="Picture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r="62858"/>
          <a:stretch/>
        </p:blipFill>
        <p:spPr>
          <a:xfrm>
            <a:off x="9316606" y="5982841"/>
            <a:ext cx="2648883" cy="4152900"/>
          </a:xfrm>
          <a:prstGeom prst="rect">
            <a:avLst/>
          </a:prstGeom>
        </p:spPr>
      </p:pic>
      <p:sp>
        <p:nvSpPr>
          <p:cNvPr id="46" name="AutoShape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4878" y="1425835"/>
            <a:ext cx="9204012" cy="88773"/>
          </a:xfrm>
          <a:prstGeom prst="rect">
            <a:avLst/>
          </a:prstGeom>
          <a:solidFill>
            <a:srgbClr val="BD2D1A"/>
          </a:solidFill>
        </p:spPr>
      </p:sp>
    </p:spTree>
    <p:extLst>
      <p:ext uri="{BB962C8B-B14F-4D97-AF65-F5344CB8AC3E}">
        <p14:creationId xmlns:p14="http://schemas.microsoft.com/office/powerpoint/2010/main" val="35688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717322" y="3656502"/>
            <a:ext cx="14853355" cy="121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80" normalizeH="0" baseline="0" noProof="0" dirty="0">
                <a:ln>
                  <a:noFill/>
                </a:ln>
                <a:solidFill>
                  <a:srgbClr val="161E69"/>
                </a:solidFill>
                <a:effectLst/>
                <a:uLnTx/>
                <a:uFillTx/>
                <a:latin typeface="Open Sans Extra Bold Bold"/>
                <a:ea typeface="+mn-ea"/>
                <a:cs typeface="+mn-cs"/>
              </a:rPr>
              <a:t>THANK YOU</a:t>
            </a:r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BD2D1A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16377698" y="8346710"/>
            <a:ext cx="881602" cy="911590"/>
            <a:chOff x="0" y="0"/>
            <a:chExt cx="628022" cy="649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BD2D1A"/>
            </a:solidFill>
          </p:spPr>
        </p:sp>
      </p:grpSp>
      <p:pic>
        <p:nvPicPr>
          <p:cNvPr id="10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4492" y="6115385"/>
            <a:ext cx="4539014" cy="1618915"/>
          </a:xfrm>
          <a:prstGeom prst="rect">
            <a:avLst/>
          </a:prstGeom>
        </p:spPr>
      </p:pic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5396629"/>
            <a:ext cx="16230600" cy="50800"/>
          </a:xfrm>
          <a:prstGeom prst="rect">
            <a:avLst/>
          </a:prstGeom>
          <a:solidFill>
            <a:srgbClr val="161E69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371</Words>
  <Application>Microsoft Office PowerPoint</Application>
  <PresentationFormat>Custom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Open Sans Light</vt:lpstr>
      <vt:lpstr>Open Sans</vt:lpstr>
      <vt:lpstr>Open Sans Extra Bold Bold</vt:lpstr>
      <vt:lpstr>Open Sans Extra Bold Italics</vt:lpstr>
      <vt:lpstr>Glacial Indifference Bold</vt:lpstr>
      <vt:lpstr>Arial</vt:lpstr>
      <vt:lpstr>Open Sans Extra Bold</vt:lpstr>
      <vt:lpstr>Open Sans 2</vt:lpstr>
      <vt:lpstr>Open Sans 1 Bold Italics</vt:lpstr>
      <vt:lpstr>Calibri</vt:lpstr>
      <vt:lpstr>Office Theme</vt:lpstr>
      <vt:lpstr>Emily Stewart</vt:lpstr>
      <vt:lpstr>Our Founding Principle</vt:lpstr>
      <vt:lpstr>Olivia’s Story</vt:lpstr>
      <vt:lpstr>Why Centering Consumer Voice Matters</vt:lpstr>
      <vt:lpstr>The Need and The Moment. </vt:lpstr>
      <vt:lpstr>Approach.</vt:lpstr>
      <vt:lpstr>Methods</vt:lpstr>
      <vt:lpstr>Consumer Leadership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Catalyst</dc:title>
  <dc:creator>Sarah Trieweiler</dc:creator>
  <cp:lastModifiedBy>Kristen Smith</cp:lastModifiedBy>
  <cp:revision>16</cp:revision>
  <dcterms:created xsi:type="dcterms:W3CDTF">2006-08-16T00:00:00Z</dcterms:created>
  <dcterms:modified xsi:type="dcterms:W3CDTF">2021-01-13T18:09:01Z</dcterms:modified>
  <dc:identifier>DAENJKaLjn8</dc:identifier>
</cp:coreProperties>
</file>