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 bookmarkIdSeed="2">
  <p:sldMasterIdLst>
    <p:sldMasterId id="2147483845" r:id="rId1"/>
  </p:sldMasterIdLst>
  <p:notesMasterIdLst>
    <p:notesMasterId r:id="rId45"/>
  </p:notesMasterIdLst>
  <p:sldIdLst>
    <p:sldId id="303" r:id="rId2"/>
    <p:sldId id="577" r:id="rId3"/>
    <p:sldId id="273" r:id="rId4"/>
    <p:sldId id="586" r:id="rId5"/>
    <p:sldId id="259" r:id="rId6"/>
    <p:sldId id="260" r:id="rId7"/>
    <p:sldId id="261" r:id="rId8"/>
    <p:sldId id="262" r:id="rId9"/>
    <p:sldId id="263" r:id="rId10"/>
    <p:sldId id="288" r:id="rId11"/>
    <p:sldId id="265" r:id="rId12"/>
    <p:sldId id="266" r:id="rId13"/>
    <p:sldId id="267" r:id="rId14"/>
    <p:sldId id="269" r:id="rId15"/>
    <p:sldId id="270" r:id="rId16"/>
    <p:sldId id="272" r:id="rId17"/>
    <p:sldId id="585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9" r:id="rId27"/>
    <p:sldId id="282" r:id="rId28"/>
    <p:sldId id="283" r:id="rId29"/>
    <p:sldId id="285" r:id="rId30"/>
    <p:sldId id="286" r:id="rId31"/>
    <p:sldId id="576" r:id="rId32"/>
    <p:sldId id="566" r:id="rId33"/>
    <p:sldId id="578" r:id="rId34"/>
    <p:sldId id="567" r:id="rId35"/>
    <p:sldId id="579" r:id="rId36"/>
    <p:sldId id="580" r:id="rId37"/>
    <p:sldId id="582" r:id="rId38"/>
    <p:sldId id="573" r:id="rId39"/>
    <p:sldId id="581" r:id="rId40"/>
    <p:sldId id="583" r:id="rId41"/>
    <p:sldId id="584" r:id="rId42"/>
    <p:sldId id="304" r:id="rId43"/>
    <p:sldId id="552" r:id="rId44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 Leopold" initials="AL" lastIdx="40" clrIdx="0">
    <p:extLst>
      <p:ext uri="{19B8F6BF-5375-455C-9EA6-DF929625EA0E}">
        <p15:presenceInfo xmlns:p15="http://schemas.microsoft.com/office/powerpoint/2012/main" userId="S-1-5-21-1584435237-3946766069-3645238020-3196" providerId="AD"/>
      </p:ext>
    </p:extLst>
  </p:cmAuthor>
  <p:cmAuthor id="2" name="Mary Twomey" initials="MT" lastIdx="5" clrIdx="1">
    <p:extLst>
      <p:ext uri="{19B8F6BF-5375-455C-9EA6-DF929625EA0E}">
        <p15:presenceInfo xmlns:p15="http://schemas.microsoft.com/office/powerpoint/2012/main" userId="a6fb51474f4981bb" providerId="Windows Live"/>
      </p:ext>
    </p:extLst>
  </p:cmAuthor>
  <p:cmAuthor id="3" name="Jenkins, Susan M. (ACL)" initials="JSM(" lastIdx="7" clrIdx="2">
    <p:extLst>
      <p:ext uri="{19B8F6BF-5375-455C-9EA6-DF929625EA0E}">
        <p15:presenceInfo xmlns:p15="http://schemas.microsoft.com/office/powerpoint/2012/main" userId="S-1-5-21-1747495209-1248221918-2216747781-27098" providerId="AD"/>
      </p:ext>
    </p:extLst>
  </p:cmAuthor>
  <p:cmAuthor id="4" name="Jenkins, Susan M. (ACL)" initials="JSM( [2]" lastIdx="3" clrIdx="3">
    <p:extLst>
      <p:ext uri="{19B8F6BF-5375-455C-9EA6-DF929625EA0E}">
        <p15:presenceInfo xmlns:p15="http://schemas.microsoft.com/office/powerpoint/2012/main" userId="S::Susan.Jenkins@acl.hhs.gov::55d67378-1ab6-48b3-9fc5-7b42c84e9753" providerId="AD"/>
      </p:ext>
    </p:extLst>
  </p:cmAuthor>
  <p:cmAuthor id="5" name="Curtis, Terrill (ACL)" initials="CT(" lastIdx="4" clrIdx="4">
    <p:extLst>
      <p:ext uri="{19B8F6BF-5375-455C-9EA6-DF929625EA0E}">
        <p15:presenceInfo xmlns:p15="http://schemas.microsoft.com/office/powerpoint/2012/main" userId="S::Terrill.Curtis@acl.hhs.gov::5b76b0f4-e9e1-4409-98e5-67cd670602d8" providerId="AD"/>
      </p:ext>
    </p:extLst>
  </p:cmAuthor>
  <p:cmAuthor id="6" name="Bruyere, Caryn (ACL)" initials="BC(" lastIdx="5" clrIdx="5">
    <p:extLst>
      <p:ext uri="{19B8F6BF-5375-455C-9EA6-DF929625EA0E}">
        <p15:presenceInfo xmlns:p15="http://schemas.microsoft.com/office/powerpoint/2012/main" userId="S::Caryn.Bruyere@acl.hhs.gov::769095b8-dd03-45f0-8131-5bb80ec490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29B"/>
    <a:srgbClr val="CC8904"/>
    <a:srgbClr val="EA9D04"/>
    <a:srgbClr val="9A0000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84673" autoAdjust="0"/>
  </p:normalViewPr>
  <p:slideViewPr>
    <p:cSldViewPr snapToGrid="0">
      <p:cViewPr varScale="1">
        <p:scale>
          <a:sx n="96" d="100"/>
          <a:sy n="96" d="100"/>
        </p:scale>
        <p:origin x="1248" y="96"/>
      </p:cViewPr>
      <p:guideLst/>
    </p:cSldViewPr>
  </p:slideViewPr>
  <p:outlineViewPr>
    <p:cViewPr>
      <p:scale>
        <a:sx n="33" d="100"/>
        <a:sy n="33" d="100"/>
      </p:scale>
      <p:origin x="0" y="-39029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71054"/>
          </a:xfrm>
          <a:prstGeom prst="rect">
            <a:avLst/>
          </a:prstGeom>
        </p:spPr>
        <p:txBody>
          <a:bodyPr vert="horz" lIns="94218" tIns="47109" rIns="94218" bIns="4710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40" cy="471054"/>
          </a:xfrm>
          <a:prstGeom prst="rect">
            <a:avLst/>
          </a:prstGeom>
        </p:spPr>
        <p:txBody>
          <a:bodyPr vert="horz" lIns="94218" tIns="47109" rIns="94218" bIns="47109" rtlCol="0"/>
          <a:lstStyle>
            <a:lvl1pPr algn="r">
              <a:defRPr sz="1200"/>
            </a:lvl1pPr>
          </a:lstStyle>
          <a:p>
            <a:fld id="{257870D1-605B-4B6C-9E1E-95A092F19085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8" tIns="47109" rIns="94218" bIns="4710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18" tIns="47109" rIns="94218" bIns="4710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40" cy="471053"/>
          </a:xfrm>
          <a:prstGeom prst="rect">
            <a:avLst/>
          </a:prstGeom>
        </p:spPr>
        <p:txBody>
          <a:bodyPr vert="horz" lIns="94218" tIns="47109" rIns="94218" bIns="4710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40" cy="471053"/>
          </a:xfrm>
          <a:prstGeom prst="rect">
            <a:avLst/>
          </a:prstGeom>
        </p:spPr>
        <p:txBody>
          <a:bodyPr vert="horz" lIns="94218" tIns="47109" rIns="94218" bIns="47109" rtlCol="0" anchor="b"/>
          <a:lstStyle>
            <a:lvl1pPr algn="r">
              <a:defRPr sz="1200"/>
            </a:lvl1pPr>
          </a:lstStyle>
          <a:p>
            <a:fld id="{D4E3A5C2-4F64-42EE-A3A1-31A973DC47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26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8572">
              <a:defRPr/>
            </a:pPr>
            <a:fld id="{9A149069-A075-4353-A51F-0F9527CFF919}" type="slidenum">
              <a:rPr lang="en-US">
                <a:solidFill>
                  <a:prstClr val="black"/>
                </a:solidFill>
                <a:latin typeface="Calibri"/>
              </a:rPr>
              <a:pPr defTabSz="458572">
                <a:defRPr/>
              </a:pPr>
              <a:t>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6173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2997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1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356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1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638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2859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7143">
              <a:defRPr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36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dirty="0"/>
              <a:t>https://neweditions.net/node/418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837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07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52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432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7143">
              <a:defRPr/>
            </a:pPr>
            <a:endParaRPr lang="en-US" i="0" dirty="0"/>
          </a:p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6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2880" marR="0" lvl="0" indent="-18288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1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449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923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100" b="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100" b="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Symbol" panose="05050102010706020507" pitchFamily="18" charset="2"/>
              </a:rPr>
              <a:t>https://www.minorityhealth.hhs.gov/assets/pdf/2019%20IHEC%20Data%20Compendium_FullDocument_RegularFormat%20-%202-6-20-508-2.pdf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100" b="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100" b="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Symbol" panose="05050102010706020507" pitchFamily="18" charset="2"/>
              </a:rPr>
              <a:t>https://aspe.hhs.gov/sites/default/files/migrated_legacy_files/200651/developing-health-equity-measures.pdf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43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100" b="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100" b="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Symbol" panose="05050102010706020507" pitchFamily="18" charset="2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023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49069-A075-4353-A51F-0F9527CFF91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625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58681"/>
            <a:ext cx="7772400" cy="1130492"/>
          </a:xfrm>
        </p:spPr>
        <p:txBody>
          <a:bodyPr anchor="ctr" anchorCtr="0">
            <a:noAutofit/>
          </a:bodyPr>
          <a:lstStyle>
            <a:lvl1pPr algn="ctr"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34975"/>
            <a:ext cx="7772400" cy="553038"/>
          </a:xfrm>
        </p:spPr>
        <p:txBody>
          <a:bodyPr/>
          <a:lstStyle>
            <a:lvl1pPr marL="0" indent="0" algn="ctr">
              <a:buNone/>
              <a:defRPr>
                <a:solidFill>
                  <a:srgbClr val="00529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511AFA5-8862-45BA-96D7-05BCD6D03E39}"/>
              </a:ext>
            </a:extLst>
          </p:cNvPr>
          <p:cNvSpPr txBox="1">
            <a:spLocks/>
          </p:cNvSpPr>
          <p:nvPr userDrawn="1"/>
        </p:nvSpPr>
        <p:spPr>
          <a:xfrm>
            <a:off x="8458200" y="6140861"/>
            <a:ext cx="6858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27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z="1400" smtClean="0">
                <a:solidFill>
                  <a:schemeClr val="tx1"/>
                </a:solidFill>
              </a:rPr>
              <a:pPr/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D9BB4AE-51D8-438C-8A81-EE98EE25F7BC}"/>
              </a:ext>
            </a:extLst>
          </p:cNvPr>
          <p:cNvSpPr txBox="1">
            <a:spLocks/>
          </p:cNvSpPr>
          <p:nvPr userDrawn="1"/>
        </p:nvSpPr>
        <p:spPr>
          <a:xfrm>
            <a:off x="8582608" y="6140860"/>
            <a:ext cx="6858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27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z="1400" smtClean="0">
                <a:solidFill>
                  <a:schemeClr val="tx1"/>
                </a:solidFill>
              </a:rPr>
              <a:pPr/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889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3860"/>
            <a:ext cx="8229600" cy="2499153"/>
          </a:xfrm>
        </p:spPr>
        <p:txBody>
          <a:bodyPr/>
          <a:lstStyle>
            <a:lvl1pPr>
              <a:defRPr sz="25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0"/>
          </p:nvPr>
        </p:nvSpPr>
        <p:spPr>
          <a:xfrm>
            <a:off x="457200" y="4546388"/>
            <a:ext cx="2697480" cy="202525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1"/>
          </p:nvPr>
        </p:nvSpPr>
        <p:spPr>
          <a:xfrm>
            <a:off x="3221845" y="4546388"/>
            <a:ext cx="2697480" cy="202525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2"/>
          </p:nvPr>
        </p:nvSpPr>
        <p:spPr>
          <a:xfrm>
            <a:off x="5989320" y="4546388"/>
            <a:ext cx="2697480" cy="202525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8770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31921"/>
            <a:ext cx="4038600" cy="429424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31921"/>
            <a:ext cx="4038600" cy="429424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250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78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19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47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62957"/>
            <a:ext cx="8229600" cy="609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4094"/>
            <a:ext cx="8229600" cy="4142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0100DEBD-86C4-44B2-BB0E-239DEF2FAE81}"/>
              </a:ext>
            </a:extLst>
          </p:cNvPr>
          <p:cNvSpPr txBox="1">
            <a:spLocks/>
          </p:cNvSpPr>
          <p:nvPr userDrawn="1"/>
        </p:nvSpPr>
        <p:spPr>
          <a:xfrm>
            <a:off x="8458200" y="6140861"/>
            <a:ext cx="6858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27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z="1400" smtClean="0">
                <a:solidFill>
                  <a:schemeClr val="tx1"/>
                </a:solidFill>
              </a:rPr>
              <a:pPr/>
              <a:t>‹#›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01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00529B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orityhealth.hhs.gov/assets/pdf/2019%20IHEC%20Data%20Compendium_FullDocument_RegularFormat%20-%202-6-20-508-2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spe.hhs.gov/sites/default/files/migrated_legacy_files/200651/developing-health-equity-measures.pdf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neweditions.net/node/418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partment of Health and Human USA logo">
            <a:extLst>
              <a:ext uri="{FF2B5EF4-FFF2-40B4-BE49-F238E27FC236}">
                <a16:creationId xmlns:a16="http://schemas.microsoft.com/office/drawing/2014/main" id="{82567845-722F-4953-B62F-DDC2900EF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404" y="211989"/>
            <a:ext cx="1162049" cy="1162049"/>
          </a:xfrm>
          <a:prstGeom prst="rect">
            <a:avLst/>
          </a:prstGeom>
        </p:spPr>
      </p:pic>
      <p:pic>
        <p:nvPicPr>
          <p:cNvPr id="7" name="Picture 6" descr="Administration for Community Living (ACL) logo.">
            <a:extLst>
              <a:ext uri="{FF2B5EF4-FFF2-40B4-BE49-F238E27FC236}">
                <a16:creationId xmlns:a16="http://schemas.microsoft.com/office/drawing/2014/main" id="{4A57E88C-AF92-4168-947C-EC15354D4E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4831" y="464236"/>
            <a:ext cx="1523765" cy="703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13078"/>
            <a:ext cx="7772400" cy="86887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4800" b="1" dirty="0"/>
              <a:t>ACL Data Council</a:t>
            </a:r>
            <a:endParaRPr lang="en-US" sz="4800" b="1" dirty="0">
              <a:solidFill>
                <a:srgbClr val="1F497D"/>
              </a:solidFill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DB51A4C0-6890-4A1C-BA0E-4D3DBA348F83}"/>
              </a:ext>
            </a:extLst>
          </p:cNvPr>
          <p:cNvSpPr txBox="1">
            <a:spLocks/>
          </p:cNvSpPr>
          <p:nvPr/>
        </p:nvSpPr>
        <p:spPr>
          <a:xfrm>
            <a:off x="342900" y="2061410"/>
            <a:ext cx="8458200" cy="868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500" kern="1200">
                <a:solidFill>
                  <a:srgbClr val="00529B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en-US" sz="3400" b="1" dirty="0"/>
              <a:t>Quarterly Meeting</a:t>
            </a:r>
            <a:endParaRPr lang="en-US" sz="3400" b="1" dirty="0">
              <a:solidFill>
                <a:srgbClr val="1F497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8094" y="3510281"/>
            <a:ext cx="3303666" cy="70327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b="1" dirty="0"/>
              <a:t>July 18, 2022</a:t>
            </a:r>
          </a:p>
        </p:txBody>
      </p:sp>
    </p:spTree>
    <p:extLst>
      <p:ext uri="{BB962C8B-B14F-4D97-AF65-F5344CB8AC3E}">
        <p14:creationId xmlns:p14="http://schemas.microsoft.com/office/powerpoint/2010/main" val="24729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EF697-A7FB-4DA9-82DC-F3CB5C662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466083" cy="1671145"/>
          </a:xfrm>
        </p:spPr>
        <p:txBody>
          <a:bodyPr>
            <a:noAutofit/>
          </a:bodyPr>
          <a:lstStyle/>
          <a:p>
            <a:r>
              <a:rPr lang="en-US" sz="2600" b="1" dirty="0">
                <a:solidFill>
                  <a:srgbClr val="1F497D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NATIONAL REHABILITATION INFORMATION CENTER (NARIC)</a:t>
            </a:r>
            <a:br>
              <a:rPr lang="en-US" sz="2600" b="1" dirty="0">
                <a:solidFill>
                  <a:srgbClr val="1F497D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en-US" sz="2600" b="1" dirty="0">
                <a:solidFill>
                  <a:srgbClr val="1F497D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INFORMATION ABOUT NIDILRR GRANTS</a:t>
            </a:r>
            <a:br>
              <a:rPr lang="en-US" sz="2600" b="1" dirty="0">
                <a:solidFill>
                  <a:srgbClr val="1F497D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en-US" sz="2600" b="1" dirty="0">
                <a:solidFill>
                  <a:srgbClr val="1F497D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NIDILRR-SUPPORTED PUBLICATIONS</a:t>
            </a:r>
            <a:endParaRPr lang="en-US" sz="2600" b="1" dirty="0">
              <a:solidFill>
                <a:srgbClr val="1F497D"/>
              </a:solidFill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3A973-C8BE-4074-AE73-34421CFF5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95270"/>
            <a:ext cx="8229600" cy="3248956"/>
          </a:xfrm>
        </p:spPr>
        <p:txBody>
          <a:bodyPr>
            <a:normAutofit/>
          </a:bodyPr>
          <a:lstStyle/>
          <a:p>
            <a:pPr marL="548640" indent="-365760">
              <a:lnSpc>
                <a:spcPct val="107000"/>
              </a:lnSpc>
              <a:spcBef>
                <a:spcPts val="90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 website with publicly available information about more than 2,800 NIDILRR grantees from 1983 to the present and an online archive of publications produced with NIDILRR funding.  </a:t>
            </a:r>
          </a:p>
          <a:p>
            <a:pPr marL="548640" indent="-36576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website and the databases that are the website’s source of information were developed and are maintained by a contract with HeiTech Services.</a:t>
            </a:r>
          </a:p>
        </p:txBody>
      </p:sp>
    </p:spTree>
    <p:extLst>
      <p:ext uri="{BB962C8B-B14F-4D97-AF65-F5344CB8AC3E}">
        <p14:creationId xmlns:p14="http://schemas.microsoft.com/office/powerpoint/2010/main" val="3996843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7C20D-F4B2-428B-B25A-B8C4B2CB8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NARIC – INFORMATION ABOUT GRANTS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4400A-7F1F-4A63-90B4-90846D841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457" y="1957079"/>
            <a:ext cx="8058150" cy="392345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Users search for a single grant or create a list of grants that have one or more things in common: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Topic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Grantee institution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 investigator(s)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NIDILRR funding program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 domain (e.g., employment, health &amp; function, community living, technology) </a:t>
            </a:r>
          </a:p>
          <a:p>
            <a:pPr marL="548640" indent="-36576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 or closed</a:t>
            </a:r>
          </a:p>
          <a:p>
            <a:pPr marL="257175" indent="-257175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551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2A875-5397-41F1-B517-8BAEAE4B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15659"/>
            <a:ext cx="8229600" cy="955029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NARIC – INFORMATION ABOUT GRANTS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AF1CC-E78A-4695-8E48-22578BF64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054" y="2278839"/>
            <a:ext cx="8229600" cy="4342677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450"/>
              </a:spcBef>
              <a:spcAft>
                <a:spcPts val="600"/>
              </a:spcAft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provided about each grant in list created by user’s search: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title 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Grantee name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Principal Investigator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 information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NIDILRR project officer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date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Length of grant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 level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Abstract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 to publications produced by the grant</a:t>
            </a:r>
          </a:p>
        </p:txBody>
      </p:sp>
    </p:spTree>
    <p:extLst>
      <p:ext uri="{BB962C8B-B14F-4D97-AF65-F5344CB8AC3E}">
        <p14:creationId xmlns:p14="http://schemas.microsoft.com/office/powerpoint/2010/main" val="1560402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58017-03EC-48D4-AD7A-EF9ECD902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15659"/>
            <a:ext cx="8229600" cy="1002326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NARIC – INFORMATION ABOUT GRANTS: DATA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6F246-4534-49D0-8975-9273722EE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0939"/>
            <a:ext cx="8497614" cy="414206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ENTRY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about grantee</a:t>
            </a:r>
          </a:p>
          <a:p>
            <a:pPr marL="548640" indent="-36576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Provided by NIDILRR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Keywords for search</a:t>
            </a:r>
          </a:p>
          <a:p>
            <a:pPr marL="548640" indent="-365760"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Selected independently by two contractor staff; differences resolved</a:t>
            </a:r>
          </a:p>
          <a:p>
            <a:pPr marL="548640" indent="-36576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Grantee may add keywords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verified immediately after entered; double-checked</a:t>
            </a:r>
          </a:p>
          <a:p>
            <a:pPr marL="548640" indent="-365760"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contractor staff</a:t>
            </a:r>
          </a:p>
          <a:p>
            <a:pPr marL="548640" indent="-365760">
              <a:spcBef>
                <a:spcPts val="0"/>
              </a:spcBef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grantee</a:t>
            </a:r>
          </a:p>
        </p:txBody>
      </p:sp>
    </p:spTree>
    <p:extLst>
      <p:ext uri="{BB962C8B-B14F-4D97-AF65-F5344CB8AC3E}">
        <p14:creationId xmlns:p14="http://schemas.microsoft.com/office/powerpoint/2010/main" val="687698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B6782-65D3-460F-B2D3-0B12B105C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68363"/>
            <a:ext cx="8229600" cy="970795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NARIC – NIDILRR GRANTS: DATA QUALITY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7B894-EAC3-4433-8516-B77FC831F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3638"/>
            <a:ext cx="8229600" cy="4142069"/>
          </a:xfrm>
        </p:spPr>
        <p:txBody>
          <a:bodyPr>
            <a:normAutofit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000" b="1" dirty="0"/>
              <a:t>DATA IN THE DATABASE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2000" dirty="0"/>
              <a:t>Kept current</a:t>
            </a:r>
          </a:p>
          <a:p>
            <a:pPr marL="548640" indent="-365760">
              <a:spcBef>
                <a:spcPts val="450"/>
              </a:spcBef>
            </a:pPr>
            <a:r>
              <a:rPr lang="en-US" sz="2000" dirty="0"/>
              <a:t>NIDILRR provides updated information</a:t>
            </a:r>
          </a:p>
          <a:p>
            <a:pPr marL="548640" indent="-365760">
              <a:spcBef>
                <a:spcPts val="450"/>
              </a:spcBef>
            </a:pPr>
            <a:r>
              <a:rPr lang="en-US" sz="2000" dirty="0"/>
              <a:t>Grantees update their information</a:t>
            </a:r>
          </a:p>
          <a:p>
            <a:pPr marL="548640" indent="-365760">
              <a:spcBef>
                <a:spcPts val="450"/>
              </a:spcBef>
              <a:spcAft>
                <a:spcPts val="1200"/>
              </a:spcAft>
            </a:pPr>
            <a:r>
              <a:rPr lang="en-US" sz="2000" dirty="0"/>
              <a:t>Project officers frequently use this information and report changes and errors, if any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en-US" sz="2000" dirty="0"/>
              <a:t>Links for active grants are regularly checked</a:t>
            </a:r>
          </a:p>
          <a:p>
            <a:pPr marL="548640" indent="-365760">
              <a:spcBef>
                <a:spcPts val="450"/>
              </a:spcBef>
            </a:pPr>
            <a:r>
              <a:rPr lang="en-US" sz="2000" dirty="0"/>
              <a:t>Checked when new information added</a:t>
            </a:r>
          </a:p>
          <a:p>
            <a:pPr marL="548640" indent="-365760">
              <a:spcBef>
                <a:spcPts val="450"/>
              </a:spcBef>
              <a:spcAft>
                <a:spcPts val="1200"/>
              </a:spcAft>
            </a:pPr>
            <a:r>
              <a:rPr lang="en-US" sz="2000" dirty="0"/>
              <a:t>Part of the annual review with grantee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Links for inactive grants are checked during updates and other editorial tasks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5271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9A5BD-9B1F-4ACC-B14E-7E8D455B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3400" dirty="0">
                <a:solidFill>
                  <a:srgbClr val="1F497D"/>
                </a:solidFill>
              </a:rPr>
            </a:br>
            <a:r>
              <a:rPr lang="en-US" sz="3400" b="1" dirty="0">
                <a:solidFill>
                  <a:srgbClr val="1F497D"/>
                </a:solidFill>
              </a:rPr>
              <a:t>NARIC – GRANTEES’ PUBLICATIONS</a:t>
            </a:r>
            <a:br>
              <a:rPr lang="en-US" sz="3400" dirty="0">
                <a:solidFill>
                  <a:srgbClr val="1F497D"/>
                </a:solidFill>
              </a:rPr>
            </a:br>
            <a:endParaRPr lang="en-US" sz="3400" dirty="0">
              <a:solidFill>
                <a:srgbClr val="1F497D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F41FC-D450-4CDA-BD95-18089998B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365760">
              <a:spcAft>
                <a:spcPts val="1200"/>
              </a:spcAft>
            </a:pPr>
            <a:r>
              <a:rPr lang="en-US" sz="2000" dirty="0"/>
              <a:t>NIDILRR grantees are strongly encouraged to submit their publications to NARIC. 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Users can access publications on the NARIC website by:</a:t>
            </a:r>
          </a:p>
          <a:p>
            <a:pPr marL="1005840" lvl="1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Topic</a:t>
            </a:r>
          </a:p>
          <a:p>
            <a:pPr marL="1005840" lvl="1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Author</a:t>
            </a:r>
          </a:p>
          <a:p>
            <a:pPr marL="1005840" lvl="1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NIDILRR grant</a:t>
            </a:r>
          </a:p>
          <a:p>
            <a:pPr marL="1005840" lvl="1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Grantee institution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13878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AFB99-E908-411E-90E6-09F4E95F1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2957"/>
            <a:ext cx="8229600" cy="98656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NARIC </a:t>
            </a:r>
            <a:r>
              <a:rPr lang="en-US" sz="3400" b="1" dirty="0">
                <a:solidFill>
                  <a:srgbClr val="1F497D"/>
                </a:solidFill>
              </a:rPr>
              <a:t>–</a:t>
            </a:r>
            <a:r>
              <a:rPr lang="en-US" sz="3400" b="1" dirty="0">
                <a:solidFill>
                  <a:srgbClr val="1F497D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 GRANTEES’ PUBLICATIONS: DATA QUALITY</a:t>
            </a:r>
            <a:endParaRPr lang="en-US" sz="3400" b="1" dirty="0">
              <a:solidFill>
                <a:srgbClr val="1F497D"/>
              </a:solidFill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7AF36-0CB4-4468-98D1-6271670C3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89" y="2409763"/>
            <a:ext cx="8229600" cy="354960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QUALITY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Publications information is formatted and checked for missing information, etc. by NARIC staff.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Keywords are selected from the REHABDATA Thesaurus and reviewed by NARIC staff.</a:t>
            </a:r>
          </a:p>
        </p:txBody>
      </p:sp>
    </p:spTree>
    <p:extLst>
      <p:ext uri="{BB962C8B-B14F-4D97-AF65-F5344CB8AC3E}">
        <p14:creationId xmlns:p14="http://schemas.microsoft.com/office/powerpoint/2010/main" val="2400156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3CFC6-AC35-4D44-8A8A-F64E46F3E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2956"/>
            <a:ext cx="7788166" cy="986561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400" b="1" dirty="0">
                <a:solidFill>
                  <a:srgbClr val="1F49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US" sz="3400" b="1" dirty="0">
                <a:solidFill>
                  <a:srgbClr val="1F49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400" b="1" dirty="0">
                <a:solidFill>
                  <a:srgbClr val="1F497D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DATA USED TO SELECT APPLICATIONS FOR FUNDING </a:t>
            </a:r>
            <a:br>
              <a:rPr lang="en-US" sz="3400" dirty="0">
                <a:solidFill>
                  <a:srgbClr val="1F49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400" dirty="0">
              <a:solidFill>
                <a:srgbClr val="1F497D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90E22-758D-48CF-BA72-B57E8CD26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52" y="2315170"/>
            <a:ext cx="8229600" cy="4142069"/>
          </a:xfrm>
        </p:spPr>
        <p:txBody>
          <a:bodyPr>
            <a:normAutofit/>
          </a:bodyPr>
          <a:lstStyle/>
          <a:p>
            <a:pPr marL="548640" indent="-365760">
              <a:spcAft>
                <a:spcPts val="600"/>
              </a:spcAft>
            </a:pPr>
            <a:r>
              <a:rPr lang="en-US" sz="2000" dirty="0"/>
              <a:t>NIDILRR grants are discretionary grants.</a:t>
            </a:r>
          </a:p>
          <a:p>
            <a:pPr marL="548640" indent="-365760">
              <a:spcAft>
                <a:spcPts val="600"/>
              </a:spcAft>
            </a:pPr>
            <a:r>
              <a:rPr lang="en-US" sz="2000" dirty="0"/>
              <a:t>Selected using data produced by review panel assessments.</a:t>
            </a:r>
          </a:p>
        </p:txBody>
      </p:sp>
    </p:spTree>
    <p:extLst>
      <p:ext uri="{BB962C8B-B14F-4D97-AF65-F5344CB8AC3E}">
        <p14:creationId xmlns:p14="http://schemas.microsoft.com/office/powerpoint/2010/main" val="2438256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B4350-CDCE-4076-893F-D9495AE65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2957"/>
            <a:ext cx="8229600" cy="1049622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DATA USED TO SELECT APPLICATIONS – DATA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BB921-8546-4CB0-BAB6-352791D12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90" y="2425525"/>
            <a:ext cx="8229600" cy="4142069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b="1" dirty="0"/>
              <a:t>DATA QUALITY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Data not biased.</a:t>
            </a:r>
          </a:p>
          <a:p>
            <a:pPr marL="548640" indent="-365760">
              <a:spcAft>
                <a:spcPts val="600"/>
              </a:spcAft>
            </a:pPr>
            <a:r>
              <a:rPr lang="en-US" sz="2000" dirty="0"/>
              <a:t>Assessments are done by people external to NIDILRR; avoids perception of internal biases.</a:t>
            </a:r>
          </a:p>
          <a:p>
            <a:pPr marL="548640" indent="-365760">
              <a:spcAft>
                <a:spcPts val="600"/>
              </a:spcAft>
            </a:pPr>
            <a:r>
              <a:rPr lang="en-US" sz="2000" dirty="0"/>
              <a:t>Assessors (reviewers) are not self-selected for a given competition; are chosen by NIDILRR.</a:t>
            </a:r>
          </a:p>
          <a:p>
            <a:pPr marL="548640" indent="-365760">
              <a:spcAft>
                <a:spcPts val="600"/>
              </a:spcAft>
            </a:pPr>
            <a:r>
              <a:rPr lang="en-US" sz="2000" dirty="0"/>
              <a:t>Conflicts of interest are identified and avoided.</a:t>
            </a:r>
          </a:p>
          <a:p>
            <a:pPr marL="548640" indent="-365760">
              <a:spcAft>
                <a:spcPts val="600"/>
              </a:spcAft>
            </a:pPr>
            <a:r>
              <a:rPr lang="en-US" sz="2000" dirty="0"/>
              <a:t>Reviewers are from all over the country (none from the same institution).</a:t>
            </a:r>
          </a:p>
        </p:txBody>
      </p:sp>
    </p:spTree>
    <p:extLst>
      <p:ext uri="{BB962C8B-B14F-4D97-AF65-F5344CB8AC3E}">
        <p14:creationId xmlns:p14="http://schemas.microsoft.com/office/powerpoint/2010/main" val="1360064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265FD-467D-4B8C-8E26-55434161F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4127"/>
            <a:ext cx="8229600" cy="1002326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DATA USED TO SELECT APPLICATIONS – DATA QUALITY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B6A36-9768-46EE-9282-200EB1B0B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64546"/>
            <a:ext cx="8434552" cy="4199311"/>
          </a:xfrm>
        </p:spPr>
        <p:txBody>
          <a:bodyPr>
            <a:noAutofit/>
          </a:bodyPr>
          <a:lstStyle/>
          <a:p>
            <a:pPr marL="0" indent="0">
              <a:spcAft>
                <a:spcPts val="450"/>
              </a:spcAft>
              <a:buNone/>
            </a:pPr>
            <a:r>
              <a:rPr lang="en-US" sz="1800" b="1" dirty="0">
                <a:latin typeface="+mj-lt"/>
              </a:rPr>
              <a:t>Data accuracy</a:t>
            </a:r>
          </a:p>
          <a:p>
            <a:pPr marL="548640" indent="-365760">
              <a:spcAft>
                <a:spcPts val="450"/>
              </a:spcAft>
            </a:pPr>
            <a:r>
              <a:rPr lang="en-US" sz="1800" dirty="0">
                <a:latin typeface="+mj-lt"/>
              </a:rPr>
              <a:t>Reviewers respond to clear, explicit evaluation criteria, so scores and identified weaknesses are consistent across reviewers and across panels in multi-panel competitions.</a:t>
            </a:r>
          </a:p>
          <a:p>
            <a:pPr marL="1005840" lvl="1" indent="-365760">
              <a:spcAft>
                <a:spcPts val="450"/>
              </a:spcAft>
            </a:pPr>
            <a:r>
              <a:rPr lang="en-US" sz="1800" dirty="0">
                <a:latin typeface="+mj-lt"/>
              </a:rPr>
              <a:t>Applicants instructed to address these criteria.</a:t>
            </a:r>
          </a:p>
          <a:p>
            <a:pPr marL="1005840" lvl="1" indent="-365760">
              <a:spcAft>
                <a:spcPts val="450"/>
              </a:spcAft>
            </a:pPr>
            <a:r>
              <a:rPr lang="en-US" sz="1800" dirty="0">
                <a:latin typeface="+mj-lt"/>
              </a:rPr>
              <a:t>Criteria accurately capture the quality of the application:</a:t>
            </a:r>
          </a:p>
          <a:p>
            <a:pPr marL="1463040" lvl="2" indent="-274320">
              <a:spcAft>
                <a:spcPts val="450"/>
              </a:spcAft>
            </a:pPr>
            <a:r>
              <a:rPr lang="en-US" sz="1800" dirty="0">
                <a:latin typeface="+mj-lt"/>
              </a:rPr>
              <a:t>Importance of the results to NIDILRR’s mission.</a:t>
            </a:r>
          </a:p>
          <a:p>
            <a:pPr marL="1463040" lvl="2" indent="-274320">
              <a:spcAft>
                <a:spcPts val="450"/>
              </a:spcAft>
            </a:pPr>
            <a:r>
              <a:rPr lang="en-US" sz="1800" dirty="0">
                <a:latin typeface="+mj-lt"/>
              </a:rPr>
              <a:t>Appropriateness of the project design to achieve the proposed results.</a:t>
            </a:r>
          </a:p>
          <a:p>
            <a:pPr marL="1463040" lvl="2" indent="-274320">
              <a:spcAft>
                <a:spcPts val="450"/>
              </a:spcAft>
            </a:pPr>
            <a:r>
              <a:rPr lang="en-US" sz="1800" dirty="0">
                <a:latin typeface="+mj-lt"/>
              </a:rPr>
              <a:t>Project staff are appropriate to carry out the project; hiring policy promotes staff diversity.</a:t>
            </a:r>
          </a:p>
          <a:p>
            <a:pPr marL="1463040" lvl="2" indent="-274320">
              <a:spcAft>
                <a:spcPts val="450"/>
              </a:spcAft>
            </a:pPr>
            <a:r>
              <a:rPr lang="en-US" sz="18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Resources are sufficient for the project to succeed; accessible to individuals with disabilities.</a:t>
            </a:r>
          </a:p>
          <a:p>
            <a:pPr lvl="2"/>
            <a:endParaRPr lang="en-US" sz="1800" dirty="0">
              <a:latin typeface="+mj-lt"/>
            </a:endParaRPr>
          </a:p>
          <a:p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9102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513" y="1021552"/>
            <a:ext cx="8690487" cy="6095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Housekeeping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69400" y="1914539"/>
            <a:ext cx="8258711" cy="4560433"/>
          </a:xfrm>
        </p:spPr>
        <p:txBody>
          <a:bodyPr>
            <a:noAutofit/>
          </a:bodyPr>
          <a:lstStyle/>
          <a:p>
            <a:pPr marL="640080" indent="-457200">
              <a:spcAft>
                <a:spcPts val="1200"/>
              </a:spcAft>
            </a:pPr>
            <a:r>
              <a:rPr lang="en-US" sz="2400" dirty="0"/>
              <a:t>All meeting materials were provided via the invitation</a:t>
            </a:r>
          </a:p>
          <a:p>
            <a:pPr marL="640080" indent="-457200">
              <a:spcAft>
                <a:spcPts val="1200"/>
              </a:spcAft>
            </a:pPr>
            <a:r>
              <a:rPr lang="en-US" sz="2400" dirty="0"/>
              <a:t>Today’s meeting will be recorded </a:t>
            </a:r>
          </a:p>
          <a:p>
            <a:pPr marL="640080" indent="-457200">
              <a:spcAft>
                <a:spcPts val="1200"/>
              </a:spcAft>
            </a:pPr>
            <a:r>
              <a:rPr lang="en-US" sz="2400" dirty="0"/>
              <a:t>We encourage you to use your cameras</a:t>
            </a:r>
          </a:p>
          <a:p>
            <a:pPr marL="640080" indent="-457200">
              <a:spcAft>
                <a:spcPts val="1200"/>
              </a:spcAft>
            </a:pPr>
            <a:r>
              <a:rPr lang="en-US" sz="2400" dirty="0"/>
              <a:t>A meeting summary will be provided after the meeting</a:t>
            </a:r>
          </a:p>
        </p:txBody>
      </p:sp>
    </p:spTree>
    <p:extLst>
      <p:ext uri="{BB962C8B-B14F-4D97-AF65-F5344CB8AC3E}">
        <p14:creationId xmlns:p14="http://schemas.microsoft.com/office/powerpoint/2010/main" val="833614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FF9CC-ABEB-4DA4-8188-C854636C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2956"/>
            <a:ext cx="8229600" cy="955029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DATA USED TO SELECT APPLICATIONS – DATA QUALIY (continued) </a:t>
            </a:r>
            <a:r>
              <a:rPr lang="en-US" sz="3400" b="1" dirty="0">
                <a:solidFill>
                  <a:schemeClr val="bg1"/>
                </a:solidFill>
              </a:rPr>
              <a:t>slide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92585-A09A-490C-8259-8795CC9FC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3643"/>
            <a:ext cx="8229600" cy="4142069"/>
          </a:xfrm>
        </p:spPr>
        <p:txBody>
          <a:bodyPr>
            <a:normAutofit/>
          </a:bodyPr>
          <a:lstStyle/>
          <a:p>
            <a:pPr marL="548640" indent="-365760"/>
            <a:r>
              <a:rPr lang="en-US" sz="2000" dirty="0"/>
              <a:t>Reviewers have appropriate substantive expertise and experience. </a:t>
            </a:r>
          </a:p>
          <a:p>
            <a:pPr marL="1005840" lvl="1" indent="-365760"/>
            <a:r>
              <a:rPr lang="en-US" sz="2000" dirty="0"/>
              <a:t>Selected to match the applications to be reviewed by their panel, based on CV and resume.</a:t>
            </a:r>
          </a:p>
          <a:p>
            <a:pPr marL="1005840" lvl="1" indent="-365760">
              <a:spcAft>
                <a:spcPts val="1200"/>
              </a:spcAft>
            </a:pPr>
            <a:r>
              <a:rPr lang="en-US" sz="2000" dirty="0"/>
              <a:t>In multi-panel competitions, applications are assigned to panels by topic and methods in order to improve fit between applications and reviewers’ qualifications. 	</a:t>
            </a:r>
          </a:p>
          <a:p>
            <a:pPr marL="548640" indent="-365760"/>
            <a:r>
              <a:rPr lang="en-US" sz="2000" dirty="0"/>
              <a:t>Reviewers have a track record of excellence.</a:t>
            </a:r>
          </a:p>
          <a:p>
            <a:pPr marL="1005840" lvl="1" indent="-365760"/>
            <a:r>
              <a:rPr lang="en-US" sz="2000" dirty="0"/>
              <a:t>Past performance reviewing for NIDILRR. </a:t>
            </a:r>
          </a:p>
          <a:p>
            <a:pPr marL="1463040" lvl="2" indent="-274320"/>
            <a:r>
              <a:rPr lang="en-US" sz="2000" dirty="0"/>
              <a:t>Evaluations by panel monitors. </a:t>
            </a:r>
          </a:p>
          <a:p>
            <a:pPr marL="1463040" lvl="2" indent="-274320"/>
            <a:r>
              <a:rPr lang="en-US" sz="2000" dirty="0"/>
              <a:t>Contractor provides NIDILRR with a spreadsheet with each year’s evaluations.</a:t>
            </a:r>
          </a:p>
          <a:p>
            <a:pPr lvl="1"/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7128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87615-01E1-4056-B8BE-2FE217453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2956"/>
            <a:ext cx="8229600" cy="1033857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DATA USED TO SELECT APPLICATIONS – DATA QUALITY (continued) </a:t>
            </a:r>
            <a:r>
              <a:rPr lang="en-US" sz="3400" b="1" dirty="0">
                <a:solidFill>
                  <a:schemeClr val="bg1"/>
                </a:solidFill>
              </a:rPr>
              <a:t>slide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E8618-DB99-47D8-81AA-F0C31A506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324" y="2362466"/>
            <a:ext cx="8229600" cy="4142069"/>
          </a:xfrm>
        </p:spPr>
        <p:txBody>
          <a:bodyPr>
            <a:normAutofit/>
          </a:bodyPr>
          <a:lstStyle/>
          <a:p>
            <a:pPr marL="548640" indent="-36576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Reviewers know the application evaluation process. </a:t>
            </a:r>
          </a:p>
          <a:p>
            <a:pPr marL="1005840" lvl="1" indent="-365760">
              <a:lnSpc>
                <a:spcPct val="107000"/>
              </a:lnSpc>
              <a:spcBef>
                <a:spcPts val="0"/>
              </a:spcBef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Good reviewers are invited back for future reviews.</a:t>
            </a:r>
          </a:p>
          <a:p>
            <a:pPr marL="1005840" lvl="1" indent="-365760">
              <a:lnSpc>
                <a:spcPct val="107000"/>
              </a:lnSpc>
              <a:spcBef>
                <a:spcPts val="0"/>
              </a:spcBef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Reviewer orientation for all reviewers.</a:t>
            </a:r>
          </a:p>
          <a:p>
            <a:pPr marL="1005840" lvl="1" indent="-36576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Recommended online training video.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2236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A7166-4C75-4A7D-A369-E5447448C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604" y="1062956"/>
            <a:ext cx="8229600" cy="955029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DATA USED TO SELECT APPLICATIONS – DATA QUALITY (continued) </a:t>
            </a:r>
            <a:r>
              <a:rPr lang="en-US" sz="3400" b="1" dirty="0">
                <a:solidFill>
                  <a:schemeClr val="bg1"/>
                </a:solidFill>
              </a:rPr>
              <a:t>slide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69B0C-3894-4BA0-94B4-92F6A37FF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466"/>
            <a:ext cx="8544910" cy="4142069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b="1" dirty="0"/>
              <a:t>Assessment process </a:t>
            </a:r>
          </a:p>
          <a:p>
            <a:pPr marL="548640" indent="-365760"/>
            <a:r>
              <a:rPr lang="en-US" sz="2000" dirty="0"/>
              <a:t>Highly routinized evaluation process; extensively used and proven effective.</a:t>
            </a:r>
          </a:p>
          <a:p>
            <a:pPr marL="1005840" lvl="1" indent="-365760"/>
            <a:r>
              <a:rPr lang="en-US" sz="2000" dirty="0"/>
              <a:t>Applications evaluated only against the review criteria.</a:t>
            </a:r>
          </a:p>
          <a:p>
            <a:pPr marL="1005840" lvl="1" indent="-365760"/>
            <a:r>
              <a:rPr lang="en-US" sz="2000" dirty="0"/>
              <a:t>Applications evaluated criterion by criterion.</a:t>
            </a:r>
          </a:p>
          <a:p>
            <a:pPr marL="1005840" lvl="1" indent="-365760"/>
            <a:r>
              <a:rPr lang="en-US" sz="2000" dirty="0"/>
              <a:t>Discussion elicits all reviewers’ identified strengths and weaknesses.</a:t>
            </a:r>
          </a:p>
          <a:p>
            <a:pPr marL="1005840" lvl="1" indent="-365760"/>
            <a:r>
              <a:rPr lang="en-US" sz="2000" dirty="0"/>
              <a:t>Reviewers state their scores; if scores seem inconsistent with identified. strengths and weaknesses, NIDILRR panel monitor facilitates further clarifying discussion.</a:t>
            </a:r>
          </a:p>
          <a:p>
            <a:pPr marL="1005840" lvl="1" indent="-365760"/>
            <a:r>
              <a:rPr lang="en-US" sz="2000" dirty="0"/>
              <a:t>Individual scores adjusted post discussion.</a:t>
            </a:r>
          </a:p>
        </p:txBody>
      </p:sp>
    </p:spTree>
    <p:extLst>
      <p:ext uri="{BB962C8B-B14F-4D97-AF65-F5344CB8AC3E}">
        <p14:creationId xmlns:p14="http://schemas.microsoft.com/office/powerpoint/2010/main" val="14426113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833EA-380B-419C-A3CC-AB40AE3CA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668" y="996221"/>
            <a:ext cx="8229600" cy="1096932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DATA USED TO SELECT APPLICATIONS – DATA QUALITY (continued) </a:t>
            </a:r>
            <a:r>
              <a:rPr lang="en-US" sz="3400" b="1" dirty="0">
                <a:solidFill>
                  <a:schemeClr val="bg1"/>
                </a:solidFill>
              </a:rPr>
              <a:t>slide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7B958-9C50-4D89-A5BD-28235131D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603" y="2352593"/>
            <a:ext cx="8544913" cy="4095503"/>
          </a:xfrm>
        </p:spPr>
        <p:txBody>
          <a:bodyPr>
            <a:noAutofit/>
          </a:bodyPr>
          <a:lstStyle/>
          <a:p>
            <a:pPr marL="548640" indent="-365760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NIDILRR project officer serves as panel monitor. Always present in order to ensure:</a:t>
            </a:r>
          </a:p>
          <a:p>
            <a:pPr marL="1005840" lvl="1" indent="-365760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Panel  follows HHS, ACL, and NIDILRR guidelines.</a:t>
            </a:r>
          </a:p>
          <a:p>
            <a:pPr marL="1005840" lvl="1" indent="-365760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Discussions are appropriate and on target.</a:t>
            </a:r>
          </a:p>
          <a:p>
            <a:pPr marL="1005840" lvl="1" indent="-36576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 is sufficient to ensure all applications receive thorough consideration by panel within the time allowed for the panel.	</a:t>
            </a:r>
          </a:p>
          <a:p>
            <a:pPr marL="548640" indent="-365760">
              <a:lnSpc>
                <a:spcPct val="107000"/>
              </a:lnSpc>
              <a:spcBef>
                <a:spcPts val="0"/>
              </a:spcBef>
              <a:spcAft>
                <a:spcPts val="450"/>
              </a:spcAft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 NIDILRR panel monitor reviews all submitted evaluations in order to ensure:  </a:t>
            </a:r>
          </a:p>
          <a:p>
            <a:pPr marL="1005840" lvl="1" indent="-365760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missing information.</a:t>
            </a:r>
          </a:p>
          <a:p>
            <a:pPr marL="1005840" lvl="1" indent="-365760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Comments make sense (no missing words, bad typos, incorrect insertions).</a:t>
            </a:r>
          </a:p>
          <a:p>
            <a:pPr marL="1005840" lvl="1" indent="-365760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Scores and comments are consistent.</a:t>
            </a:r>
          </a:p>
          <a:p>
            <a:pPr marL="1005840" lvl="1" indent="-365760">
              <a:lnSpc>
                <a:spcPct val="107000"/>
              </a:lnSpc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Apparent problems are brought to reviewers’ attention, corrected as appropriate.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67463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8D6F1-D036-4F6C-B5E9-3755D164A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1786"/>
            <a:ext cx="8229600" cy="921137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DATA USED TO SELECT APPLICATIONS – DATA QUALITY (continued) </a:t>
            </a:r>
            <a:r>
              <a:rPr lang="en-US" sz="3400" b="1" dirty="0">
                <a:solidFill>
                  <a:schemeClr val="bg1"/>
                </a:solidFill>
              </a:rPr>
              <a:t>slide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F626D-8923-42A0-9EE7-48AFE60C9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75186"/>
            <a:ext cx="8229600" cy="3950522"/>
          </a:xfrm>
        </p:spPr>
        <p:txBody>
          <a:bodyPr>
            <a:normAutofit/>
          </a:bodyPr>
          <a:lstStyle/>
          <a:p>
            <a:pPr marL="548640" indent="-365760">
              <a:spcAft>
                <a:spcPts val="600"/>
              </a:spcAft>
            </a:pPr>
            <a:r>
              <a:rPr lang="en-US" sz="2000" dirty="0"/>
              <a:t>Minimize panel effects</a:t>
            </a:r>
          </a:p>
          <a:p>
            <a:pPr marL="1005840" lvl="1" indent="-365760"/>
            <a:r>
              <a:rPr lang="en-US" sz="2000" dirty="0"/>
              <a:t>Panel monitors do not interpret review criteria for reviewers.</a:t>
            </a:r>
          </a:p>
          <a:p>
            <a:pPr marL="1005840" lvl="1" indent="-365760"/>
            <a:r>
              <a:rPr lang="en-US" sz="2000" dirty="0"/>
              <a:t>Panel monitors head off “group think” by reviewers.</a:t>
            </a:r>
          </a:p>
          <a:p>
            <a:pPr marL="1005840" lvl="1" indent="-365760"/>
            <a:r>
              <a:rPr lang="en-US" sz="2000" dirty="0"/>
              <a:t>All reviewers in a competition receive the same reviewer orientation.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4498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2EE50-02B3-4C25-8F12-39EB9C26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NIDILRR “MODEL SYSTEMS”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76D7C-C9B1-48BF-8A4B-245BD3354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26" y="1868935"/>
            <a:ext cx="8229600" cy="4563395"/>
          </a:xfrm>
        </p:spPr>
        <p:txBody>
          <a:bodyPr>
            <a:noAutofit/>
          </a:bodyPr>
          <a:lstStyle/>
          <a:p>
            <a:pPr marL="548640" indent="-365760"/>
            <a:r>
              <a:rPr lang="en-US" sz="1800" dirty="0"/>
              <a:t>Longitudinal databases of individuals with a severe burn, spinal cord injury, or traumatic brain injury.  </a:t>
            </a:r>
          </a:p>
          <a:p>
            <a:pPr marL="548640" indent="-365760"/>
            <a:r>
              <a:rPr lang="en-US" sz="1800" dirty="0"/>
              <a:t>Original purpose - to demonstrate the superiority of an integrated system of care, i.e., a “model system”. </a:t>
            </a:r>
          </a:p>
          <a:p>
            <a:pPr marL="548640" indent="-365760">
              <a:spcAft>
                <a:spcPts val="450"/>
              </a:spcAft>
            </a:pPr>
            <a:r>
              <a:rPr lang="en-US" sz="1800" dirty="0"/>
              <a:t>Patients enrolled during hospitalization or inpatient rehabilitation. Data collected for the rest of their lives.  </a:t>
            </a:r>
          </a:p>
          <a:p>
            <a:pPr marL="548640" indent="-365760">
              <a:spcAft>
                <a:spcPts val="450"/>
              </a:spcAft>
            </a:pPr>
            <a:r>
              <a:rPr lang="en-US" sz="1800" dirty="0"/>
              <a:t>Data used for research into how people’s lives play out after they have a burn, SCI, or TBI; what factors make a difference, what interventions are effective. </a:t>
            </a:r>
          </a:p>
          <a:p>
            <a:pPr marL="548640" indent="-365760">
              <a:spcBef>
                <a:spcPts val="300"/>
              </a:spcBef>
              <a:spcAft>
                <a:spcPts val="450"/>
              </a:spcAft>
            </a:pPr>
            <a:r>
              <a:rPr lang="en-US" sz="1800" dirty="0"/>
              <a:t>Burns Model Systems centers are 4 hospitals and groups of hospitals that specialize in severe burns.  More than 6,500 enrolled since 1994.</a:t>
            </a:r>
          </a:p>
          <a:p>
            <a:pPr marL="548640" indent="-365760">
              <a:spcBef>
                <a:spcPts val="300"/>
              </a:spcBef>
              <a:spcAft>
                <a:spcPts val="450"/>
              </a:spcAft>
            </a:pPr>
            <a:r>
              <a:rPr lang="en-US" sz="1800" dirty="0"/>
              <a:t>SCI Model Systems centers are 18 hospitals and groups of hospitals that specialize in spinal cord injuries.  More than 35,000 enrolled since 1973.</a:t>
            </a:r>
          </a:p>
          <a:p>
            <a:pPr marL="548640" indent="-365760">
              <a:spcBef>
                <a:spcPts val="300"/>
              </a:spcBef>
              <a:spcAft>
                <a:spcPts val="450"/>
              </a:spcAft>
            </a:pPr>
            <a:r>
              <a:rPr lang="en-US" sz="1800" dirty="0"/>
              <a:t>TBI Model Systems centers are 16 hospitals and groups of hospitals that specialize in traumatic brain injuries. More than 17,000 enrolled since 1987.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80646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EBD0-F541-4EFA-8343-F8C16682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7351"/>
            <a:ext cx="8229600" cy="1094558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“MODEL SYSTEMS” DATABASES (continued)</a:t>
            </a:r>
            <a:endParaRPr lang="en-US" sz="34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38D6B-42DE-4078-8F65-0EF6AFB49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9860"/>
            <a:ext cx="8229600" cy="4142069"/>
          </a:xfrm>
        </p:spPr>
        <p:txBody>
          <a:bodyPr>
            <a:normAutofit/>
          </a:bodyPr>
          <a:lstStyle/>
          <a:p>
            <a:pPr marL="548640" indent="-365760">
              <a:spcAft>
                <a:spcPts val="600"/>
              </a:spcAft>
            </a:pPr>
            <a:r>
              <a:rPr lang="en-US" sz="2000" dirty="0"/>
              <a:t>Three data collection and data management operations—burns, SCI, TBI. </a:t>
            </a:r>
          </a:p>
          <a:p>
            <a:pPr marL="548640" indent="-365760">
              <a:spcAft>
                <a:spcPts val="600"/>
              </a:spcAft>
            </a:pPr>
            <a:r>
              <a:rPr lang="en-US" sz="2000" dirty="0"/>
              <a:t>BMS data center, SCIMS data center, TBIMS data center.</a:t>
            </a:r>
          </a:p>
          <a:p>
            <a:pPr marL="548640" indent="-365760">
              <a:spcAft>
                <a:spcPts val="600"/>
              </a:spcAft>
            </a:pPr>
            <a:r>
              <a:rPr lang="en-US" sz="2000" dirty="0"/>
              <a:t>Researchers at each Model System center are responsible for enrolling and collecting data from the patients treated at their location.</a:t>
            </a:r>
          </a:p>
          <a:p>
            <a:endParaRPr lang="en-US" sz="2000" dirty="0"/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24740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D5673-D304-472C-8CF3-108EE51C3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660" y="1110255"/>
            <a:ext cx="9144000" cy="609576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“MODEL SYSTEMS” DATABASES – DATA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03582-1A64-49B9-BDC7-B659417C1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087" y="1968330"/>
            <a:ext cx="8466082" cy="4142069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b="1" dirty="0"/>
              <a:t>DATA QUALITY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Data collection sites are motivated to provide high quality data.</a:t>
            </a:r>
          </a:p>
          <a:p>
            <a:pPr marL="548640" indent="-365760"/>
            <a:r>
              <a:rPr lang="en-US" sz="2000" dirty="0"/>
              <a:t>Funded by NIDILRR discretionary 5-year grants that require grantees to:</a:t>
            </a:r>
          </a:p>
          <a:p>
            <a:pPr marL="1005840" lvl="1" indent="-365760"/>
            <a:r>
              <a:rPr lang="en-US" sz="2000" dirty="0"/>
              <a:t>Collect high quality data for the database.</a:t>
            </a:r>
          </a:p>
          <a:p>
            <a:pPr marL="1005840" lvl="1" indent="-365760"/>
            <a:r>
              <a:rPr lang="en-US" sz="2000" dirty="0"/>
              <a:t>Carry out research projects that involve collaborating with researchers at other data collection sites and publish articles using the database. </a:t>
            </a:r>
          </a:p>
          <a:p>
            <a:pPr marL="1005840" lvl="1" indent="-365760"/>
            <a:r>
              <a:rPr lang="en-US" sz="2000" dirty="0"/>
              <a:t>Researchers know this is a great opportunity to advance their careers.</a:t>
            </a:r>
          </a:p>
          <a:p>
            <a:pPr marL="1005840" lvl="1" indent="-365760"/>
            <a:r>
              <a:rPr lang="en-US" sz="2000" dirty="0"/>
              <a:t>Sites want to be successful in future MS center grant competitions.</a:t>
            </a:r>
          </a:p>
          <a:p>
            <a:pPr marL="1005840" lvl="1" indent="-365760"/>
            <a:r>
              <a:rPr lang="en-US" sz="2000" dirty="0"/>
              <a:t>Researchers’ publications rely on the quality of the data in the database; researchers are highly motivated to ensure the quality of the data that their center contributes to the database. </a:t>
            </a:r>
          </a:p>
        </p:txBody>
      </p:sp>
    </p:spTree>
    <p:extLst>
      <p:ext uri="{BB962C8B-B14F-4D97-AF65-F5344CB8AC3E}">
        <p14:creationId xmlns:p14="http://schemas.microsoft.com/office/powerpoint/2010/main" val="36065658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3E97-A2E0-49AB-9938-F996F59D8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2956"/>
            <a:ext cx="8229600" cy="844671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1F497D"/>
                </a:solidFill>
              </a:rPr>
              <a:t>“MODEL SYSTEMS” DATABASES –  DATA QUALITY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AE98B-F6E8-43FC-A4E8-EBA00A13D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157514"/>
            <a:ext cx="8466083" cy="41420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dirty="0"/>
              <a:t>Data centers are required by NIDILRR to ensure high quality data in their database.</a:t>
            </a:r>
          </a:p>
          <a:p>
            <a:pPr marL="548640" indent="-365760">
              <a:spcBef>
                <a:spcPts val="450"/>
              </a:spcBef>
            </a:pPr>
            <a:r>
              <a:rPr lang="en-US" sz="1700" dirty="0"/>
              <a:t>Procedures to promote data quality:  </a:t>
            </a:r>
          </a:p>
          <a:p>
            <a:pPr marL="1005840" lvl="1" indent="-365760">
              <a:spcBef>
                <a:spcPts val="450"/>
              </a:spcBef>
            </a:pPr>
            <a:r>
              <a:rPr lang="en-US" sz="1700" dirty="0"/>
              <a:t>Provide standard data collection forms and data collection procedures that are vetted by the researchers and undergo continual incremental improvement. </a:t>
            </a:r>
          </a:p>
          <a:p>
            <a:pPr marL="1005840" lvl="1" indent="-365760">
              <a:spcBef>
                <a:spcPts val="450"/>
              </a:spcBef>
            </a:pPr>
            <a:r>
              <a:rPr lang="en-US" sz="1700" dirty="0"/>
              <a:t>PI must sign off that data collectors are following these procedures.</a:t>
            </a:r>
          </a:p>
          <a:p>
            <a:pPr marL="1005840" lvl="1" indent="-365760">
              <a:spcBef>
                <a:spcPts val="450"/>
              </a:spcBef>
            </a:pPr>
            <a:r>
              <a:rPr lang="en-US" sz="1700" dirty="0"/>
              <a:t>New data collectors receive two days of training.</a:t>
            </a:r>
          </a:p>
          <a:p>
            <a:pPr marL="1005840" lvl="1" indent="-365760">
              <a:spcBef>
                <a:spcPts val="450"/>
              </a:spcBef>
            </a:pPr>
            <a:r>
              <a:rPr lang="en-US" sz="1700" dirty="0"/>
              <a:t>Data collectors are certified in use of the more complex data collection instruments.</a:t>
            </a:r>
          </a:p>
          <a:p>
            <a:pPr marL="1005840" lvl="1" indent="-365760">
              <a:spcBef>
                <a:spcPts val="450"/>
              </a:spcBef>
            </a:pPr>
            <a:r>
              <a:rPr lang="en-US" sz="1700" dirty="0"/>
              <a:t>Data dictionary clarifies terms used in data collection forms.</a:t>
            </a:r>
          </a:p>
          <a:p>
            <a:pPr marL="1005840" lvl="1" indent="-365760">
              <a:spcBef>
                <a:spcPts val="450"/>
              </a:spcBef>
            </a:pPr>
            <a:r>
              <a:rPr lang="en-US" sz="1700" dirty="0"/>
              <a:t>Periodic data collector conferences and webinars to review data collection issues.</a:t>
            </a:r>
          </a:p>
          <a:p>
            <a:pPr marL="1005840" lvl="1" indent="-365760">
              <a:spcBef>
                <a:spcPts val="450"/>
              </a:spcBef>
            </a:pPr>
            <a:r>
              <a:rPr lang="en-US" sz="1700" dirty="0"/>
              <a:t>Benchmarks for data quality.  Repeated failure to meet benchmarks triggers a performance improvement plan monitored by project officer.</a:t>
            </a:r>
          </a:p>
          <a:p>
            <a:pPr marL="1005840" lvl="1" indent="-365760">
              <a:spcBef>
                <a:spcPts val="450"/>
              </a:spcBef>
            </a:pPr>
            <a:r>
              <a:rPr lang="en-US" sz="1700" dirty="0"/>
              <a:t>Site visits.</a:t>
            </a:r>
          </a:p>
          <a:p>
            <a:pPr marL="1005840" lvl="1" indent="-365760">
              <a:spcBef>
                <a:spcPts val="450"/>
              </a:spcBef>
            </a:pPr>
            <a:r>
              <a:rPr lang="en-US" sz="1700" dirty="0"/>
              <a:t>Technical assistance.</a:t>
            </a:r>
          </a:p>
          <a:p>
            <a:pPr lvl="1"/>
            <a:endParaRPr lang="en-US" sz="1700" dirty="0"/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735603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1D438-8D01-4147-A664-08EE9C9B8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51338"/>
            <a:ext cx="8229600" cy="1085459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rgbClr val="1F497D"/>
                </a:solidFill>
              </a:rPr>
              <a:t>“</a:t>
            </a:r>
            <a:r>
              <a:rPr lang="en-US" sz="3000" b="1" dirty="0">
                <a:solidFill>
                  <a:srgbClr val="1F497D"/>
                </a:solidFill>
              </a:rPr>
              <a:t>MODEL SYSTEMS” DATABASES – DATA QUALITY (continued) </a:t>
            </a:r>
            <a:r>
              <a:rPr lang="en-US" sz="3000" b="1" dirty="0">
                <a:solidFill>
                  <a:schemeClr val="bg1"/>
                </a:solidFill>
              </a:rPr>
              <a:t>slide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35FFE-BE86-41A7-9F89-352F8E55F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6798"/>
            <a:ext cx="8576446" cy="4684720"/>
          </a:xfrm>
        </p:spPr>
        <p:txBody>
          <a:bodyPr>
            <a:noAutofit/>
          </a:bodyPr>
          <a:lstStyle/>
          <a:p>
            <a:pPr marL="548640" indent="-365760">
              <a:spcBef>
                <a:spcPts val="600"/>
              </a:spcBef>
            </a:pPr>
            <a:r>
              <a:rPr lang="en-US" sz="1800" dirty="0"/>
              <a:t>Data submitted by the centers.</a:t>
            </a:r>
          </a:p>
          <a:p>
            <a:pPr marL="1005840" lvl="1" indent="-365760">
              <a:spcBef>
                <a:spcPts val="600"/>
              </a:spcBef>
            </a:pPr>
            <a:r>
              <a:rPr lang="en-US" sz="1800" dirty="0"/>
              <a:t>At data entry</a:t>
            </a:r>
          </a:p>
          <a:p>
            <a:pPr marL="1463040" lvl="2" indent="-274320">
              <a:spcBef>
                <a:spcPts val="600"/>
              </a:spcBef>
            </a:pPr>
            <a:r>
              <a:rPr lang="en-US" sz="1800" dirty="0"/>
              <a:t>Software data quality checks-- errors and suspected errors. Up to 900 checks.</a:t>
            </a:r>
          </a:p>
          <a:p>
            <a:pPr marL="1920240" lvl="3" indent="-274320">
              <a:spcBef>
                <a:spcPts val="600"/>
              </a:spcBef>
            </a:pPr>
            <a:r>
              <a:rPr lang="en-US" sz="1800" dirty="0"/>
              <a:t>Missing data.</a:t>
            </a:r>
          </a:p>
          <a:p>
            <a:pPr marL="1920240" lvl="3" indent="-274320">
              <a:spcBef>
                <a:spcPts val="600"/>
              </a:spcBef>
            </a:pPr>
            <a:r>
              <a:rPr lang="en-US" sz="1800" dirty="0"/>
              <a:t>Impossible data, e.g., out of range.</a:t>
            </a:r>
          </a:p>
          <a:p>
            <a:pPr marL="1920240" lvl="3" indent="-274320">
              <a:spcBef>
                <a:spcPts val="600"/>
              </a:spcBef>
            </a:pPr>
            <a:r>
              <a:rPr lang="en-US" sz="1800" dirty="0"/>
              <a:t>Improbable data--inconsistent within data collection form, with data collected at earlier points in time.</a:t>
            </a:r>
          </a:p>
          <a:p>
            <a:pPr marL="1005840" lvl="1" indent="-365760">
              <a:spcBef>
                <a:spcPts val="600"/>
              </a:spcBef>
            </a:pPr>
            <a:r>
              <a:rPr lang="en-US" sz="1800" dirty="0"/>
              <a:t>Data already in the database.</a:t>
            </a:r>
          </a:p>
          <a:p>
            <a:pPr marL="1463040" lvl="2" indent="-274320">
              <a:spcBef>
                <a:spcPts val="600"/>
              </a:spcBef>
            </a:pPr>
            <a:r>
              <a:rPr lang="en-US" sz="1800" dirty="0"/>
              <a:t>Data centers provide each center with an ongoing list of data errors and possible data errors that must be confirmed or corrected. </a:t>
            </a:r>
          </a:p>
          <a:p>
            <a:pPr marL="1463040" lvl="2" indent="-274320">
              <a:spcBef>
                <a:spcPts val="600"/>
              </a:spcBef>
            </a:pPr>
            <a:r>
              <a:rPr lang="en-US" sz="1800" dirty="0"/>
              <a:t>Centers double-check the accuracy of a random selection of medical record abstractions. </a:t>
            </a:r>
          </a:p>
          <a:p>
            <a:pPr marL="1463040" lvl="2" indent="-274320">
              <a:spcBef>
                <a:spcPts val="600"/>
              </a:spcBef>
            </a:pPr>
            <a:r>
              <a:rPr lang="en-US" sz="1800" dirty="0"/>
              <a:t>Data centers monitor for data fabrication.</a:t>
            </a:r>
          </a:p>
        </p:txBody>
      </p:sp>
    </p:spTree>
    <p:extLst>
      <p:ext uri="{BB962C8B-B14F-4D97-AF65-F5344CB8AC3E}">
        <p14:creationId xmlns:p14="http://schemas.microsoft.com/office/powerpoint/2010/main" val="2421173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513" y="1021552"/>
            <a:ext cx="8690487" cy="6095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3143" y="1841699"/>
            <a:ext cx="8258711" cy="4560433"/>
          </a:xfrm>
        </p:spPr>
        <p:txBody>
          <a:bodyPr>
            <a:noAutofit/>
          </a:bodyPr>
          <a:lstStyle/>
          <a:p>
            <a:pPr marL="64008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Presentation on NIDILRR data collections</a:t>
            </a:r>
          </a:p>
          <a:p>
            <a:pPr marL="64008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Updates on Council activities</a:t>
            </a:r>
          </a:p>
          <a:p>
            <a:pPr marL="64008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Presentation of draft equity-related data products</a:t>
            </a:r>
          </a:p>
          <a:p>
            <a:pPr marL="64008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400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9934507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A5751-796B-4C8B-A7A3-E7DADA019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2957"/>
            <a:ext cx="8229600" cy="939264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1F497D"/>
                </a:solidFill>
              </a:rPr>
              <a:t>“MODEL SYSTEMS” DATABASES – DATA QUALITY (continued) </a:t>
            </a:r>
            <a:r>
              <a:rPr lang="en-US" sz="3000" b="1" dirty="0">
                <a:solidFill>
                  <a:schemeClr val="bg1"/>
                </a:solidFill>
              </a:rPr>
              <a:t>slide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2FAA3-5C25-4EF5-B603-9245ECEF1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52107"/>
            <a:ext cx="8229600" cy="4142069"/>
          </a:xfrm>
        </p:spPr>
        <p:txBody>
          <a:bodyPr>
            <a:normAutofit/>
          </a:bodyPr>
          <a:lstStyle/>
          <a:p>
            <a:pPr marL="548640" indent="-365760">
              <a:spcBef>
                <a:spcPts val="600"/>
              </a:spcBef>
            </a:pPr>
            <a:r>
              <a:rPr lang="en-US" sz="2000" dirty="0"/>
              <a:t>Each Model System has a data committee of researchers and data collectors that addresses data issues.</a:t>
            </a:r>
          </a:p>
          <a:p>
            <a:pPr marL="548640" indent="-365760">
              <a:spcBef>
                <a:spcPts val="600"/>
              </a:spcBef>
            </a:pPr>
            <a:r>
              <a:rPr lang="en-US" sz="2000" dirty="0"/>
              <a:t>NIDILRR promotes centers’ sharing each other’s data quality procedures by assigning the same project officer to all three data centers.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85389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513" y="947410"/>
            <a:ext cx="8690487" cy="6095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Questions for Ken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983B3A-71FF-C2DE-18B9-F10B0394B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4978" y="1981060"/>
            <a:ext cx="3634044" cy="289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536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A6B7-75BC-4355-83A0-396D9D24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424" y="1108817"/>
            <a:ext cx="8695776" cy="831765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Updates on Council Activities</a:t>
            </a:r>
            <a:endParaRPr lang="en-US" sz="3400" i="1" dirty="0">
              <a:solidFill>
                <a:srgbClr val="1F497D"/>
              </a:solidFill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53526" y="2354328"/>
            <a:ext cx="8020050" cy="2775798"/>
          </a:xfrm>
        </p:spPr>
        <p:txBody>
          <a:bodyPr>
            <a:noAutofit/>
          </a:bodyPr>
          <a:lstStyle/>
          <a:p>
            <a:pPr marL="0" lvl="1" indent="-45720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Grantee engagement</a:t>
            </a:r>
          </a:p>
          <a:p>
            <a:pPr marL="0" marR="0" lvl="1" indent="-45720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Assessment of equity-related ACL data</a:t>
            </a:r>
          </a:p>
          <a:p>
            <a:pPr marL="800100" lvl="2" indent="0">
              <a:lnSpc>
                <a:spcPct val="120000"/>
              </a:lnSpc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2BE67B-1C56-3ECC-5483-357C7DA23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906639">
            <a:off x="3393111" y="3816846"/>
            <a:ext cx="1872344" cy="185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3688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56" y="2509413"/>
            <a:ext cx="8690487" cy="1839174"/>
          </a:xfrm>
        </p:spPr>
        <p:txBody>
          <a:bodyPr>
            <a:noAutofit/>
          </a:bodyPr>
          <a:lstStyle/>
          <a:p>
            <a:pPr algn="ctr"/>
            <a:r>
              <a:rPr lang="en-US" sz="4200" b="1" dirty="0">
                <a:solidFill>
                  <a:schemeClr val="tx2"/>
                </a:solidFill>
              </a:rPr>
              <a:t>Equity-Related Data Inventory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16504090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A6B7-75BC-4355-83A0-396D9D24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905" y="736071"/>
            <a:ext cx="4940894" cy="85344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Equity Domains (N=17)</a:t>
            </a:r>
            <a:endParaRPr lang="en-US" sz="3400" i="1" dirty="0">
              <a:solidFill>
                <a:srgbClr val="1F497D"/>
              </a:solidFill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E300C4-6B92-C6B6-DA86-1546B554F6F2}"/>
              </a:ext>
            </a:extLst>
          </p:cNvPr>
          <p:cNvSpPr txBox="1"/>
          <p:nvPr/>
        </p:nvSpPr>
        <p:spPr>
          <a:xfrm>
            <a:off x="834655" y="1562347"/>
            <a:ext cx="6894096" cy="4559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Country of origin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Disability 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Educational level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proficiency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 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Geographic distribution (rural vs. non-rural) 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22860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Geographic unit (state, county, zip code)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40005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 insurance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40005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Income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40005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Literacy 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40005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Poverty status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40005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 language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40005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Race/Ethnicity</a:t>
            </a:r>
          </a:p>
          <a:p>
            <a:pPr marL="342900" marR="0" lvl="0" indent="-342900">
              <a:lnSpc>
                <a:spcPct val="107000"/>
              </a:lnSpc>
              <a:buFont typeface="+mj-lt"/>
              <a:buAutoNum type="arabicPeriod"/>
              <a:tabLst>
                <a:tab pos="40005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400050" algn="l"/>
              </a:tabLs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Sexual orientation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7E9C5B-B4D2-14E6-1D91-801BDF52C048}"/>
              </a:ext>
            </a:extLst>
          </p:cNvPr>
          <p:cNvSpPr txBox="1"/>
          <p:nvPr/>
        </p:nvSpPr>
        <p:spPr>
          <a:xfrm>
            <a:off x="433734" y="6222043"/>
            <a:ext cx="769593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HHS. 2019. 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Compendium of Federal Datasets Addressing Health Disparities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200" dirty="0"/>
              <a:t>ASPE. 2021. </a:t>
            </a:r>
            <a:r>
              <a:rPr lang="en-US" sz="1200" dirty="0">
                <a:hlinkClick r:id="rId4"/>
              </a:rPr>
              <a:t>Developing Equity Measures</a:t>
            </a:r>
            <a:r>
              <a:rPr lang="en-US" sz="1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106100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A6B7-75BC-4355-83A0-396D9D24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072" y="934720"/>
            <a:ext cx="8695776" cy="85344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ACL Programs (N=13)</a:t>
            </a:r>
            <a:endParaRPr lang="en-US" sz="3400" i="1" dirty="0">
              <a:solidFill>
                <a:srgbClr val="1F497D"/>
              </a:solidFill>
              <a:effectLst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97F3CBA9-C266-3FDD-9982-C30A2715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456" y="1971040"/>
            <a:ext cx="8537392" cy="4545496"/>
          </a:xfrm>
        </p:spPr>
        <p:txBody>
          <a:bodyPr>
            <a:noAutofit/>
          </a:bodyPr>
          <a:lstStyle/>
          <a:p>
            <a:pPr marL="274320" indent="-274320">
              <a:spcAft>
                <a:spcPts val="600"/>
              </a:spcAft>
            </a:pPr>
            <a:r>
              <a:rPr lang="en-US" sz="2200" dirty="0"/>
              <a:t>OAA Title III &amp; Title VII (Chapters 3 &amp; 4) State Performance Report (SPR)</a:t>
            </a:r>
          </a:p>
          <a:p>
            <a:pPr marL="274320" indent="-274320">
              <a:spcAft>
                <a:spcPts val="600"/>
              </a:spcAft>
            </a:pPr>
            <a:r>
              <a:rPr lang="en-US" sz="2200" dirty="0"/>
              <a:t>National Survey of Older Americans Act Participants (NSOAAP)</a:t>
            </a:r>
          </a:p>
          <a:p>
            <a:pPr marL="274320" indent="-274320">
              <a:spcAft>
                <a:spcPts val="600"/>
              </a:spcAft>
            </a:pPr>
            <a:r>
              <a:rPr lang="en-US" sz="2200" dirty="0"/>
              <a:t>OAA Title VI Annual Program Performance Report (PPR)</a:t>
            </a:r>
          </a:p>
          <a:p>
            <a:pPr marL="274320" indent="-274320">
              <a:spcAft>
                <a:spcPts val="600"/>
              </a:spcAft>
            </a:pPr>
            <a:r>
              <a:rPr lang="en-US" sz="2200" dirty="0"/>
              <a:t>OAA Title VII: National Ombudsman Reporting System (NORS)</a:t>
            </a:r>
          </a:p>
          <a:p>
            <a:pPr marL="274320" indent="-274320">
              <a:spcAft>
                <a:spcPts val="600"/>
              </a:spcAft>
            </a:pPr>
            <a:r>
              <a:rPr lang="en-US" sz="2200" dirty="0"/>
              <a:t>National Adult Maltreatment Reporting System (NAMRS)</a:t>
            </a:r>
          </a:p>
          <a:p>
            <a:pPr marL="274320" indent="-274320">
              <a:spcAft>
                <a:spcPts val="600"/>
              </a:spcAft>
            </a:pPr>
            <a:r>
              <a:rPr lang="en-US" sz="2200" dirty="0"/>
              <a:t>State Health Insurance Assistance Program (SHIP)</a:t>
            </a:r>
          </a:p>
          <a:p>
            <a:pPr marL="274320" indent="-274320">
              <a:spcAft>
                <a:spcPts val="600"/>
              </a:spcAft>
            </a:pPr>
            <a:r>
              <a:rPr lang="en-US" sz="2200" dirty="0"/>
              <a:t>Medicare Improvements for Patients and Providers (MIPPA)</a:t>
            </a:r>
          </a:p>
          <a:p>
            <a:pPr marL="274320" indent="-274320">
              <a:spcAft>
                <a:spcPts val="600"/>
              </a:spcAft>
            </a:pPr>
            <a:r>
              <a:rPr lang="en-US" sz="2200" dirty="0"/>
              <a:t>Senior Medicare Patrol (SMP) Information and Reporting System (SIRS)</a:t>
            </a:r>
          </a:p>
          <a:p>
            <a:pPr marL="0" indent="0">
              <a:buNone/>
            </a:pPr>
            <a:endParaRPr lang="en-US" sz="2200" dirty="0"/>
          </a:p>
          <a:p>
            <a:pPr marL="0" indent="-274320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4153112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A6B7-75BC-4355-83A0-396D9D24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498" y="934720"/>
            <a:ext cx="8695776" cy="85344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ACL Programs </a:t>
            </a:r>
            <a:r>
              <a:rPr lang="en-US" sz="3600" b="1" dirty="0">
                <a:solidFill>
                  <a:srgbClr val="1F497D"/>
                </a:solidFill>
              </a:rPr>
              <a:t>(continued) </a:t>
            </a:r>
            <a:endParaRPr lang="en-US" sz="3400" i="1" dirty="0">
              <a:solidFill>
                <a:srgbClr val="1F497D"/>
              </a:solidFill>
              <a:effectLst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97F3CBA9-C266-3FDD-9982-C30A2715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168" y="1915463"/>
            <a:ext cx="8337885" cy="4560433"/>
          </a:xfrm>
        </p:spPr>
        <p:txBody>
          <a:bodyPr>
            <a:noAutofit/>
          </a:bodyPr>
          <a:lstStyle/>
          <a:p>
            <a:pPr marL="274320" indent="-274320">
              <a:spcAft>
                <a:spcPts val="600"/>
              </a:spcAft>
            </a:pPr>
            <a:r>
              <a:rPr lang="en-US" sz="2200" dirty="0"/>
              <a:t>Centers for Independent Living (CIL)/Independent Living Services (ILS)</a:t>
            </a:r>
          </a:p>
          <a:p>
            <a:pPr marL="274320" indent="-274320">
              <a:spcAft>
                <a:spcPts val="600"/>
              </a:spcAft>
            </a:pPr>
            <a:r>
              <a:rPr lang="en-US" sz="2200" dirty="0"/>
              <a:t>State Councils on Developmental Disabilities, Five Year State Plan</a:t>
            </a:r>
          </a:p>
          <a:p>
            <a:pPr marL="274320" indent="-274320">
              <a:spcAft>
                <a:spcPts val="600"/>
              </a:spcAft>
            </a:pPr>
            <a:r>
              <a:rPr lang="en-US" sz="2200" dirty="0"/>
              <a:t>University Centers for Excellence in Developmental Disabilities Education, Research, and Service (UCEDDs) </a:t>
            </a:r>
          </a:p>
          <a:p>
            <a:pPr marL="274320" indent="-274320">
              <a:spcAft>
                <a:spcPts val="600"/>
              </a:spcAft>
            </a:pPr>
            <a:r>
              <a:rPr lang="en-US" sz="2200" dirty="0"/>
              <a:t>Protection &amp; Advocacy (P&amp;A) Programs</a:t>
            </a:r>
          </a:p>
          <a:p>
            <a:pPr marL="274320" indent="-274320"/>
            <a:r>
              <a:rPr lang="en-US" sz="2200" dirty="0"/>
              <a:t>National Institute on Disability, Independent Living, And Rehabilitation Research Annual Performance Report (APR)</a:t>
            </a:r>
          </a:p>
          <a:p>
            <a:pPr marL="0" indent="-274320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326256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513" y="947410"/>
            <a:ext cx="8690487" cy="6095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Questions from members about the inventory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983B3A-71FF-C2DE-18B9-F10B0394B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4978" y="1981060"/>
            <a:ext cx="3634044" cy="289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2424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A6B7-75BC-4355-83A0-396D9D24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146" y="995680"/>
            <a:ext cx="8695776" cy="1136735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Equity-Related Data Brief Report</a:t>
            </a:r>
            <a:endParaRPr lang="en-US" sz="3400" i="1" dirty="0">
              <a:solidFill>
                <a:srgbClr val="1F497D"/>
              </a:solidFill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90146" y="2132415"/>
            <a:ext cx="8370974" cy="4065185"/>
          </a:xfrm>
        </p:spPr>
        <p:txBody>
          <a:bodyPr>
            <a:noAutofit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/>
              <a:t>Summary of findings</a:t>
            </a:r>
          </a:p>
          <a:p>
            <a:pPr marL="1005840" lvl="1" indent="-36576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Number and type of domains for which data are collected</a:t>
            </a:r>
          </a:p>
          <a:p>
            <a:pPr marL="1005840" lvl="1" indent="-36576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Number of programs that collect data for each domain</a:t>
            </a:r>
          </a:p>
          <a:p>
            <a:pPr marL="1005840" lvl="1" indent="-36576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/>
              <a:t>“Missingness” for the domains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/>
              <a:t>Analysis/Comparison</a:t>
            </a:r>
          </a:p>
          <a:p>
            <a:pPr marL="1005840" lvl="1" indent="-36576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Framing of questions</a:t>
            </a:r>
          </a:p>
          <a:p>
            <a:pPr marL="1005840" lvl="1" indent="-365760"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Definition of variables (including American Community Survey (ACS) special tabulation)</a:t>
            </a:r>
          </a:p>
        </p:txBody>
      </p:sp>
    </p:spTree>
    <p:extLst>
      <p:ext uri="{BB962C8B-B14F-4D97-AF65-F5344CB8AC3E}">
        <p14:creationId xmlns:p14="http://schemas.microsoft.com/office/powerpoint/2010/main" val="36543363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A6B7-75BC-4355-83A0-396D9D247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146" y="995680"/>
            <a:ext cx="8695776" cy="1136735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  <a:latin typeface="Calibri" panose="020F0502020204030204" pitchFamily="34" charset="0"/>
                <a:ea typeface="+mn-ea"/>
                <a:cs typeface="+mn-cs"/>
              </a:rPr>
              <a:t>Equity-Related Data Brief Report (continued)</a:t>
            </a:r>
            <a:endParaRPr lang="en-US" sz="3400" i="1" dirty="0">
              <a:solidFill>
                <a:srgbClr val="1F497D"/>
              </a:solidFill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35182" y="2132415"/>
            <a:ext cx="8025938" cy="406518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dirty="0"/>
              <a:t>3. 	Authorizing Legislation</a:t>
            </a:r>
            <a:endParaRPr lang="en-US" sz="2400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2400" b="1" dirty="0"/>
              <a:t>Gaps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4"/>
            </a:pPr>
            <a:r>
              <a:rPr lang="en-US" sz="2400" b="1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3682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7FDDC-558D-4847-89AC-D5BB5F5AF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50428"/>
            <a:ext cx="8229600" cy="1436051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</a:rPr>
              <a:t>NIDILRR Data Quality Procedures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7C04186-A5BF-C384-6E31-2BE71BABA624}"/>
              </a:ext>
            </a:extLst>
          </p:cNvPr>
          <p:cNvSpPr txBox="1">
            <a:spLocks/>
          </p:cNvSpPr>
          <p:nvPr/>
        </p:nvSpPr>
        <p:spPr>
          <a:xfrm>
            <a:off x="685800" y="3481541"/>
            <a:ext cx="7772400" cy="553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/>
              <a:t>Ken Wood, NIDILRR</a:t>
            </a:r>
          </a:p>
        </p:txBody>
      </p:sp>
    </p:spTree>
    <p:extLst>
      <p:ext uri="{BB962C8B-B14F-4D97-AF65-F5344CB8AC3E}">
        <p14:creationId xmlns:p14="http://schemas.microsoft.com/office/powerpoint/2010/main" val="31857502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513" y="1047424"/>
            <a:ext cx="8690487" cy="6095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Discussion: Report Content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4551" y="2284907"/>
            <a:ext cx="7894898" cy="3551541"/>
          </a:xfrm>
        </p:spPr>
        <p:txBody>
          <a:bodyPr>
            <a:noAutofit/>
          </a:bodyPr>
          <a:lstStyle/>
          <a:p>
            <a:pPr marL="182880" indent="0" algn="ctr">
              <a:spcAft>
                <a:spcPts val="2400"/>
              </a:spcAft>
              <a:buNone/>
            </a:pPr>
            <a:r>
              <a:rPr lang="en-US" sz="2800" dirty="0"/>
              <a:t>Are there other content areas that should be included in the report? </a:t>
            </a:r>
          </a:p>
          <a:p>
            <a:pPr marL="182880" indent="0" algn="ctr">
              <a:spcAft>
                <a:spcPts val="1200"/>
              </a:spcAft>
              <a:buNone/>
            </a:pPr>
            <a:r>
              <a:rPr lang="en-US" sz="2800" dirty="0"/>
              <a:t>What information would you be most interested in?</a:t>
            </a:r>
          </a:p>
        </p:txBody>
      </p:sp>
    </p:spTree>
    <p:extLst>
      <p:ext uri="{BB962C8B-B14F-4D97-AF65-F5344CB8AC3E}">
        <p14:creationId xmlns:p14="http://schemas.microsoft.com/office/powerpoint/2010/main" val="2979311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513" y="1021552"/>
            <a:ext cx="8690487" cy="6095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Next Steps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69400" y="1914539"/>
            <a:ext cx="8258711" cy="4560433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Equity inventory and report</a:t>
            </a:r>
          </a:p>
          <a:p>
            <a:pPr marL="640080" indent="-457200">
              <a:spcAft>
                <a:spcPts val="1200"/>
              </a:spcAft>
            </a:pPr>
            <a:r>
              <a:rPr lang="en-US" sz="2400" dirty="0"/>
              <a:t>Review of inventory and report (August)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b="1" dirty="0"/>
              <a:t>ACL Data Council charter</a:t>
            </a:r>
          </a:p>
          <a:p>
            <a:pPr marL="640080" indent="-457200">
              <a:spcAft>
                <a:spcPts val="1200"/>
              </a:spcAft>
            </a:pPr>
            <a:r>
              <a:rPr lang="en-US" sz="2400" dirty="0"/>
              <a:t>Build on the initial framework</a:t>
            </a:r>
          </a:p>
          <a:p>
            <a:pPr marL="640080" indent="-457200">
              <a:spcAft>
                <a:spcPts val="1800"/>
              </a:spcAft>
            </a:pPr>
            <a:r>
              <a:rPr lang="en-US" sz="2400" dirty="0"/>
              <a:t>Pivot to focus on data harmonization and for ACL programs/centers to use the Council as support</a:t>
            </a:r>
          </a:p>
          <a:p>
            <a:pPr marL="640080" indent="-457200">
              <a:spcAft>
                <a:spcPts val="1200"/>
              </a:spcAft>
            </a:pPr>
            <a:r>
              <a:rPr lang="en-US" sz="2400" b="1" dirty="0">
                <a:solidFill>
                  <a:srgbClr val="C00000"/>
                </a:solidFill>
              </a:rPr>
              <a:t>Are there changes you would like to see us make for the Council next year (e.g., mission, process)?</a:t>
            </a:r>
          </a:p>
          <a:p>
            <a:pPr>
              <a:spcAft>
                <a:spcPts val="12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98414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891" y="1417049"/>
            <a:ext cx="8513506" cy="60957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Council Repository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5247" y="2299995"/>
            <a:ext cx="7518742" cy="2258009"/>
          </a:xfrm>
        </p:spPr>
        <p:txBody>
          <a:bodyPr>
            <a:normAutofit/>
          </a:bodyPr>
          <a:lstStyle/>
          <a:p>
            <a:pPr marL="32004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2800" dirty="0"/>
              <a:t>Repository site to access all Council materials: </a:t>
            </a:r>
            <a:r>
              <a:rPr lang="en-US" sz="2800" dirty="0">
                <a:hlinkClick r:id="rId3"/>
              </a:rPr>
              <a:t>https://neweditions.net/node/418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41097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FFFCAF-2B4B-4D4C-8F1A-0FBE92610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73037"/>
            <a:ext cx="8229600" cy="609576"/>
          </a:xfrm>
        </p:spPr>
        <p:txBody>
          <a:bodyPr>
            <a:normAutofit fontScale="90000"/>
          </a:bodyPr>
          <a:lstStyle/>
          <a:p>
            <a:pPr marL="0" indent="0" algn="ctr" rtl="0" eaLnBrk="1" latinLnBrk="0" hangingPunct="1">
              <a:spcBef>
                <a:spcPts val="2304"/>
              </a:spcBef>
              <a:spcAft>
                <a:spcPts val="0"/>
              </a:spcAft>
            </a:pPr>
            <a:r>
              <a:rPr lang="en-US" sz="9600" i="1" kern="1200" dirty="0">
                <a:solidFill>
                  <a:srgbClr val="C0000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Brush Script MT" panose="03060802040406070304" pitchFamily="66" charset="0"/>
                <a:ea typeface="+mn-ea"/>
                <a:cs typeface="+mn-cs"/>
              </a:rPr>
              <a:t>Thank you!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66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7FDDC-558D-4847-89AC-D5BB5F5AF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6A950-9454-4E68-A313-B9ACD8855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635" y="1863863"/>
            <a:ext cx="7884730" cy="4347752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spcAft>
                <a:spcPts val="12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 areas of NIDILRR data quality that are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interest to the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Council:</a:t>
            </a:r>
          </a:p>
          <a:p>
            <a:pPr marL="548640" lvl="1" indent="-36576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Performance Reports and Final Report required of all grantees</a:t>
            </a:r>
          </a:p>
          <a:p>
            <a:pPr marL="548640" lvl="1" indent="-36576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Rehabilitation Information Center’s information about NIDILRR grantees and NIDILRR grantees’ publications</a:t>
            </a:r>
          </a:p>
          <a:p>
            <a:pPr marL="548640" lvl="1" indent="-36576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that NIDILRR uses to select grant applications for funding</a:t>
            </a:r>
          </a:p>
          <a:p>
            <a:pPr marL="548640" lvl="1" indent="-36576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produced by NIDILRR’s three Model Systems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3652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D5F83-E470-4EDC-85E4-50C0D121A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732" y="1157551"/>
            <a:ext cx="8529144" cy="81314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ANNUAL PERFORMANCE REPORT (APR)</a:t>
            </a:r>
            <a:br>
              <a:rPr lang="en-US" sz="34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4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REPORT (FR)</a:t>
            </a:r>
            <a:endParaRPr lang="en-US" sz="34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F77E8-3AEC-4E04-9FB4-BB916CFA5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99890"/>
            <a:ext cx="7886700" cy="260340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Grantees report project progress and products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Submitted into a database via online forms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Developed and maintained by RTI International, a nonprofit institute that provides research, development, and technical services to government and commercial clients worldwide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3338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9C1F1-44E9-4DD6-BDFC-103B760C4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APR/FR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734FE-17A4-4264-95CD-2AE37FBDC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31390"/>
            <a:ext cx="8229600" cy="414206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ENTRY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Security </a:t>
            </a:r>
          </a:p>
          <a:p>
            <a:pPr marL="548640" indent="-36576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gain entry, must be authorized by the NIDILRR contract officer and go through a series of steps specified in the security plan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Overall quality</a:t>
            </a:r>
          </a:p>
          <a:p>
            <a:pPr marL="548640" indent="-36576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 must confirm that the information is complete and accurate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Missing data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Almost all fields require a response; if left blank, the section and form cannot be submitted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98576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1CC4B-81FA-4B0B-8BBE-67A713AF5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07791"/>
            <a:ext cx="8229600" cy="609576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APR/FR (continued) </a:t>
            </a:r>
            <a:r>
              <a:rPr lang="en-US" sz="3400" b="1" dirty="0">
                <a:solidFill>
                  <a:schemeClr val="bg1"/>
                </a:solidFill>
              </a:rPr>
              <a:t>slide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31AD0-DC81-4569-AAE2-02916BF3E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901146"/>
            <a:ext cx="8058150" cy="456271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/>
              <a:t>DATA ENTRY (continued)</a:t>
            </a:r>
          </a:p>
          <a:p>
            <a:pPr marL="0" indent="0"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Accuracy of data at data entry</a:t>
            </a:r>
          </a:p>
          <a:p>
            <a:pPr marL="548640" indent="-365760">
              <a:spcBef>
                <a:spcPts val="0"/>
              </a:spcBef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Grantee information</a:t>
            </a:r>
          </a:p>
          <a:p>
            <a:pPr marL="1005840" lvl="1" indent="-365760">
              <a:spcBef>
                <a:spcPts val="0"/>
              </a:spcBef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Provided by NIDILRR</a:t>
            </a:r>
          </a:p>
          <a:p>
            <a:pPr marL="1005840" lvl="1" indent="-36576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Reviewed by grantee</a:t>
            </a:r>
          </a:p>
          <a:p>
            <a:pPr marL="548640" indent="-36576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Information that does not change from year to year is autofilled in subsequent APRs and FR.</a:t>
            </a:r>
          </a:p>
          <a:p>
            <a:pPr marL="548640" indent="-36576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Range checks and field definitions prevent entry of impossible values.</a:t>
            </a:r>
          </a:p>
          <a:p>
            <a:pPr marL="548640" indent="-36576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Skip patterns eliminate questions that are not relevant for certain persons, so inappropriate information is not entered.</a:t>
            </a:r>
          </a:p>
          <a:p>
            <a:pPr marL="548640" indent="-365760">
              <a:spcBef>
                <a:spcPts val="0"/>
              </a:spcBef>
              <a:spcAft>
                <a:spcPts val="45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Uses the Web of Science database to confirm and correct entered data about publications the grant has produced.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96957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B92CC-5B28-48FC-B305-9EC5BC8F4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840" y="1110254"/>
            <a:ext cx="8229600" cy="609576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1F497D"/>
                </a:solidFill>
              </a:rPr>
              <a:t>APR/FR (continued) </a:t>
            </a:r>
            <a:r>
              <a:rPr lang="en-US" sz="3400" b="1" dirty="0">
                <a:solidFill>
                  <a:schemeClr val="bg1"/>
                </a:solidFill>
              </a:rPr>
              <a:t>slide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D6762-4855-4F91-8FE1-B873482D6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437" y="1968329"/>
            <a:ext cx="8339960" cy="4142069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ENTERED DATA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Accuracy</a:t>
            </a:r>
          </a:p>
          <a:p>
            <a:pPr marL="548640" indent="-36576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tables in the report provide an easy check on data accuracy.</a:t>
            </a:r>
          </a:p>
          <a:p>
            <a:pPr marL="548640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NIDILRR staff catch errors when using APR and FR data for grant monitoring, grantee continuation reports, and reports to Congress, other agencies and the public.</a:t>
            </a:r>
          </a:p>
          <a:p>
            <a:pPr marL="1005840" lvl="1" indent="-365760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Financial information is consistent with PMS.</a:t>
            </a:r>
          </a:p>
          <a:p>
            <a:pPr marL="1005840" lvl="1" indent="-365760">
              <a:spcBef>
                <a:spcPts val="0"/>
              </a:spcBef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 is appropriate for this kind of grantee at this year of the grant.</a:t>
            </a:r>
          </a:p>
          <a:p>
            <a:pPr marL="1005840" lvl="1" indent="-365760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provided is consistent based on their knowledge of the grant based on their contacts with the grantee throughout the year.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131493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27767</TotalTime>
  <Words>2523</Words>
  <Application>Microsoft Office PowerPoint</Application>
  <PresentationFormat>On-screen Show (4:3)</PresentationFormat>
  <Paragraphs>296</Paragraphs>
  <Slides>43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Brush Script MT</vt:lpstr>
      <vt:lpstr>Calibri</vt:lpstr>
      <vt:lpstr>Symbol</vt:lpstr>
      <vt:lpstr>1_Office Theme</vt:lpstr>
      <vt:lpstr>ACL Data Council</vt:lpstr>
      <vt:lpstr>Housekeeping</vt:lpstr>
      <vt:lpstr>Agenda</vt:lpstr>
      <vt:lpstr>NIDILRR Data Quality Procedures</vt:lpstr>
      <vt:lpstr>Overview</vt:lpstr>
      <vt:lpstr>ANNUAL PERFORMANCE REPORT (APR) FINAL REPORT (FR)</vt:lpstr>
      <vt:lpstr>APR/FR (continued)</vt:lpstr>
      <vt:lpstr>APR/FR (continued) slide 3</vt:lpstr>
      <vt:lpstr>APR/FR (continued) slide 4</vt:lpstr>
      <vt:lpstr>NATIONAL REHABILITATION INFORMATION CENTER (NARIC) INFORMATION ABOUT NIDILRR GRANTS NIDILRR-SUPPORTED PUBLICATIONS</vt:lpstr>
      <vt:lpstr>NARIC – INFORMATION ABOUT GRANTS</vt:lpstr>
      <vt:lpstr>NARIC – INFORMATION ABOUT GRANTS (continued)</vt:lpstr>
      <vt:lpstr>NARIC – INFORMATION ABOUT GRANTS: DATA QUALITY</vt:lpstr>
      <vt:lpstr>NARIC – NIDILRR GRANTS: DATA QUALITY (continued)</vt:lpstr>
      <vt:lpstr> NARIC – GRANTEES’ PUBLICATIONS </vt:lpstr>
      <vt:lpstr>NARIC – GRANTEES’ PUBLICATIONS: DATA QUALITY</vt:lpstr>
      <vt:lpstr>  DATA USED TO SELECT APPLICATIONS FOR FUNDING  </vt:lpstr>
      <vt:lpstr>DATA USED TO SELECT APPLICATIONS – DATA QUALITY</vt:lpstr>
      <vt:lpstr>DATA USED TO SELECT APPLICATIONS – DATA QUALITY (continued)</vt:lpstr>
      <vt:lpstr>DATA USED TO SELECT APPLICATIONS – DATA QUALIY (continued) slide 3</vt:lpstr>
      <vt:lpstr>DATA USED TO SELECT APPLICATIONS – DATA QUALITY (continued) slide 4</vt:lpstr>
      <vt:lpstr>DATA USED TO SELECT APPLICATIONS – DATA QUALITY (continued) slide 5</vt:lpstr>
      <vt:lpstr>DATA USED TO SELECT APPLICATIONS – DATA QUALITY (continued) slide 6</vt:lpstr>
      <vt:lpstr>DATA USED TO SELECT APPLICATIONS – DATA QUALITY (continued) slide 7</vt:lpstr>
      <vt:lpstr>NIDILRR “MODEL SYSTEMS” DATABASES</vt:lpstr>
      <vt:lpstr>“MODEL SYSTEMS” DATABASES (continued)</vt:lpstr>
      <vt:lpstr>“MODEL SYSTEMS” DATABASES – DATA QUALITY</vt:lpstr>
      <vt:lpstr>“MODEL SYSTEMS” DATABASES –  DATA QUALITY (continued)</vt:lpstr>
      <vt:lpstr>“MODEL SYSTEMS” DATABASES – DATA QUALITY (continued) slide 3</vt:lpstr>
      <vt:lpstr>“MODEL SYSTEMS” DATABASES – DATA QUALITY (continued) slide 4</vt:lpstr>
      <vt:lpstr>Questions for Ken</vt:lpstr>
      <vt:lpstr>Updates on Council Activities</vt:lpstr>
      <vt:lpstr>Equity-Related Data Inventory</vt:lpstr>
      <vt:lpstr>Equity Domains (N=17)</vt:lpstr>
      <vt:lpstr>ACL Programs (N=13)</vt:lpstr>
      <vt:lpstr>ACL Programs (continued) </vt:lpstr>
      <vt:lpstr>Questions from members about the inventory</vt:lpstr>
      <vt:lpstr>Equity-Related Data Brief Report</vt:lpstr>
      <vt:lpstr>Equity-Related Data Brief Report (continued)</vt:lpstr>
      <vt:lpstr>Discussion: Report Content</vt:lpstr>
      <vt:lpstr>Next Steps</vt:lpstr>
      <vt:lpstr>Council Repository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ACL Data Council: quarterly Council meeting July 2022</dc:title>
  <dc:creator>ALeopold@neweditions.net</dc:creator>
  <cp:keywords>OPE ACL Data Council</cp:keywords>
  <cp:lastModifiedBy>Chris Dizon (CTR)</cp:lastModifiedBy>
  <cp:revision>451</cp:revision>
  <cp:lastPrinted>2021-06-03T19:12:05Z</cp:lastPrinted>
  <dcterms:created xsi:type="dcterms:W3CDTF">2019-02-25T20:28:17Z</dcterms:created>
  <dcterms:modified xsi:type="dcterms:W3CDTF">2022-07-25T13:25:32Z</dcterms:modified>
</cp:coreProperties>
</file>