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sldIdLst>
    <p:sldId id="256" r:id="rId2"/>
    <p:sldId id="257" r:id="rId3"/>
    <p:sldId id="265" r:id="rId4"/>
    <p:sldId id="264" r:id="rId5"/>
    <p:sldId id="259" r:id="rId6"/>
    <p:sldId id="263" r:id="rId7"/>
    <p:sldId id="260" r:id="rId8"/>
    <p:sldId id="262" r:id="rId9"/>
    <p:sldId id="261"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4"/>
  </p:normalViewPr>
  <p:slideViewPr>
    <p:cSldViewPr snapToGrid="0" snapToObjects="1">
      <p:cViewPr varScale="1">
        <p:scale>
          <a:sx n="106" d="100"/>
          <a:sy n="106" d="100"/>
        </p:scale>
        <p:origin x="138"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ull">
    <p:spTree>
      <p:nvGrpSpPr>
        <p:cNvPr id="1" name=""/>
        <p:cNvGrpSpPr/>
        <p:nvPr/>
      </p:nvGrpSpPr>
      <p:grpSpPr>
        <a:xfrm>
          <a:off x="0" y="0"/>
          <a:ext cx="0" cy="0"/>
          <a:chOff x="0" y="0"/>
          <a:chExt cx="0" cy="0"/>
        </a:xfrm>
      </p:grpSpPr>
      <p:pic>
        <p:nvPicPr>
          <p:cNvPr id="4" name="Picture 3" descr="UW-Madison logo - Geometric shapes added for interest.&#1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8"/>
            <a:ext cx="12192000" cy="6855322"/>
          </a:xfrm>
          <a:prstGeom prst="rect">
            <a:avLst/>
          </a:prstGeom>
        </p:spPr>
      </p:pic>
      <p:sp>
        <p:nvSpPr>
          <p:cNvPr id="2" name="Title 1"/>
          <p:cNvSpPr>
            <a:spLocks noGrp="1"/>
          </p:cNvSpPr>
          <p:nvPr>
            <p:ph type="ctrTitle"/>
          </p:nvPr>
        </p:nvSpPr>
        <p:spPr>
          <a:xfrm>
            <a:off x="1524000" y="1122363"/>
            <a:ext cx="9144000" cy="2387600"/>
          </a:xfrm>
        </p:spPr>
        <p:txBody>
          <a:bodyPr anchor="t"/>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55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partial">
    <p:spTree>
      <p:nvGrpSpPr>
        <p:cNvPr id="1" name=""/>
        <p:cNvGrpSpPr/>
        <p:nvPr/>
      </p:nvGrpSpPr>
      <p:grpSpPr>
        <a:xfrm>
          <a:off x="0" y="0"/>
          <a:ext cx="0" cy="0"/>
          <a:chOff x="0" y="0"/>
          <a:chExt cx="0" cy="0"/>
        </a:xfrm>
      </p:grpSpPr>
      <p:pic>
        <p:nvPicPr>
          <p:cNvPr id="3" name="Picture 2" descr="UW-Madison logo - Geometric shapes added for interes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0149" cy="6859041"/>
          </a:xfrm>
          <a:prstGeom prst="rect">
            <a:avLst/>
          </a:prstGeom>
        </p:spPr>
      </p:pic>
      <p:sp>
        <p:nvSpPr>
          <p:cNvPr id="5" name="Date Placeholder 4"/>
          <p:cNvSpPr>
            <a:spLocks noGrp="1"/>
          </p:cNvSpPr>
          <p:nvPr>
            <p:ph type="dt" sz="half" idx="10"/>
          </p:nvPr>
        </p:nvSpPr>
        <p:spPr/>
        <p:txBody>
          <a:bodyPr/>
          <a:lstStyle/>
          <a:p>
            <a:fld id="{E6B92C82-A379-4545-9012-2E0C55996908}" type="datetimeFigureOut">
              <a:rPr lang="en-US" smtClean="0"/>
              <a:t>7/15/2021</a:t>
            </a:fld>
            <a:endParaRPr lang="en-US"/>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a:p>
        </p:txBody>
      </p:sp>
      <p:sp>
        <p:nvSpPr>
          <p:cNvPr id="8" name="Title 1"/>
          <p:cNvSpPr>
            <a:spLocks noGrp="1"/>
          </p:cNvSpPr>
          <p:nvPr>
            <p:ph type="ctrTitle"/>
          </p:nvPr>
        </p:nvSpPr>
        <p:spPr>
          <a:xfrm>
            <a:off x="1524000" y="1122363"/>
            <a:ext cx="9144000" cy="2387600"/>
          </a:xfrm>
        </p:spPr>
        <p:txBody>
          <a:bodyPr anchor="t"/>
          <a:lstStyle>
            <a:lvl1pPr algn="ctr">
              <a:defRPr sz="6000">
                <a:solidFill>
                  <a:schemeClr val="tx1"/>
                </a:solidFill>
              </a:defRPr>
            </a:lvl1pPr>
          </a:lstStyle>
          <a:p>
            <a:r>
              <a:rPr lang="en-US"/>
              <a:t>Click to edit Master title style</a:t>
            </a:r>
            <a:endParaRPr lang="en-US" dirty="0"/>
          </a:p>
        </p:txBody>
      </p:sp>
      <p:sp>
        <p:nvSpPr>
          <p:cNvPr id="9"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224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5DE6D7-F04D-7741-82FC-941AB368F7CA}" type="slidenum">
              <a:rPr lang="en-US" smtClean="0"/>
              <a:t>‹#›</a:t>
            </a:fld>
            <a:endParaRPr lang="en-US"/>
          </a:p>
        </p:txBody>
      </p:sp>
      <p:sp>
        <p:nvSpPr>
          <p:cNvPr id="7" name="Title Placeholder 1"/>
          <p:cNvSpPr>
            <a:spLocks noGrp="1"/>
          </p:cNvSpPr>
          <p:nvPr>
            <p:ph type="title"/>
          </p:nvPr>
        </p:nvSpPr>
        <p:spPr>
          <a:xfrm>
            <a:off x="838200" y="367542"/>
            <a:ext cx="10515600" cy="666573"/>
          </a:xfrm>
          <a:prstGeom prst="rect">
            <a:avLst/>
          </a:prstGeo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8" name="Text Placeholder 2"/>
          <p:cNvSpPr>
            <a:spLocks noGrp="1"/>
          </p:cNvSpPr>
          <p:nvPr>
            <p:ph idx="1"/>
          </p:nvPr>
        </p:nvSpPr>
        <p:spPr>
          <a:xfrm>
            <a:off x="838200" y="1230594"/>
            <a:ext cx="10515600" cy="49292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6B92C82-A379-4545-9012-2E0C55996908}" type="datetimeFigureOut">
              <a:rPr lang="en-US" smtClean="0"/>
              <a:t>7/15/2021</a:t>
            </a:fld>
            <a:endParaRPr lang="en-US"/>
          </a:p>
        </p:txBody>
      </p:sp>
    </p:spTree>
    <p:extLst>
      <p:ext uri="{BB962C8B-B14F-4D97-AF65-F5344CB8AC3E}">
        <p14:creationId xmlns:p14="http://schemas.microsoft.com/office/powerpoint/2010/main" val="144996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800"/>
            </a:lvl1pPr>
          </a:lstStyle>
          <a:p>
            <a:r>
              <a:rPr lang="en-US" dirty="0"/>
              <a:t>Click to edit Master subtitle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B92C82-A379-4545-9012-2E0C55996908}" type="datetimeFigureOut">
              <a:rPr lang="en-US" smtClean="0"/>
              <a:t>7/15/2021</a:t>
            </a:fld>
            <a:endParaRPr lang="en-US"/>
          </a:p>
        </p:txBody>
      </p:sp>
      <p:sp>
        <p:nvSpPr>
          <p:cNvPr id="6" name="Slide Number Placeholder 5"/>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209064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4370"/>
            <a:ext cx="10515600" cy="683664"/>
          </a:xfr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838200" y="1230596"/>
            <a:ext cx="5181600" cy="5023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30596"/>
            <a:ext cx="5181600" cy="5023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B92C82-A379-4545-9012-2E0C55996908}" type="datetimeFigureOut">
              <a:rPr lang="en-US" smtClean="0"/>
              <a:t>7/15/2021</a:t>
            </a:fld>
            <a:endParaRPr lang="en-US"/>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34056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84745"/>
            <a:ext cx="10515600" cy="640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1684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93720"/>
            <a:ext cx="5157787" cy="4095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684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93720"/>
            <a:ext cx="5183188" cy="4095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B92C82-A379-4545-9012-2E0C55996908}" type="datetimeFigureOut">
              <a:rPr lang="en-US" smtClean="0"/>
              <a:t>7/15/2021</a:t>
            </a:fld>
            <a:endParaRPr lang="en-US"/>
          </a:p>
        </p:txBody>
      </p:sp>
      <p:sp>
        <p:nvSpPr>
          <p:cNvPr id="9" name="Slide Number Placeholder 8"/>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77717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12729"/>
            <a:ext cx="10515600" cy="6152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B92C82-A379-4545-9012-2E0C55996908}" type="datetimeFigureOut">
              <a:rPr lang="en-US" smtClean="0"/>
              <a:t>7/15/2021</a:t>
            </a:fld>
            <a:endParaRPr lang="en-US"/>
          </a:p>
        </p:txBody>
      </p:sp>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03001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92C82-A379-4545-9012-2E0C55996908}" type="datetimeFigureOut">
              <a:rPr lang="en-US" smtClean="0"/>
              <a:t>7/15/2021</a:t>
            </a:fld>
            <a:endParaRPr lang="en-US"/>
          </a:p>
        </p:txBody>
      </p:sp>
      <p:sp>
        <p:nvSpPr>
          <p:cNvPr id="4" name="Slide Number Placeholder 3"/>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31026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a:p>
        </p:txBody>
      </p:sp>
      <p:sp>
        <p:nvSpPr>
          <p:cNvPr id="4" name="Rectangle 3">
            <a:extLst>
              <a:ext uri="{FF2B5EF4-FFF2-40B4-BE49-F238E27FC236}">
                <a16:creationId xmlns:a16="http://schemas.microsoft.com/office/drawing/2014/main" id="{9E01FF7A-21A8-401B-BAF0-FD6C6E88B8F5}"/>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93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Geometric shapes added for interes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1" y="-1041"/>
            <a:ext cx="12190149" cy="6859041"/>
          </a:xfrm>
          <a:prstGeom prst="rect">
            <a:avLst/>
          </a:prstGeom>
        </p:spPr>
      </p:pic>
      <p:sp>
        <p:nvSpPr>
          <p:cNvPr id="2" name="Title Placeholder 1"/>
          <p:cNvSpPr>
            <a:spLocks noGrp="1"/>
          </p:cNvSpPr>
          <p:nvPr>
            <p:ph type="title"/>
          </p:nvPr>
        </p:nvSpPr>
        <p:spPr>
          <a:xfrm>
            <a:off x="838200" y="367542"/>
            <a:ext cx="10515600" cy="6665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30594"/>
            <a:ext cx="10515600" cy="49292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E6B92C82-A379-4545-9012-2E0C55996908}" type="datetimeFigureOut">
              <a:rPr lang="en-US" smtClean="0"/>
              <a:t>7/15/2021</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D5DE6D7-F04D-7741-82FC-941AB368F7CA}" type="slidenum">
              <a:rPr lang="en-US" smtClean="0"/>
              <a:t>‹#›</a:t>
            </a:fld>
            <a:endParaRPr lang="en-US"/>
          </a:p>
        </p:txBody>
      </p:sp>
    </p:spTree>
    <p:extLst>
      <p:ext uri="{BB962C8B-B14F-4D97-AF65-F5344CB8AC3E}">
        <p14:creationId xmlns:p14="http://schemas.microsoft.com/office/powerpoint/2010/main" val="83935405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8">
          <p15:clr>
            <a:srgbClr val="F26B43"/>
          </p15:clr>
        </p15:guide>
        <p15:guide id="3" orient="horz" pos="60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0843"/>
            <a:ext cx="9144000" cy="2387600"/>
          </a:xfrm>
        </p:spPr>
        <p:txBody>
          <a:bodyPr>
            <a:normAutofit fontScale="90000"/>
          </a:bodyPr>
          <a:lstStyle/>
          <a:p>
            <a:r>
              <a:rPr lang="en-US" dirty="0"/>
              <a:t>Lessons from the literature and future directions on Employment of Transition Age Youth with Disabilities</a:t>
            </a:r>
          </a:p>
        </p:txBody>
      </p:sp>
      <p:sp>
        <p:nvSpPr>
          <p:cNvPr id="3" name="Subtitle 2"/>
          <p:cNvSpPr>
            <a:spLocks noGrp="1"/>
          </p:cNvSpPr>
          <p:nvPr>
            <p:ph type="subTitle" idx="1"/>
          </p:nvPr>
        </p:nvSpPr>
        <p:spPr>
          <a:xfrm>
            <a:off x="1524000" y="3837170"/>
            <a:ext cx="9144000" cy="1655762"/>
          </a:xfrm>
        </p:spPr>
        <p:txBody>
          <a:bodyPr/>
          <a:lstStyle/>
          <a:p>
            <a:r>
              <a:rPr lang="en-US" dirty="0"/>
              <a:t>Timothy N. Tansey, Ph.D., CRC</a:t>
            </a:r>
          </a:p>
          <a:p>
            <a:r>
              <a:rPr lang="en-US" dirty="0"/>
              <a:t>Professor</a:t>
            </a:r>
          </a:p>
          <a:p>
            <a:r>
              <a:rPr lang="en-US" dirty="0"/>
              <a:t>University of Wisconsin-Madison</a:t>
            </a:r>
          </a:p>
          <a:p>
            <a:endParaRPr lang="en-US" dirty="0"/>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Collaborations</a:t>
            </a:r>
          </a:p>
        </p:txBody>
      </p:sp>
      <p:sp>
        <p:nvSpPr>
          <p:cNvPr id="3" name="Content Placeholder 2"/>
          <p:cNvSpPr>
            <a:spLocks noGrp="1"/>
          </p:cNvSpPr>
          <p:nvPr>
            <p:ph idx="1"/>
          </p:nvPr>
        </p:nvSpPr>
        <p:spPr>
          <a:xfrm>
            <a:off x="838200" y="1090427"/>
            <a:ext cx="10515600" cy="4929277"/>
          </a:xfrm>
        </p:spPr>
        <p:txBody>
          <a:bodyPr>
            <a:normAutofit fontScale="92500" lnSpcReduction="20000"/>
          </a:bodyPr>
          <a:lstStyle/>
          <a:p>
            <a:r>
              <a:rPr lang="en-GB" dirty="0"/>
              <a:t>21 Partnership Project</a:t>
            </a:r>
            <a:endParaRPr lang="en-US" dirty="0"/>
          </a:p>
          <a:p>
            <a:r>
              <a:rPr lang="en-GB" dirty="0"/>
              <a:t>Show-Me-Careers initiative</a:t>
            </a:r>
            <a:endParaRPr lang="en-US" dirty="0"/>
          </a:p>
          <a:p>
            <a:r>
              <a:rPr lang="en-GB" dirty="0"/>
              <a:t>Partnerships in Employment Systems Change Projects</a:t>
            </a:r>
            <a:endParaRPr lang="en-US" dirty="0"/>
          </a:p>
          <a:p>
            <a:r>
              <a:rPr lang="en-GB" dirty="0" err="1"/>
              <a:t>Dirigo</a:t>
            </a:r>
            <a:r>
              <a:rPr lang="en-GB" dirty="0"/>
              <a:t> project;</a:t>
            </a:r>
            <a:endParaRPr lang="en-US" dirty="0"/>
          </a:p>
          <a:p>
            <a:r>
              <a:rPr lang="en-GB" dirty="0"/>
              <a:t>PROMISE  </a:t>
            </a:r>
            <a:endParaRPr lang="en-US" dirty="0"/>
          </a:p>
          <a:p>
            <a:r>
              <a:rPr lang="en-GB" dirty="0"/>
              <a:t>NYS PIE in the state of New York</a:t>
            </a:r>
            <a:endParaRPr lang="en-US" dirty="0"/>
          </a:p>
          <a:p>
            <a:r>
              <a:rPr lang="en-GB" dirty="0"/>
              <a:t>The Indiana School-to-Work Collaborative</a:t>
            </a:r>
            <a:endParaRPr lang="en-US" dirty="0"/>
          </a:p>
          <a:p>
            <a:r>
              <a:rPr lang="en-GB" dirty="0"/>
              <a:t>Work-based Learning Experiences</a:t>
            </a:r>
            <a:endParaRPr lang="en-US" dirty="0"/>
          </a:p>
          <a:p>
            <a:r>
              <a:rPr lang="en-GB" dirty="0"/>
              <a:t>Mississippi Partnerships for Employment for Youth and Young Adults with Intellectual and Developmental Disabilities (MSPE) grant</a:t>
            </a:r>
            <a:endParaRPr lang="en-US" dirty="0"/>
          </a:p>
          <a:p>
            <a:r>
              <a:rPr lang="en-GB" dirty="0"/>
              <a:t>New York State transition program</a:t>
            </a:r>
            <a:endParaRPr lang="en-US" dirty="0"/>
          </a:p>
          <a:p>
            <a:r>
              <a:rPr lang="en-GB" dirty="0"/>
              <a:t>Transitional Workforce project</a:t>
            </a:r>
            <a:endParaRPr lang="en-US" dirty="0"/>
          </a:p>
          <a:p>
            <a:endParaRPr lang="en-US" dirty="0"/>
          </a:p>
        </p:txBody>
      </p:sp>
    </p:spTree>
    <p:extLst>
      <p:ext uri="{BB962C8B-B14F-4D97-AF65-F5344CB8AC3E}">
        <p14:creationId xmlns:p14="http://schemas.microsoft.com/office/powerpoint/2010/main" val="105643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Collaborators</a:t>
            </a:r>
          </a:p>
        </p:txBody>
      </p:sp>
      <p:sp>
        <p:nvSpPr>
          <p:cNvPr id="3" name="Content Placeholder 2"/>
          <p:cNvSpPr>
            <a:spLocks noGrp="1"/>
          </p:cNvSpPr>
          <p:nvPr>
            <p:ph idx="1"/>
          </p:nvPr>
        </p:nvSpPr>
        <p:spPr/>
        <p:txBody>
          <a:bodyPr>
            <a:normAutofit fontScale="92500" lnSpcReduction="10000"/>
          </a:bodyPr>
          <a:lstStyle/>
          <a:p>
            <a:r>
              <a:rPr lang="en-GB" dirty="0"/>
              <a:t>Majority of the articles examined collaborative programs and partnerships among multiple stakeholders such as state VR agencies, other federal and state agencies, community service providers, secondary school districts, post-secondary institutions, local businesses, and families. </a:t>
            </a:r>
          </a:p>
          <a:p>
            <a:pPr lvl="1">
              <a:buFont typeface="Wingdings" panose="05000000000000000000" pitchFamily="2" charset="2"/>
              <a:buChar char="§"/>
            </a:pPr>
            <a:r>
              <a:rPr lang="en-GB" dirty="0"/>
              <a:t>Other notable collaborating groups included the police (Patterson et al., 2016), insurance agency (Stahl et al., 2017), and medical </a:t>
            </a:r>
            <a:r>
              <a:rPr lang="en-GB" dirty="0" err="1"/>
              <a:t>center</a:t>
            </a:r>
            <a:r>
              <a:rPr lang="en-GB" dirty="0"/>
              <a:t> (Wilson et al., 2017). </a:t>
            </a:r>
            <a:endParaRPr lang="en-US" dirty="0"/>
          </a:p>
          <a:p>
            <a:r>
              <a:rPr lang="en-GB" dirty="0"/>
              <a:t>Local school district and the state VR programs</a:t>
            </a:r>
          </a:p>
          <a:p>
            <a:r>
              <a:rPr lang="en-GB" dirty="0"/>
              <a:t>Secondary schools and post-secondary educational institutions</a:t>
            </a:r>
          </a:p>
          <a:p>
            <a:r>
              <a:rPr lang="en-GB" dirty="0"/>
              <a:t>State VR and families </a:t>
            </a:r>
          </a:p>
          <a:p>
            <a:r>
              <a:rPr lang="en-GB" dirty="0"/>
              <a:t>Inter-agency collaboration between VR and other community providers. </a:t>
            </a:r>
          </a:p>
          <a:p>
            <a:endParaRPr lang="en-US" dirty="0"/>
          </a:p>
        </p:txBody>
      </p:sp>
    </p:spTree>
    <p:extLst>
      <p:ext uri="{BB962C8B-B14F-4D97-AF65-F5344CB8AC3E}">
        <p14:creationId xmlns:p14="http://schemas.microsoft.com/office/powerpoint/2010/main" val="65716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 services associated with employment outcomes for youth in transition</a:t>
            </a:r>
          </a:p>
        </p:txBody>
      </p:sp>
      <p:sp>
        <p:nvSpPr>
          <p:cNvPr id="3" name="Content Placeholder 2"/>
          <p:cNvSpPr>
            <a:spLocks noGrp="1"/>
          </p:cNvSpPr>
          <p:nvPr>
            <p:ph idx="1"/>
          </p:nvPr>
        </p:nvSpPr>
        <p:spPr/>
        <p:txBody>
          <a:bodyPr>
            <a:normAutofit lnSpcReduction="10000"/>
          </a:bodyPr>
          <a:lstStyle/>
          <a:p>
            <a:r>
              <a:rPr lang="en-GB" dirty="0"/>
              <a:t>Employment preparation/career readiness services </a:t>
            </a:r>
          </a:p>
          <a:p>
            <a:r>
              <a:rPr lang="en-GB" dirty="0"/>
              <a:t>Integration of VR career support personnel into high school settings</a:t>
            </a:r>
          </a:p>
          <a:p>
            <a:r>
              <a:rPr lang="en-GB" dirty="0"/>
              <a:t>Paid employment/internships</a:t>
            </a:r>
          </a:p>
          <a:p>
            <a:r>
              <a:rPr lang="en-GB" dirty="0"/>
              <a:t>Business engagement</a:t>
            </a:r>
          </a:p>
          <a:p>
            <a:r>
              <a:rPr lang="en-GB" dirty="0"/>
              <a:t>Employers training and support</a:t>
            </a:r>
          </a:p>
          <a:p>
            <a:r>
              <a:rPr lang="en-GB" dirty="0"/>
              <a:t>Family engagement</a:t>
            </a:r>
          </a:p>
          <a:p>
            <a:r>
              <a:rPr lang="en-GB" dirty="0"/>
              <a:t>Expanding postsecondary education options</a:t>
            </a:r>
          </a:p>
          <a:p>
            <a:r>
              <a:rPr lang="en-GB" dirty="0"/>
              <a:t>Intensive case management (PROMISE service)</a:t>
            </a:r>
          </a:p>
          <a:p>
            <a:r>
              <a:rPr lang="en-GB" dirty="0"/>
              <a:t>Job development, customized employment, and job coaching</a:t>
            </a:r>
          </a:p>
          <a:p>
            <a:endParaRPr lang="en-US" dirty="0"/>
          </a:p>
        </p:txBody>
      </p:sp>
    </p:spTree>
    <p:extLst>
      <p:ext uri="{BB962C8B-B14F-4D97-AF65-F5344CB8AC3E}">
        <p14:creationId xmlns:p14="http://schemas.microsoft.com/office/powerpoint/2010/main" val="139588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763"/>
            <a:ext cx="10515600" cy="666573"/>
          </a:xfrm>
        </p:spPr>
        <p:txBody>
          <a:bodyPr>
            <a:normAutofit fontScale="90000"/>
          </a:bodyPr>
          <a:lstStyle/>
          <a:p>
            <a:r>
              <a:rPr lang="en-US" dirty="0"/>
              <a:t>Current and Future research goals:</a:t>
            </a:r>
          </a:p>
        </p:txBody>
      </p:sp>
      <p:sp>
        <p:nvSpPr>
          <p:cNvPr id="3" name="Content Placeholder 2"/>
          <p:cNvSpPr>
            <a:spLocks noGrp="1"/>
          </p:cNvSpPr>
          <p:nvPr>
            <p:ph idx="1"/>
          </p:nvPr>
        </p:nvSpPr>
        <p:spPr>
          <a:xfrm>
            <a:off x="419100" y="864534"/>
            <a:ext cx="11674288" cy="5106706"/>
          </a:xfrm>
        </p:spPr>
        <p:txBody>
          <a:bodyPr>
            <a:normAutofit fontScale="85000" lnSpcReduction="20000"/>
          </a:bodyPr>
          <a:lstStyle/>
          <a:p>
            <a:r>
              <a:rPr lang="en-US" sz="2400" dirty="0"/>
              <a:t>Increase experimental research to identify specific services that can increase employment outcomes- NEED randomized controlled trials and efficacy studies</a:t>
            </a:r>
          </a:p>
          <a:p>
            <a:pPr lvl="2">
              <a:buFont typeface="Wingdings" panose="05000000000000000000" pitchFamily="2" charset="2"/>
              <a:buChar char="§"/>
            </a:pPr>
            <a:r>
              <a:rPr lang="en-US" sz="2400" dirty="0"/>
              <a:t>RRTC on Employment of Individuals with Intellectual and Developmental Disabilities (RRTC-IDD); RRTC on Employment of Transition-Age Youth with Disabilities (RRTC-Youth); PROMISE</a:t>
            </a:r>
          </a:p>
          <a:p>
            <a:r>
              <a:rPr lang="en-US" sz="2400" dirty="0"/>
              <a:t>Potential areas of research:</a:t>
            </a:r>
          </a:p>
          <a:p>
            <a:pPr lvl="1">
              <a:buFont typeface="Wingdings" panose="05000000000000000000" pitchFamily="2" charset="2"/>
              <a:buChar char="§"/>
            </a:pPr>
            <a:r>
              <a:rPr lang="en-US" dirty="0"/>
              <a:t>Specific skills training (i.e., soft skills, work skills)</a:t>
            </a:r>
          </a:p>
          <a:p>
            <a:pPr lvl="2">
              <a:buFont typeface="Courier New" panose="02070309020205020404" pitchFamily="49" charset="0"/>
              <a:buChar char="o"/>
            </a:pPr>
            <a:r>
              <a:rPr lang="en-US" sz="2400" dirty="0"/>
              <a:t>RRTC-IDD; PROMISE</a:t>
            </a:r>
          </a:p>
          <a:p>
            <a:pPr lvl="1">
              <a:buFont typeface="Wingdings" panose="05000000000000000000" pitchFamily="2" charset="2"/>
              <a:buChar char="§"/>
            </a:pPr>
            <a:r>
              <a:rPr lang="en-US" dirty="0"/>
              <a:t>Family engagement</a:t>
            </a:r>
          </a:p>
          <a:p>
            <a:pPr lvl="2">
              <a:buFont typeface="Courier New" panose="02070309020205020404" pitchFamily="49" charset="0"/>
              <a:buChar char="o"/>
            </a:pPr>
            <a:r>
              <a:rPr lang="en-US" sz="2400" dirty="0"/>
              <a:t>RRTC-Youth; RRTC-IDD; PROMISE</a:t>
            </a:r>
          </a:p>
          <a:p>
            <a:pPr lvl="1">
              <a:buFont typeface="Wingdings" panose="05000000000000000000" pitchFamily="2" charset="2"/>
              <a:buChar char="§"/>
            </a:pPr>
            <a:r>
              <a:rPr lang="en-US" dirty="0"/>
              <a:t>Internship and Paid Employment (i.e., dosage, duration)</a:t>
            </a:r>
          </a:p>
          <a:p>
            <a:pPr lvl="2">
              <a:buFont typeface="Courier New" panose="02070309020205020404" pitchFamily="49" charset="0"/>
              <a:buChar char="o"/>
            </a:pPr>
            <a:r>
              <a:rPr lang="en-US" sz="2400" dirty="0"/>
              <a:t>RRTC-IDD; PROMISE</a:t>
            </a:r>
          </a:p>
          <a:p>
            <a:pPr lvl="2">
              <a:buFont typeface="Courier New" panose="02070309020205020404" pitchFamily="49" charset="0"/>
              <a:buChar char="o"/>
            </a:pPr>
            <a:r>
              <a:rPr lang="en-US" sz="2400" dirty="0"/>
              <a:t>Employer variables associated with hiring youth</a:t>
            </a:r>
          </a:p>
          <a:p>
            <a:pPr lvl="2">
              <a:buFont typeface="Courier New" panose="02070309020205020404" pitchFamily="49" charset="0"/>
              <a:buChar char="o"/>
            </a:pPr>
            <a:r>
              <a:rPr lang="en-US" sz="2400" dirty="0"/>
              <a:t>Example- Are federal contractors, in meeting requirements under Section 503 (utilization rates) more likely to hire youth with disabilities?</a:t>
            </a:r>
          </a:p>
          <a:p>
            <a:pPr lvl="1">
              <a:buFont typeface="Wingdings" panose="05000000000000000000" pitchFamily="2" charset="2"/>
              <a:buChar char="§"/>
            </a:pPr>
            <a:r>
              <a:rPr lang="en-US" dirty="0"/>
              <a:t>Employer supports</a:t>
            </a:r>
          </a:p>
          <a:p>
            <a:pPr lvl="2">
              <a:buFont typeface="Courier New" panose="02070309020205020404" pitchFamily="49" charset="0"/>
              <a:buChar char="o"/>
            </a:pPr>
            <a:r>
              <a:rPr lang="en-US" sz="2400" dirty="0"/>
              <a:t>Example- What supports can improve employers’ work climate to increase retention or future employment activity among youth with disabilities? </a:t>
            </a:r>
          </a:p>
          <a:p>
            <a:pPr lvl="2">
              <a:buFont typeface="Courier New" panose="02070309020205020404" pitchFamily="49" charset="0"/>
              <a:buChar char="o"/>
            </a:pPr>
            <a:r>
              <a:rPr lang="en-US" sz="2400" dirty="0"/>
              <a:t>RRTC on Successful Employer Practices</a:t>
            </a:r>
          </a:p>
          <a:p>
            <a:pPr lvl="2"/>
            <a:endParaRPr lang="en-US" dirty="0"/>
          </a:p>
        </p:txBody>
      </p:sp>
    </p:spTree>
    <p:extLst>
      <p:ext uri="{BB962C8B-B14F-4D97-AF65-F5344CB8AC3E}">
        <p14:creationId xmlns:p14="http://schemas.microsoft.com/office/powerpoint/2010/main" val="203088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Guiding Questions</a:t>
            </a:r>
          </a:p>
        </p:txBody>
      </p:sp>
      <p:sp>
        <p:nvSpPr>
          <p:cNvPr id="5" name="Content Placeholder 4"/>
          <p:cNvSpPr>
            <a:spLocks noGrp="1"/>
          </p:cNvSpPr>
          <p:nvPr>
            <p:ph idx="1"/>
          </p:nvPr>
        </p:nvSpPr>
        <p:spPr>
          <a:xfrm>
            <a:off x="838200" y="1023050"/>
            <a:ext cx="10515600" cy="4929277"/>
          </a:xfrm>
        </p:spPr>
        <p:txBody>
          <a:bodyPr>
            <a:normAutofit fontScale="92500" lnSpcReduction="10000"/>
          </a:bodyPr>
          <a:lstStyle/>
          <a:p>
            <a:pPr lvl="0"/>
            <a:r>
              <a:rPr lang="en-US" sz="2600" dirty="0"/>
              <a:t>What State Vocational Rehabilitation (VR) agency services are found to be scientifically valid and effective for improving transition to work of youth with disability?</a:t>
            </a:r>
          </a:p>
          <a:p>
            <a:r>
              <a:rPr lang="en-US" sz="2600" dirty="0"/>
              <a:t>What secondary education services are found to be scientifically valid and effective for improving transition to work of youth with disability?</a:t>
            </a:r>
          </a:p>
          <a:p>
            <a:r>
              <a:rPr lang="en-US" sz="2600" dirty="0"/>
              <a:t>What services, outside of those typically provided by secondary education services or state VR programs, are found to be scientifically valid and effective for improving transition to work of youth with disability?</a:t>
            </a:r>
          </a:p>
          <a:p>
            <a:r>
              <a:rPr lang="en-US" sz="2600" dirty="0"/>
              <a:t>What collaborations between services providers (e.g., secondary education, vocational rehabilitation, other providers) are found to be scientifically valid and effective for improving transition to work of youth with disability?</a:t>
            </a:r>
          </a:p>
          <a:p>
            <a:r>
              <a:rPr lang="en-US" sz="2600" dirty="0"/>
              <a:t>What contextual factors mediate or moderate the efficacy of services in the transition to work of youth with disability?</a:t>
            </a:r>
          </a:p>
          <a:p>
            <a:endParaRPr lang="en-US" dirty="0"/>
          </a:p>
        </p:txBody>
      </p:sp>
    </p:spTree>
    <p:extLst>
      <p:ext uri="{BB962C8B-B14F-4D97-AF65-F5344CB8AC3E}">
        <p14:creationId xmlns:p14="http://schemas.microsoft.com/office/powerpoint/2010/main" val="34314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577" y="700828"/>
            <a:ext cx="10515600" cy="666573"/>
          </a:xfrm>
        </p:spPr>
        <p:txBody>
          <a:bodyPr>
            <a:normAutofit/>
          </a:bodyPr>
          <a:lstStyle/>
          <a:p>
            <a:r>
              <a:rPr lang="en-US" sz="3600" dirty="0"/>
              <a:t>Q1: State VR services</a:t>
            </a:r>
          </a:p>
        </p:txBody>
      </p:sp>
      <p:sp>
        <p:nvSpPr>
          <p:cNvPr id="3" name="Content Placeholder 2"/>
          <p:cNvSpPr>
            <a:spLocks noGrp="1"/>
          </p:cNvSpPr>
          <p:nvPr>
            <p:ph idx="1"/>
          </p:nvPr>
        </p:nvSpPr>
        <p:spPr>
          <a:xfrm>
            <a:off x="905577" y="1615604"/>
            <a:ext cx="10515600" cy="4929277"/>
          </a:xfrm>
        </p:spPr>
        <p:txBody>
          <a:bodyPr/>
          <a:lstStyle/>
          <a:p>
            <a:r>
              <a:rPr lang="en-US" dirty="0"/>
              <a:t>35 articles were included in the final analysis</a:t>
            </a:r>
          </a:p>
          <a:p>
            <a:r>
              <a:rPr lang="en-US" dirty="0"/>
              <a:t>Quantitative research designs (n=34)</a:t>
            </a:r>
          </a:p>
          <a:p>
            <a:pPr lvl="1">
              <a:buFont typeface="Wingdings" panose="05000000000000000000" pitchFamily="2" charset="2"/>
              <a:buChar char="§"/>
            </a:pPr>
            <a:r>
              <a:rPr lang="en-US" dirty="0"/>
              <a:t>33 were descriptive research studies</a:t>
            </a:r>
          </a:p>
          <a:p>
            <a:pPr lvl="2">
              <a:buFont typeface="Courier New" panose="02070309020205020404" pitchFamily="49" charset="0"/>
              <a:buChar char="o"/>
            </a:pPr>
            <a:r>
              <a:rPr lang="en-US" dirty="0"/>
              <a:t>23 based on extant data sets (RSA 911 data)</a:t>
            </a:r>
          </a:p>
          <a:p>
            <a:pPr lvl="1">
              <a:buFont typeface="Wingdings" panose="05000000000000000000" pitchFamily="2" charset="2"/>
              <a:buChar char="§"/>
            </a:pPr>
            <a:r>
              <a:rPr lang="en-US" dirty="0"/>
              <a:t>1 quasi-experimental pretest/posttest design </a:t>
            </a:r>
          </a:p>
          <a:p>
            <a:r>
              <a:rPr lang="en-US" dirty="0"/>
              <a:t>Qualitative research designs = 1</a:t>
            </a:r>
          </a:p>
          <a:p>
            <a:r>
              <a:rPr lang="en-US" dirty="0"/>
              <a:t>Systematic review = 1</a:t>
            </a:r>
          </a:p>
          <a:p>
            <a:endParaRPr lang="en-US" dirty="0"/>
          </a:p>
          <a:p>
            <a:pPr lvl="3" algn="r"/>
            <a:r>
              <a:rPr lang="en-US" dirty="0" err="1"/>
              <a:t>Bakhuizen</a:t>
            </a:r>
            <a:r>
              <a:rPr lang="en-US" dirty="0"/>
              <a:t>, Huang, </a:t>
            </a:r>
            <a:r>
              <a:rPr lang="en-US" dirty="0" err="1"/>
              <a:t>Castruita</a:t>
            </a:r>
            <a:r>
              <a:rPr lang="en-US" dirty="0"/>
              <a:t>, </a:t>
            </a:r>
            <a:r>
              <a:rPr lang="en-US" dirty="0" err="1"/>
              <a:t>Wiegmann</a:t>
            </a:r>
            <a:r>
              <a:rPr lang="en-US" dirty="0"/>
              <a:t>, &amp; Tansey (</a:t>
            </a:r>
            <a:r>
              <a:rPr lang="en-US" dirty="0" err="1"/>
              <a:t>n.d.</a:t>
            </a:r>
            <a:r>
              <a:rPr lang="en-US" dirty="0"/>
              <a:t>)</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86668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Q1: VR services associated with employment</a:t>
            </a:r>
          </a:p>
        </p:txBody>
      </p:sp>
      <p:sp>
        <p:nvSpPr>
          <p:cNvPr id="3" name="Content Placeholder 2"/>
          <p:cNvSpPr>
            <a:spLocks noGrp="1"/>
          </p:cNvSpPr>
          <p:nvPr>
            <p:ph idx="1"/>
          </p:nvPr>
        </p:nvSpPr>
        <p:spPr>
          <a:xfrm>
            <a:off x="838200" y="1007409"/>
            <a:ext cx="10515600" cy="4929277"/>
          </a:xfrm>
        </p:spPr>
        <p:txBody>
          <a:bodyPr>
            <a:normAutofit fontScale="92500" lnSpcReduction="10000"/>
          </a:bodyPr>
          <a:lstStyle/>
          <a:p>
            <a:r>
              <a:rPr lang="en-US" dirty="0"/>
              <a:t>Job placement services </a:t>
            </a:r>
          </a:p>
          <a:p>
            <a:r>
              <a:rPr lang="en-US" dirty="0"/>
              <a:t>Occupational training services (e.g., credential programs)</a:t>
            </a:r>
          </a:p>
          <a:p>
            <a:r>
              <a:rPr lang="en-US" dirty="0"/>
              <a:t>Paid work experiences (i.e., on-the-job training, internships)</a:t>
            </a:r>
          </a:p>
          <a:p>
            <a:r>
              <a:rPr lang="en-US" dirty="0"/>
              <a:t>Career counseling</a:t>
            </a:r>
          </a:p>
          <a:p>
            <a:r>
              <a:rPr lang="en-US" dirty="0"/>
              <a:t>Job coaching, On-the-job support</a:t>
            </a:r>
          </a:p>
          <a:p>
            <a:r>
              <a:rPr lang="en-US" dirty="0"/>
              <a:t>College training</a:t>
            </a:r>
          </a:p>
          <a:p>
            <a:r>
              <a:rPr lang="en-US" dirty="0"/>
              <a:t>Early engagement (i.e., prior to age 14)</a:t>
            </a:r>
          </a:p>
          <a:p>
            <a:r>
              <a:rPr lang="en-US" dirty="0"/>
              <a:t>Rapid engagement</a:t>
            </a:r>
          </a:p>
          <a:p>
            <a:r>
              <a:rPr lang="en-US" dirty="0"/>
              <a:t>maintenance services </a:t>
            </a:r>
          </a:p>
          <a:p>
            <a:r>
              <a:rPr lang="en-US" dirty="0"/>
              <a:t>rehabilitation technology </a:t>
            </a:r>
          </a:p>
          <a:p>
            <a:r>
              <a:rPr lang="en-US" dirty="0"/>
              <a:t>diagnosis and treatment services </a:t>
            </a:r>
          </a:p>
        </p:txBody>
      </p:sp>
    </p:spTree>
    <p:extLst>
      <p:ext uri="{BB962C8B-B14F-4D97-AF65-F5344CB8AC3E}">
        <p14:creationId xmlns:p14="http://schemas.microsoft.com/office/powerpoint/2010/main" val="408225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Q2: Secondary education services</a:t>
            </a:r>
          </a:p>
        </p:txBody>
      </p:sp>
      <p:sp>
        <p:nvSpPr>
          <p:cNvPr id="3" name="Content Placeholder 2"/>
          <p:cNvSpPr>
            <a:spLocks noGrp="1"/>
          </p:cNvSpPr>
          <p:nvPr>
            <p:ph idx="1"/>
          </p:nvPr>
        </p:nvSpPr>
        <p:spPr/>
        <p:txBody>
          <a:bodyPr>
            <a:normAutofit/>
          </a:bodyPr>
          <a:lstStyle/>
          <a:p>
            <a:r>
              <a:rPr lang="en-US" dirty="0"/>
              <a:t>30 articles were included in this analysis.</a:t>
            </a:r>
          </a:p>
          <a:p>
            <a:r>
              <a:rPr lang="en-US" dirty="0"/>
              <a:t>Quantitative research designs (n=19, 63.3%)</a:t>
            </a:r>
          </a:p>
          <a:p>
            <a:pPr lvl="1">
              <a:buFont typeface="Courier New" panose="02070309020205020404" pitchFamily="49" charset="0"/>
              <a:buChar char="o"/>
            </a:pPr>
            <a:r>
              <a:rPr lang="en-US" dirty="0"/>
              <a:t>18 were descriptive research studies (2009-2019), </a:t>
            </a:r>
          </a:p>
          <a:p>
            <a:pPr lvl="1">
              <a:buFont typeface="Courier New" panose="02070309020205020404" pitchFamily="49" charset="0"/>
              <a:buChar char="o"/>
            </a:pPr>
            <a:r>
              <a:rPr lang="en-US" dirty="0"/>
              <a:t>one quasi-experimental pretest/posttest design (2007)</a:t>
            </a:r>
          </a:p>
          <a:p>
            <a:r>
              <a:rPr lang="en-US" dirty="0"/>
              <a:t> Qualitative research designs (n= 7, 23.3%)</a:t>
            </a:r>
          </a:p>
          <a:p>
            <a:r>
              <a:rPr lang="en-US" dirty="0"/>
              <a:t> Mixed-method designs (n = 2, 6.7%) </a:t>
            </a:r>
          </a:p>
          <a:p>
            <a:endParaRPr lang="en-US" dirty="0"/>
          </a:p>
          <a:p>
            <a:endParaRPr lang="en-US" dirty="0"/>
          </a:p>
          <a:p>
            <a:pPr lvl="3" algn="r"/>
            <a:r>
              <a:rPr lang="en-US" sz="2000" dirty="0"/>
              <a:t>Lee, Ramirez, </a:t>
            </a:r>
            <a:r>
              <a:rPr lang="en-US" sz="2000" dirty="0" err="1"/>
              <a:t>Castruita</a:t>
            </a:r>
            <a:r>
              <a:rPr lang="en-US" sz="2000" dirty="0"/>
              <a:t>, &amp; Tansey (</a:t>
            </a:r>
            <a:r>
              <a:rPr lang="en-US" sz="2000" dirty="0" err="1"/>
              <a:t>n.d.</a:t>
            </a:r>
            <a:r>
              <a:rPr lang="en-US" sz="2000" dirty="0"/>
              <a:t>)</a:t>
            </a:r>
          </a:p>
        </p:txBody>
      </p:sp>
    </p:spTree>
    <p:extLst>
      <p:ext uri="{BB962C8B-B14F-4D97-AF65-F5344CB8AC3E}">
        <p14:creationId xmlns:p14="http://schemas.microsoft.com/office/powerpoint/2010/main" val="351361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Q2: Secondary education services associated with employment</a:t>
            </a:r>
          </a:p>
        </p:txBody>
      </p:sp>
      <p:sp>
        <p:nvSpPr>
          <p:cNvPr id="3" name="Content Placeholder 2"/>
          <p:cNvSpPr>
            <a:spLocks noGrp="1"/>
          </p:cNvSpPr>
          <p:nvPr>
            <p:ph idx="1"/>
          </p:nvPr>
        </p:nvSpPr>
        <p:spPr/>
        <p:txBody>
          <a:bodyPr/>
          <a:lstStyle/>
          <a:p>
            <a:r>
              <a:rPr lang="en-US" dirty="0"/>
              <a:t>Work identified as goal in Individualized Education Programs</a:t>
            </a:r>
          </a:p>
          <a:p>
            <a:pPr lvl="1">
              <a:buFont typeface="Courier New" panose="02070309020205020404" pitchFamily="49" charset="0"/>
              <a:buChar char="o"/>
            </a:pPr>
            <a:r>
              <a:rPr lang="en-US" dirty="0"/>
              <a:t>Note: Limited benefit if clear steps, collaborations, and engagement are missing</a:t>
            </a:r>
          </a:p>
          <a:p>
            <a:r>
              <a:rPr lang="en-US" dirty="0"/>
              <a:t>Paid work experiences</a:t>
            </a:r>
          </a:p>
          <a:p>
            <a:r>
              <a:rPr lang="en-US" dirty="0"/>
              <a:t>Independent living skills</a:t>
            </a:r>
          </a:p>
          <a:p>
            <a:r>
              <a:rPr lang="en-US" dirty="0"/>
              <a:t>Social skills </a:t>
            </a:r>
          </a:p>
          <a:p>
            <a:r>
              <a:rPr lang="en-US" dirty="0"/>
              <a:t>Technology to increase job readiness and provide job supports</a:t>
            </a:r>
          </a:p>
          <a:p>
            <a:pPr lvl="1">
              <a:buFont typeface="Courier New" panose="02070309020205020404" pitchFamily="49" charset="0"/>
              <a:buChar char="o"/>
            </a:pPr>
            <a:r>
              <a:rPr lang="en-US" dirty="0"/>
              <a:t>(i.e., using iPad were used as employment supports in 2013 &amp; sessions where use video activity schedule to complete tasks independently in 2018), two interventions were on medical restoration services</a:t>
            </a:r>
          </a:p>
        </p:txBody>
      </p:sp>
    </p:spTree>
    <p:extLst>
      <p:ext uri="{BB962C8B-B14F-4D97-AF65-F5344CB8AC3E}">
        <p14:creationId xmlns:p14="http://schemas.microsoft.com/office/powerpoint/2010/main" val="85179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Q3</a:t>
            </a:r>
          </a:p>
        </p:txBody>
      </p:sp>
      <p:sp>
        <p:nvSpPr>
          <p:cNvPr id="3" name="Content Placeholder 2"/>
          <p:cNvSpPr>
            <a:spLocks noGrp="1"/>
          </p:cNvSpPr>
          <p:nvPr>
            <p:ph idx="1"/>
          </p:nvPr>
        </p:nvSpPr>
        <p:spPr/>
        <p:txBody>
          <a:bodyPr/>
          <a:lstStyle/>
          <a:p>
            <a:r>
              <a:rPr lang="en-US" dirty="0"/>
              <a:t>15 peer-reviewed articles were included in the analysis</a:t>
            </a:r>
          </a:p>
          <a:p>
            <a:r>
              <a:rPr lang="en-US" dirty="0"/>
              <a:t>Methodology implemented in articles</a:t>
            </a:r>
          </a:p>
          <a:p>
            <a:pPr lvl="1">
              <a:buFont typeface="Courier New" panose="02070309020205020404" pitchFamily="49" charset="0"/>
              <a:buChar char="o"/>
            </a:pPr>
            <a:r>
              <a:rPr lang="en-US" dirty="0"/>
              <a:t>Mixed method studies= 8 (53%)</a:t>
            </a:r>
          </a:p>
          <a:p>
            <a:pPr lvl="2">
              <a:buFont typeface="Wingdings" panose="05000000000000000000" pitchFamily="2" charset="2"/>
              <a:buChar char="§"/>
            </a:pPr>
            <a:r>
              <a:rPr lang="en-US" dirty="0"/>
              <a:t>Includes two interventional studies </a:t>
            </a:r>
          </a:p>
          <a:p>
            <a:pPr lvl="1">
              <a:buFont typeface="Courier New" panose="02070309020205020404" pitchFamily="49" charset="0"/>
              <a:buChar char="o"/>
            </a:pPr>
            <a:r>
              <a:rPr lang="en-US" dirty="0"/>
              <a:t>Qualitative methods studies = 2 </a:t>
            </a:r>
          </a:p>
          <a:p>
            <a:pPr lvl="1">
              <a:buFont typeface="Courier New" panose="02070309020205020404" pitchFamily="49" charset="0"/>
              <a:buChar char="o"/>
            </a:pPr>
            <a:r>
              <a:rPr lang="en-US" dirty="0"/>
              <a:t>Quantitative method studies = 2 </a:t>
            </a:r>
          </a:p>
          <a:p>
            <a:pPr lvl="1">
              <a:buFont typeface="Courier New" panose="02070309020205020404" pitchFamily="49" charset="0"/>
              <a:buChar char="o"/>
            </a:pPr>
            <a:r>
              <a:rPr lang="en-US" dirty="0"/>
              <a:t>Systematic or scoping reviews=3</a:t>
            </a:r>
          </a:p>
          <a:p>
            <a:pPr lvl="1"/>
            <a:endParaRPr lang="en-US" dirty="0"/>
          </a:p>
          <a:p>
            <a:pPr lvl="1"/>
            <a:endParaRPr lang="en-US" dirty="0"/>
          </a:p>
          <a:p>
            <a:pPr lvl="1" algn="r"/>
            <a:r>
              <a:rPr lang="en-US" dirty="0"/>
              <a:t>Cao, Yano, Anderson, &amp; Tansey (</a:t>
            </a:r>
            <a:r>
              <a:rPr lang="en-US" dirty="0" err="1"/>
              <a:t>n.d.</a:t>
            </a:r>
            <a:r>
              <a:rPr lang="en-US" dirty="0"/>
              <a:t>)</a:t>
            </a:r>
          </a:p>
        </p:txBody>
      </p:sp>
    </p:spTree>
    <p:extLst>
      <p:ext uri="{BB962C8B-B14F-4D97-AF65-F5344CB8AC3E}">
        <p14:creationId xmlns:p14="http://schemas.microsoft.com/office/powerpoint/2010/main" val="240993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services associated with employment outcomes</a:t>
            </a:r>
          </a:p>
        </p:txBody>
      </p:sp>
      <p:sp>
        <p:nvSpPr>
          <p:cNvPr id="3" name="Content Placeholder 2"/>
          <p:cNvSpPr>
            <a:spLocks noGrp="1"/>
          </p:cNvSpPr>
          <p:nvPr>
            <p:ph idx="1"/>
          </p:nvPr>
        </p:nvSpPr>
        <p:spPr/>
        <p:txBody>
          <a:bodyPr>
            <a:normAutofit/>
          </a:bodyPr>
          <a:lstStyle/>
          <a:p>
            <a:r>
              <a:rPr lang="en-US" dirty="0"/>
              <a:t>Family engagement and participation</a:t>
            </a:r>
          </a:p>
          <a:p>
            <a:r>
              <a:rPr lang="en-US" dirty="0"/>
              <a:t>Pre-planning of transition services</a:t>
            </a:r>
          </a:p>
          <a:p>
            <a:r>
              <a:rPr lang="en-US" dirty="0"/>
              <a:t>Mentoring</a:t>
            </a:r>
          </a:p>
          <a:p>
            <a:r>
              <a:rPr lang="en-US" dirty="0"/>
              <a:t>Outcome expectations for work</a:t>
            </a:r>
          </a:p>
          <a:p>
            <a:r>
              <a:rPr lang="en-US" dirty="0"/>
              <a:t>Peer networking and supports</a:t>
            </a:r>
          </a:p>
          <a:p>
            <a:r>
              <a:rPr lang="en-US" dirty="0"/>
              <a:t>Paid training or work experiences</a:t>
            </a:r>
          </a:p>
          <a:p>
            <a:r>
              <a:rPr lang="en-US" dirty="0"/>
              <a:t>Interpersonal or social skill development</a:t>
            </a:r>
          </a:p>
          <a:p>
            <a:r>
              <a:rPr lang="en-US" dirty="0"/>
              <a:t>Career motivation</a:t>
            </a:r>
          </a:p>
        </p:txBody>
      </p:sp>
    </p:spTree>
    <p:extLst>
      <p:ext uri="{BB962C8B-B14F-4D97-AF65-F5344CB8AC3E}">
        <p14:creationId xmlns:p14="http://schemas.microsoft.com/office/powerpoint/2010/main" val="108819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Q4</a:t>
            </a:r>
            <a:br>
              <a:rPr lang="en-US" dirty="0"/>
            </a:br>
            <a:endParaRPr lang="en-US" dirty="0"/>
          </a:p>
        </p:txBody>
      </p:sp>
      <p:sp>
        <p:nvSpPr>
          <p:cNvPr id="3" name="Content Placeholder 2"/>
          <p:cNvSpPr>
            <a:spLocks noGrp="1"/>
          </p:cNvSpPr>
          <p:nvPr>
            <p:ph idx="1"/>
          </p:nvPr>
        </p:nvSpPr>
        <p:spPr/>
        <p:txBody>
          <a:bodyPr/>
          <a:lstStyle/>
          <a:p>
            <a:r>
              <a:rPr lang="en-GB" dirty="0"/>
              <a:t>29 articles were included in the analysis</a:t>
            </a:r>
          </a:p>
          <a:p>
            <a:pPr lvl="1">
              <a:buFont typeface="Wingdings" panose="05000000000000000000" pitchFamily="2" charset="2"/>
              <a:buChar char="§"/>
            </a:pPr>
            <a:r>
              <a:rPr lang="en-GB" dirty="0"/>
              <a:t>NOTE: There are a number of articles on the PROMISE project that are either in press or published after the end of the review period.</a:t>
            </a:r>
          </a:p>
          <a:p>
            <a:r>
              <a:rPr lang="en-US" dirty="0"/>
              <a:t>Methodology implemented in articles</a:t>
            </a:r>
          </a:p>
          <a:p>
            <a:pPr lvl="1">
              <a:buFont typeface="Wingdings" panose="05000000000000000000" pitchFamily="2" charset="2"/>
              <a:buChar char="§"/>
            </a:pPr>
            <a:r>
              <a:rPr lang="en-US" dirty="0"/>
              <a:t>Quantitative studies = 19</a:t>
            </a:r>
          </a:p>
          <a:p>
            <a:pPr lvl="2">
              <a:buFont typeface="Courier New" panose="02070309020205020404" pitchFamily="49" charset="0"/>
              <a:buChar char="o"/>
            </a:pPr>
            <a:r>
              <a:rPr lang="en-US" dirty="0"/>
              <a:t>Experimental or quasi-experimental studies = 4</a:t>
            </a:r>
          </a:p>
          <a:p>
            <a:pPr lvl="1">
              <a:buFont typeface="Wingdings" panose="05000000000000000000" pitchFamily="2" charset="2"/>
              <a:buChar char="§"/>
            </a:pPr>
            <a:r>
              <a:rPr lang="en-US" dirty="0"/>
              <a:t>Qualitative methods studies = 7 </a:t>
            </a:r>
          </a:p>
          <a:p>
            <a:pPr lvl="1">
              <a:buFont typeface="Wingdings" panose="05000000000000000000" pitchFamily="2" charset="2"/>
              <a:buChar char="§"/>
            </a:pPr>
            <a:r>
              <a:rPr lang="en-US" dirty="0"/>
              <a:t>Mixed method studies= 3</a:t>
            </a:r>
          </a:p>
          <a:p>
            <a:pPr lvl="1"/>
            <a:endParaRPr lang="en-US" dirty="0"/>
          </a:p>
          <a:p>
            <a:pPr lvl="1" algn="r"/>
            <a:r>
              <a:rPr lang="en-US" dirty="0"/>
              <a:t>Chen, Park, </a:t>
            </a:r>
            <a:r>
              <a:rPr lang="en-US" dirty="0" err="1"/>
              <a:t>Castruita</a:t>
            </a:r>
            <a:r>
              <a:rPr lang="en-US" dirty="0"/>
              <a:t>, &amp; Tansey (</a:t>
            </a:r>
            <a:r>
              <a:rPr lang="en-US" dirty="0" err="1"/>
              <a:t>n.d.</a:t>
            </a:r>
            <a:r>
              <a:rPr lang="en-US" dirty="0"/>
              <a:t>)</a:t>
            </a:r>
          </a:p>
          <a:p>
            <a:pPr lvl="1"/>
            <a:endParaRPr lang="en-US" dirty="0"/>
          </a:p>
          <a:p>
            <a:pPr lvl="1"/>
            <a:endParaRPr lang="en-US" dirty="0"/>
          </a:p>
        </p:txBody>
      </p:sp>
    </p:spTree>
    <p:extLst>
      <p:ext uri="{BB962C8B-B14F-4D97-AF65-F5344CB8AC3E}">
        <p14:creationId xmlns:p14="http://schemas.microsoft.com/office/powerpoint/2010/main" val="2525389152"/>
      </p:ext>
    </p:extLst>
  </p:cSld>
  <p:clrMapOvr>
    <a:masterClrMapping/>
  </p:clrMapOvr>
</p:sld>
</file>

<file path=ppt/theme/theme1.xml><?xml version="1.0" encoding="utf-8"?>
<a:theme xmlns:a="http://schemas.openxmlformats.org/drawingml/2006/main" name="Widescreen_Geometric">
  <a:themeElements>
    <a:clrScheme name="UWBrand">
      <a:dk1>
        <a:sysClr val="windowText" lastClr="000000"/>
      </a:dk1>
      <a:lt1>
        <a:srgbClr val="FFFFFF"/>
      </a:lt1>
      <a:dk2>
        <a:srgbClr val="FFFFFF"/>
      </a:dk2>
      <a:lt2>
        <a:srgbClr val="FFFFFF"/>
      </a:lt2>
      <a:accent1>
        <a:srgbClr val="C5050C"/>
      </a:accent1>
      <a:accent2>
        <a:srgbClr val="FF8000"/>
      </a:accent2>
      <a:accent3>
        <a:srgbClr val="FFBF00"/>
      </a:accent3>
      <a:accent4>
        <a:srgbClr val="97B85F"/>
      </a:accent4>
      <a:accent5>
        <a:srgbClr val="6B9999"/>
      </a:accent5>
      <a:accent6>
        <a:srgbClr val="386666"/>
      </a:accent6>
      <a:hlink>
        <a:srgbClr val="0479A8"/>
      </a:hlink>
      <a:folHlink>
        <a:srgbClr val="0479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_Geometric" id="{69D40599-A5C7-4E1A-87B1-BF97774EE86B}" vid="{3B9C0633-8C87-4154-93D9-7D4FF1631449}"/>
    </a:ext>
  </a:extLst>
</a:theme>
</file>

<file path=docProps/app.xml><?xml version="1.0" encoding="utf-8"?>
<Properties xmlns="http://schemas.openxmlformats.org/officeDocument/2006/extended-properties" xmlns:vt="http://schemas.openxmlformats.org/officeDocument/2006/docPropsVTypes">
  <Template>Wide_Geometric</Template>
  <TotalTime>248</TotalTime>
  <Words>991</Words>
  <Application>Microsoft Office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Courier New</vt:lpstr>
      <vt:lpstr>Wingdings</vt:lpstr>
      <vt:lpstr>Widescreen_Geometric</vt:lpstr>
      <vt:lpstr>Lessons from the literature and future directions on Employment of Transition Age Youth with Disabilities</vt:lpstr>
      <vt:lpstr>Guiding Questions</vt:lpstr>
      <vt:lpstr>Q1: State VR services</vt:lpstr>
      <vt:lpstr>Q1: VR services associated with employment</vt:lpstr>
      <vt:lpstr>Q2: Secondary education services</vt:lpstr>
      <vt:lpstr>Q2: Secondary education services associated with employment</vt:lpstr>
      <vt:lpstr>Q3</vt:lpstr>
      <vt:lpstr>Community services associated with employment outcomes</vt:lpstr>
      <vt:lpstr>Q4 </vt:lpstr>
      <vt:lpstr>Collaborations</vt:lpstr>
      <vt:lpstr>Collaborators</vt:lpstr>
      <vt:lpstr>Collaboration services associated with employment outcomes for youth in transition</vt:lpstr>
      <vt:lpstr>Current and Future research goals:</vt:lpstr>
    </vt:vector>
  </TitlesOfParts>
  <Company>University of Wisconsin-Madison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the literature and future directions on Employment of Transition Age Youth with Disabilities</dc:title>
  <dc:creator>Timothy Tansey</dc:creator>
  <cp:lastModifiedBy>Kristen Smith</cp:lastModifiedBy>
  <cp:revision>14</cp:revision>
  <dcterms:created xsi:type="dcterms:W3CDTF">2020-09-11T15:30:55Z</dcterms:created>
  <dcterms:modified xsi:type="dcterms:W3CDTF">2021-07-15T17:14:02Z</dcterms:modified>
</cp:coreProperties>
</file>