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4" r:id="rId2"/>
  </p:sldMasterIdLst>
  <p:notesMasterIdLst>
    <p:notesMasterId r:id="rId20"/>
  </p:notesMasterIdLst>
  <p:sldIdLst>
    <p:sldId id="257" r:id="rId3"/>
    <p:sldId id="258" r:id="rId4"/>
    <p:sldId id="272" r:id="rId5"/>
    <p:sldId id="259" r:id="rId6"/>
    <p:sldId id="279" r:id="rId7"/>
    <p:sldId id="273" r:id="rId8"/>
    <p:sldId id="265" r:id="rId9"/>
    <p:sldId id="274" r:id="rId10"/>
    <p:sldId id="266" r:id="rId11"/>
    <p:sldId id="280" r:id="rId12"/>
    <p:sldId id="267" r:id="rId13"/>
    <p:sldId id="268" r:id="rId14"/>
    <p:sldId id="269" r:id="rId15"/>
    <p:sldId id="270" r:id="rId16"/>
    <p:sldId id="275" r:id="rId17"/>
    <p:sldId id="271" r:id="rId18"/>
    <p:sldId id="281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12" autoAdjust="0"/>
    <p:restoredTop sz="82690" autoAdjust="0"/>
  </p:normalViewPr>
  <p:slideViewPr>
    <p:cSldViewPr>
      <p:cViewPr varScale="1">
        <p:scale>
          <a:sx n="95" d="100"/>
          <a:sy n="95" d="100"/>
        </p:scale>
        <p:origin x="189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Treatment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Graduation</c:v>
                </c:pt>
                <c:pt idx="2">
                  <c:v>3 Months</c:v>
                </c:pt>
                <c:pt idx="3">
                  <c:v>12 Months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74</c:v>
                </c:pt>
                <c:pt idx="2">
                  <c:v>90</c:v>
                </c:pt>
                <c:pt idx="3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D1-FC4A-818D-9A66C85D94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Graduation</c:v>
                </c:pt>
                <c:pt idx="2">
                  <c:v>3 Months</c:v>
                </c:pt>
                <c:pt idx="3">
                  <c:v>12 Months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6</c:v>
                </c:pt>
                <c:pt idx="3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D1-FC4A-818D-9A66C85D9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208320"/>
        <c:axId val="154841088"/>
      </c:lineChart>
      <c:catAx>
        <c:axId val="177208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Data Collection Point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154841088"/>
        <c:crosses val="autoZero"/>
        <c:auto val="1"/>
        <c:lblAlgn val="ctr"/>
        <c:lblOffset val="100"/>
        <c:noMultiLvlLbl val="0"/>
      </c:catAx>
      <c:valAx>
        <c:axId val="1548410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Percent Employed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72083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Treatment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Graduation</c:v>
                </c:pt>
                <c:pt idx="2">
                  <c:v>3 Months</c:v>
                </c:pt>
                <c:pt idx="3">
                  <c:v>12 Months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8.74</c:v>
                </c:pt>
                <c:pt idx="1">
                  <c:v>8.32</c:v>
                </c:pt>
                <c:pt idx="2">
                  <c:v>7.68</c:v>
                </c:pt>
                <c:pt idx="3">
                  <c:v>6.81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81-E048-8761-6349927FDB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Graduation</c:v>
                </c:pt>
                <c:pt idx="2">
                  <c:v>3 Months</c:v>
                </c:pt>
                <c:pt idx="3">
                  <c:v>12 Months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8.42</c:v>
                </c:pt>
                <c:pt idx="1">
                  <c:v>8.56</c:v>
                </c:pt>
                <c:pt idx="2">
                  <c:v>8.67</c:v>
                </c:pt>
                <c:pt idx="3">
                  <c:v>8.64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81-E048-8761-6349927FDBB3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8810496"/>
        <c:axId val="158812032"/>
      </c:lineChart>
      <c:catAx>
        <c:axId val="158810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8812032"/>
        <c:crosses val="autoZero"/>
        <c:auto val="1"/>
        <c:lblAlgn val="ctr"/>
        <c:lblOffset val="100"/>
        <c:noMultiLvlLbl val="0"/>
      </c:catAx>
      <c:valAx>
        <c:axId val="158812032"/>
        <c:scaling>
          <c:orientation val="minMax"/>
          <c:max val="10"/>
          <c:min val="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810496"/>
        <c:crosses val="autoZero"/>
        <c:crossBetween val="between"/>
        <c:majorUnit val="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379943416163889"/>
          <c:y val="5.2535564922789268E-2"/>
          <c:w val="0.68932583427071614"/>
          <c:h val="0.7610312046547521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Treatment</c:v>
                </c:pt>
              </c:strCache>
            </c:strRef>
          </c:tx>
          <c:spPr>
            <a:ln w="15875" cap="rnd">
              <a:solidFill>
                <a:srgbClr val="4BACC6">
                  <a:lumMod val="75000"/>
                </a:srgbClr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rgbClr val="1F497D"/>
              </a:solidFill>
              <a:ln w="3175">
                <a:solidFill>
                  <a:srgbClr val="1F497D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Graduation</c:v>
                </c:pt>
                <c:pt idx="2">
                  <c:v>6 Months</c:v>
                </c:pt>
                <c:pt idx="3">
                  <c:v>12 Months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29.1</c:v>
                </c:pt>
                <c:pt idx="2">
                  <c:v>63.3</c:v>
                </c:pt>
                <c:pt idx="3">
                  <c:v>73.400000000000006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4A-D54C-8B77-03810ACA96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Graduation</c:v>
                </c:pt>
                <c:pt idx="2">
                  <c:v>6 Months</c:v>
                </c:pt>
                <c:pt idx="3">
                  <c:v>12 Months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4.3</c:v>
                </c:pt>
                <c:pt idx="2">
                  <c:v>6.4</c:v>
                </c:pt>
                <c:pt idx="3">
                  <c:v>10.6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4A-D54C-8B77-03810ACA9695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8868992"/>
        <c:axId val="158870912"/>
      </c:lineChart>
      <c:catAx>
        <c:axId val="158868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rPr>
                  <a:t>Time</a:t>
                </a:r>
                <a:r>
                  <a:rPr lang="en-US" sz="1800" baseline="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rPr>
                  <a:t> Data Collected</a:t>
                </a:r>
                <a:endParaRPr lang="en-US" sz="1800">
                  <a:solidFill>
                    <a:schemeClr val="tx1"/>
                  </a:solidFill>
                  <a:latin typeface="+mn-lt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ln>
                  <a:noFill/>
                </a:ln>
                <a:solidFill>
                  <a:sysClr val="windowText" lastClr="00000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8870912"/>
        <c:crosses val="autoZero"/>
        <c:auto val="1"/>
        <c:lblAlgn val="ctr"/>
        <c:lblOffset val="100"/>
        <c:noMultiLvlLbl val="0"/>
      </c:catAx>
      <c:valAx>
        <c:axId val="15887091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rPr>
                  <a:t>Percent</a:t>
                </a:r>
                <a:r>
                  <a:rPr lang="en-US" sz="1800" baseline="0" dirty="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rPr>
                  <a:t> Employed</a:t>
                </a:r>
                <a:endParaRPr lang="en-US" sz="1800" dirty="0">
                  <a:solidFill>
                    <a:schemeClr val="tx1"/>
                  </a:solidFill>
                  <a:latin typeface="+mn-lt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86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0005167535876198"/>
          <c:y val="0.36937558056855158"/>
          <c:w val="0.18609551078842418"/>
          <c:h val="0.162014994008739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A81514-8C53-44E2-9ECB-2A19E82A770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75ED81-8C9A-4196-9430-ADE0E428D995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Person seeks services with Job Coach</a:t>
          </a:r>
        </a:p>
      </dgm:t>
    </dgm:pt>
    <dgm:pt modelId="{10D9C16F-903E-4569-88E0-9F455D31D399}" type="parTrans" cxnId="{78A00599-3A5D-4977-9C20-D8839061AEBA}">
      <dgm:prSet/>
      <dgm:spPr/>
      <dgm:t>
        <a:bodyPr/>
        <a:lstStyle/>
        <a:p>
          <a:endParaRPr lang="en-US"/>
        </a:p>
      </dgm:t>
    </dgm:pt>
    <dgm:pt modelId="{61304DDE-BA72-4DB8-8B72-27C68ED051ED}" type="sibTrans" cxnId="{78A00599-3A5D-4977-9C20-D8839061AEBA}">
      <dgm:prSet/>
      <dgm:spPr/>
      <dgm:t>
        <a:bodyPr/>
        <a:lstStyle/>
        <a:p>
          <a:endParaRPr lang="en-US"/>
        </a:p>
      </dgm:t>
    </dgm:pt>
    <dgm:pt modelId="{9CB8FE4C-D1D4-4216-A557-1199BB70C716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Phase 1: Job Seeker Profile</a:t>
          </a:r>
        </a:p>
      </dgm:t>
    </dgm:pt>
    <dgm:pt modelId="{DCC37ACC-6619-4518-9202-A28F4770095D}" type="parTrans" cxnId="{E33DEB18-30BD-4E6E-B547-E5D2C9C6A7AE}">
      <dgm:prSet/>
      <dgm:spPr/>
      <dgm:t>
        <a:bodyPr/>
        <a:lstStyle/>
        <a:p>
          <a:endParaRPr lang="en-US"/>
        </a:p>
      </dgm:t>
    </dgm:pt>
    <dgm:pt modelId="{90352EFD-4E12-4BC7-92B4-F32F2694EC7D}" type="sibTrans" cxnId="{E33DEB18-30BD-4E6E-B547-E5D2C9C6A7AE}">
      <dgm:prSet/>
      <dgm:spPr/>
      <dgm:t>
        <a:bodyPr/>
        <a:lstStyle/>
        <a:p>
          <a:endParaRPr lang="en-US"/>
        </a:p>
      </dgm:t>
    </dgm:pt>
    <dgm:pt modelId="{E35BCB4C-6631-42B0-83F9-49D4B07D2ECB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Phase 2: Discovery and Job Development</a:t>
          </a:r>
        </a:p>
      </dgm:t>
    </dgm:pt>
    <dgm:pt modelId="{9345F462-CE79-44B2-898A-E633B1B64308}" type="parTrans" cxnId="{B13D0F4D-0D4F-4A6E-A7FC-AF5D6A8A5F8D}">
      <dgm:prSet/>
      <dgm:spPr/>
      <dgm:t>
        <a:bodyPr/>
        <a:lstStyle/>
        <a:p>
          <a:endParaRPr lang="en-US"/>
        </a:p>
      </dgm:t>
    </dgm:pt>
    <dgm:pt modelId="{8733409D-A34C-4A4D-8FDD-CF60724419AF}" type="sibTrans" cxnId="{B13D0F4D-0D4F-4A6E-A7FC-AF5D6A8A5F8D}">
      <dgm:prSet/>
      <dgm:spPr/>
      <dgm:t>
        <a:bodyPr/>
        <a:lstStyle/>
        <a:p>
          <a:endParaRPr lang="en-US"/>
        </a:p>
      </dgm:t>
    </dgm:pt>
    <dgm:pt modelId="{38C64961-5CBA-4E9C-B695-849EF9464326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Phase 3: Job Site Training</a:t>
          </a:r>
        </a:p>
      </dgm:t>
    </dgm:pt>
    <dgm:pt modelId="{5A6162C2-78A3-41CD-B156-A0BF679F5516}" type="parTrans" cxnId="{15A42A7E-A392-4E71-982C-189BE726E2A7}">
      <dgm:prSet/>
      <dgm:spPr/>
      <dgm:t>
        <a:bodyPr/>
        <a:lstStyle/>
        <a:p>
          <a:endParaRPr lang="en-US"/>
        </a:p>
      </dgm:t>
    </dgm:pt>
    <dgm:pt modelId="{8C7B239F-FCF1-432D-BF47-55B584AD563A}" type="sibTrans" cxnId="{15A42A7E-A392-4E71-982C-189BE726E2A7}">
      <dgm:prSet/>
      <dgm:spPr/>
      <dgm:t>
        <a:bodyPr/>
        <a:lstStyle/>
        <a:p>
          <a:endParaRPr lang="en-US"/>
        </a:p>
      </dgm:t>
    </dgm:pt>
    <dgm:pt modelId="{3ADA190F-1B47-4DD5-BA20-89699FD246AD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Phase 4: Long Term Supports</a:t>
          </a:r>
        </a:p>
      </dgm:t>
    </dgm:pt>
    <dgm:pt modelId="{39D48279-22EA-4F25-8831-478F64C5E4FD}" type="parTrans" cxnId="{83DEF414-8940-4F6F-909D-ECC9F64EFE2D}">
      <dgm:prSet/>
      <dgm:spPr/>
      <dgm:t>
        <a:bodyPr/>
        <a:lstStyle/>
        <a:p>
          <a:endParaRPr lang="en-US"/>
        </a:p>
      </dgm:t>
    </dgm:pt>
    <dgm:pt modelId="{4CC5E778-0EA1-4FCB-A63D-1C4ABFCE97BF}" type="sibTrans" cxnId="{83DEF414-8940-4F6F-909D-ECC9F64EFE2D}">
      <dgm:prSet/>
      <dgm:spPr/>
      <dgm:t>
        <a:bodyPr/>
        <a:lstStyle/>
        <a:p>
          <a:endParaRPr lang="en-US"/>
        </a:p>
      </dgm:t>
    </dgm:pt>
    <dgm:pt modelId="{70053FBF-7B5F-4FAE-B2C1-7C05E0AF040B}" type="pres">
      <dgm:prSet presAssocID="{3BA81514-8C53-44E2-9ECB-2A19E82A7704}" presName="cycle" presStyleCnt="0">
        <dgm:presLayoutVars>
          <dgm:dir/>
          <dgm:resizeHandles val="exact"/>
        </dgm:presLayoutVars>
      </dgm:prSet>
      <dgm:spPr/>
    </dgm:pt>
    <dgm:pt modelId="{A1B6AEE4-7FCD-4FB9-8461-397DF5BFD86F}" type="pres">
      <dgm:prSet presAssocID="{EB75ED81-8C9A-4196-9430-ADE0E428D995}" presName="dummy" presStyleCnt="0"/>
      <dgm:spPr/>
    </dgm:pt>
    <dgm:pt modelId="{3D0095AD-28F0-4226-93A3-A2F4064FCF95}" type="pres">
      <dgm:prSet presAssocID="{EB75ED81-8C9A-4196-9430-ADE0E428D995}" presName="node" presStyleLbl="revTx" presStyleIdx="0" presStyleCnt="5">
        <dgm:presLayoutVars>
          <dgm:bulletEnabled val="1"/>
        </dgm:presLayoutVars>
      </dgm:prSet>
      <dgm:spPr/>
    </dgm:pt>
    <dgm:pt modelId="{14476861-4819-4ABB-A606-767DA91FDC8B}" type="pres">
      <dgm:prSet presAssocID="{61304DDE-BA72-4DB8-8B72-27C68ED051ED}" presName="sibTrans" presStyleLbl="node1" presStyleIdx="0" presStyleCnt="5"/>
      <dgm:spPr/>
    </dgm:pt>
    <dgm:pt modelId="{2A4F4257-D9BA-4214-AF99-1F1E4EF3D781}" type="pres">
      <dgm:prSet presAssocID="{9CB8FE4C-D1D4-4216-A557-1199BB70C716}" presName="dummy" presStyleCnt="0"/>
      <dgm:spPr/>
    </dgm:pt>
    <dgm:pt modelId="{C25E52F2-9F19-453B-BF57-6D014C714DCD}" type="pres">
      <dgm:prSet presAssocID="{9CB8FE4C-D1D4-4216-A557-1199BB70C716}" presName="node" presStyleLbl="revTx" presStyleIdx="1" presStyleCnt="5">
        <dgm:presLayoutVars>
          <dgm:bulletEnabled val="1"/>
        </dgm:presLayoutVars>
      </dgm:prSet>
      <dgm:spPr/>
    </dgm:pt>
    <dgm:pt modelId="{D41E83E2-3ECD-4934-B91C-A33D26922D2F}" type="pres">
      <dgm:prSet presAssocID="{90352EFD-4E12-4BC7-92B4-F32F2694EC7D}" presName="sibTrans" presStyleLbl="node1" presStyleIdx="1" presStyleCnt="5"/>
      <dgm:spPr/>
    </dgm:pt>
    <dgm:pt modelId="{6D1346F4-D965-4532-BDF7-6998F9F266B9}" type="pres">
      <dgm:prSet presAssocID="{E35BCB4C-6631-42B0-83F9-49D4B07D2ECB}" presName="dummy" presStyleCnt="0"/>
      <dgm:spPr/>
    </dgm:pt>
    <dgm:pt modelId="{7D239957-A21E-4636-8E68-E8D1C2815CC7}" type="pres">
      <dgm:prSet presAssocID="{E35BCB4C-6631-42B0-83F9-49D4B07D2ECB}" presName="node" presStyleLbl="revTx" presStyleIdx="2" presStyleCnt="5">
        <dgm:presLayoutVars>
          <dgm:bulletEnabled val="1"/>
        </dgm:presLayoutVars>
      </dgm:prSet>
      <dgm:spPr/>
    </dgm:pt>
    <dgm:pt modelId="{4903FF20-2308-477A-8F91-00CF3E9EEF64}" type="pres">
      <dgm:prSet presAssocID="{8733409D-A34C-4A4D-8FDD-CF60724419AF}" presName="sibTrans" presStyleLbl="node1" presStyleIdx="2" presStyleCnt="5"/>
      <dgm:spPr/>
    </dgm:pt>
    <dgm:pt modelId="{A1576A1C-FD90-47F5-AEDF-9C3A1DDC710F}" type="pres">
      <dgm:prSet presAssocID="{38C64961-5CBA-4E9C-B695-849EF9464326}" presName="dummy" presStyleCnt="0"/>
      <dgm:spPr/>
    </dgm:pt>
    <dgm:pt modelId="{2131B9CC-99C1-4C52-8C7E-355FE766367D}" type="pres">
      <dgm:prSet presAssocID="{38C64961-5CBA-4E9C-B695-849EF9464326}" presName="node" presStyleLbl="revTx" presStyleIdx="3" presStyleCnt="5">
        <dgm:presLayoutVars>
          <dgm:bulletEnabled val="1"/>
        </dgm:presLayoutVars>
      </dgm:prSet>
      <dgm:spPr/>
    </dgm:pt>
    <dgm:pt modelId="{9A722CF5-A6B2-4B52-B266-AD6DBB91DC2D}" type="pres">
      <dgm:prSet presAssocID="{8C7B239F-FCF1-432D-BF47-55B584AD563A}" presName="sibTrans" presStyleLbl="node1" presStyleIdx="3" presStyleCnt="5"/>
      <dgm:spPr/>
    </dgm:pt>
    <dgm:pt modelId="{687C4291-C60A-463E-BCC5-B2B40F637872}" type="pres">
      <dgm:prSet presAssocID="{3ADA190F-1B47-4DD5-BA20-89699FD246AD}" presName="dummy" presStyleCnt="0"/>
      <dgm:spPr/>
    </dgm:pt>
    <dgm:pt modelId="{496030DF-F1BD-4CAF-A041-3320DF424E43}" type="pres">
      <dgm:prSet presAssocID="{3ADA190F-1B47-4DD5-BA20-89699FD246AD}" presName="node" presStyleLbl="revTx" presStyleIdx="4" presStyleCnt="5">
        <dgm:presLayoutVars>
          <dgm:bulletEnabled val="1"/>
        </dgm:presLayoutVars>
      </dgm:prSet>
      <dgm:spPr/>
    </dgm:pt>
    <dgm:pt modelId="{2F80F1EF-06F7-4197-95D8-C4E56FF4F848}" type="pres">
      <dgm:prSet presAssocID="{4CC5E778-0EA1-4FCB-A63D-1C4ABFCE97BF}" presName="sibTrans" presStyleLbl="node1" presStyleIdx="4" presStyleCnt="5"/>
      <dgm:spPr/>
    </dgm:pt>
  </dgm:ptLst>
  <dgm:cxnLst>
    <dgm:cxn modelId="{83DEF414-8940-4F6F-909D-ECC9F64EFE2D}" srcId="{3BA81514-8C53-44E2-9ECB-2A19E82A7704}" destId="{3ADA190F-1B47-4DD5-BA20-89699FD246AD}" srcOrd="4" destOrd="0" parTransId="{39D48279-22EA-4F25-8831-478F64C5E4FD}" sibTransId="{4CC5E778-0EA1-4FCB-A63D-1C4ABFCE97BF}"/>
    <dgm:cxn modelId="{E33DEB18-30BD-4E6E-B547-E5D2C9C6A7AE}" srcId="{3BA81514-8C53-44E2-9ECB-2A19E82A7704}" destId="{9CB8FE4C-D1D4-4216-A557-1199BB70C716}" srcOrd="1" destOrd="0" parTransId="{DCC37ACC-6619-4518-9202-A28F4770095D}" sibTransId="{90352EFD-4E12-4BC7-92B4-F32F2694EC7D}"/>
    <dgm:cxn modelId="{0ACA6D1D-D605-4403-BBF1-3CD14E5CC453}" type="presOf" srcId="{90352EFD-4E12-4BC7-92B4-F32F2694EC7D}" destId="{D41E83E2-3ECD-4934-B91C-A33D26922D2F}" srcOrd="0" destOrd="0" presId="urn:microsoft.com/office/officeart/2005/8/layout/cycle1"/>
    <dgm:cxn modelId="{6FB5492E-21B8-4D0C-82F5-388726010278}" type="presOf" srcId="{4CC5E778-0EA1-4FCB-A63D-1C4ABFCE97BF}" destId="{2F80F1EF-06F7-4197-95D8-C4E56FF4F848}" srcOrd="0" destOrd="0" presId="urn:microsoft.com/office/officeart/2005/8/layout/cycle1"/>
    <dgm:cxn modelId="{7F3CA04B-3CF4-44F6-96E6-23C622AE858B}" type="presOf" srcId="{3ADA190F-1B47-4DD5-BA20-89699FD246AD}" destId="{496030DF-F1BD-4CAF-A041-3320DF424E43}" srcOrd="0" destOrd="0" presId="urn:microsoft.com/office/officeart/2005/8/layout/cycle1"/>
    <dgm:cxn modelId="{B9FA786C-99EE-4E9E-96A6-1263405729E8}" type="presOf" srcId="{8C7B239F-FCF1-432D-BF47-55B584AD563A}" destId="{9A722CF5-A6B2-4B52-B266-AD6DBB91DC2D}" srcOrd="0" destOrd="0" presId="urn:microsoft.com/office/officeart/2005/8/layout/cycle1"/>
    <dgm:cxn modelId="{B13D0F4D-0D4F-4A6E-A7FC-AF5D6A8A5F8D}" srcId="{3BA81514-8C53-44E2-9ECB-2A19E82A7704}" destId="{E35BCB4C-6631-42B0-83F9-49D4B07D2ECB}" srcOrd="2" destOrd="0" parTransId="{9345F462-CE79-44B2-898A-E633B1B64308}" sibTransId="{8733409D-A34C-4A4D-8FDD-CF60724419AF}"/>
    <dgm:cxn modelId="{15A42A7E-A392-4E71-982C-189BE726E2A7}" srcId="{3BA81514-8C53-44E2-9ECB-2A19E82A7704}" destId="{38C64961-5CBA-4E9C-B695-849EF9464326}" srcOrd="3" destOrd="0" parTransId="{5A6162C2-78A3-41CD-B156-A0BF679F5516}" sibTransId="{8C7B239F-FCF1-432D-BF47-55B584AD563A}"/>
    <dgm:cxn modelId="{78A00599-3A5D-4977-9C20-D8839061AEBA}" srcId="{3BA81514-8C53-44E2-9ECB-2A19E82A7704}" destId="{EB75ED81-8C9A-4196-9430-ADE0E428D995}" srcOrd="0" destOrd="0" parTransId="{10D9C16F-903E-4569-88E0-9F455D31D399}" sibTransId="{61304DDE-BA72-4DB8-8B72-27C68ED051ED}"/>
    <dgm:cxn modelId="{B1C907A0-EE40-4A42-BCB4-AFF4DFEF288B}" type="presOf" srcId="{3BA81514-8C53-44E2-9ECB-2A19E82A7704}" destId="{70053FBF-7B5F-4FAE-B2C1-7C05E0AF040B}" srcOrd="0" destOrd="0" presId="urn:microsoft.com/office/officeart/2005/8/layout/cycle1"/>
    <dgm:cxn modelId="{BE5910B3-11E1-4D0E-AB5C-DB8752ABDB54}" type="presOf" srcId="{38C64961-5CBA-4E9C-B695-849EF9464326}" destId="{2131B9CC-99C1-4C52-8C7E-355FE766367D}" srcOrd="0" destOrd="0" presId="urn:microsoft.com/office/officeart/2005/8/layout/cycle1"/>
    <dgm:cxn modelId="{48F9ABB4-F322-430C-A6A1-D945745C62FD}" type="presOf" srcId="{61304DDE-BA72-4DB8-8B72-27C68ED051ED}" destId="{14476861-4819-4ABB-A606-767DA91FDC8B}" srcOrd="0" destOrd="0" presId="urn:microsoft.com/office/officeart/2005/8/layout/cycle1"/>
    <dgm:cxn modelId="{F13785B6-21C1-4AE9-8B3D-3615F80E7065}" type="presOf" srcId="{EB75ED81-8C9A-4196-9430-ADE0E428D995}" destId="{3D0095AD-28F0-4226-93A3-A2F4064FCF95}" srcOrd="0" destOrd="0" presId="urn:microsoft.com/office/officeart/2005/8/layout/cycle1"/>
    <dgm:cxn modelId="{DA824ECC-FAB2-4C69-A42B-D63935C28E93}" type="presOf" srcId="{9CB8FE4C-D1D4-4216-A557-1199BB70C716}" destId="{C25E52F2-9F19-453B-BF57-6D014C714DCD}" srcOrd="0" destOrd="0" presId="urn:microsoft.com/office/officeart/2005/8/layout/cycle1"/>
    <dgm:cxn modelId="{52E5F0D7-19D0-4C0E-AB80-824A6C940287}" type="presOf" srcId="{E35BCB4C-6631-42B0-83F9-49D4B07D2ECB}" destId="{7D239957-A21E-4636-8E68-E8D1C2815CC7}" srcOrd="0" destOrd="0" presId="urn:microsoft.com/office/officeart/2005/8/layout/cycle1"/>
    <dgm:cxn modelId="{122CB3E2-33A9-475B-9859-06905ABBDC62}" type="presOf" srcId="{8733409D-A34C-4A4D-8FDD-CF60724419AF}" destId="{4903FF20-2308-477A-8F91-00CF3E9EEF64}" srcOrd="0" destOrd="0" presId="urn:microsoft.com/office/officeart/2005/8/layout/cycle1"/>
    <dgm:cxn modelId="{7CDAD9A1-7CEB-4753-B02C-DF3B9B1F2699}" type="presParOf" srcId="{70053FBF-7B5F-4FAE-B2C1-7C05E0AF040B}" destId="{A1B6AEE4-7FCD-4FB9-8461-397DF5BFD86F}" srcOrd="0" destOrd="0" presId="urn:microsoft.com/office/officeart/2005/8/layout/cycle1"/>
    <dgm:cxn modelId="{23E7B485-A574-42A4-B18D-F3FD2BD8986F}" type="presParOf" srcId="{70053FBF-7B5F-4FAE-B2C1-7C05E0AF040B}" destId="{3D0095AD-28F0-4226-93A3-A2F4064FCF95}" srcOrd="1" destOrd="0" presId="urn:microsoft.com/office/officeart/2005/8/layout/cycle1"/>
    <dgm:cxn modelId="{9DBF04F2-E924-4008-A0FF-6F1C2E0DEDE9}" type="presParOf" srcId="{70053FBF-7B5F-4FAE-B2C1-7C05E0AF040B}" destId="{14476861-4819-4ABB-A606-767DA91FDC8B}" srcOrd="2" destOrd="0" presId="urn:microsoft.com/office/officeart/2005/8/layout/cycle1"/>
    <dgm:cxn modelId="{67E6C29D-8F87-4EB3-A417-91EAF46460C0}" type="presParOf" srcId="{70053FBF-7B5F-4FAE-B2C1-7C05E0AF040B}" destId="{2A4F4257-D9BA-4214-AF99-1F1E4EF3D781}" srcOrd="3" destOrd="0" presId="urn:microsoft.com/office/officeart/2005/8/layout/cycle1"/>
    <dgm:cxn modelId="{06628001-CC30-4C70-99BF-C2F60797B285}" type="presParOf" srcId="{70053FBF-7B5F-4FAE-B2C1-7C05E0AF040B}" destId="{C25E52F2-9F19-453B-BF57-6D014C714DCD}" srcOrd="4" destOrd="0" presId="urn:microsoft.com/office/officeart/2005/8/layout/cycle1"/>
    <dgm:cxn modelId="{22128E3A-B430-49CE-94DB-1FFE86C96948}" type="presParOf" srcId="{70053FBF-7B5F-4FAE-B2C1-7C05E0AF040B}" destId="{D41E83E2-3ECD-4934-B91C-A33D26922D2F}" srcOrd="5" destOrd="0" presId="urn:microsoft.com/office/officeart/2005/8/layout/cycle1"/>
    <dgm:cxn modelId="{8895F013-D1EE-46E3-8F0B-891C45D79B23}" type="presParOf" srcId="{70053FBF-7B5F-4FAE-B2C1-7C05E0AF040B}" destId="{6D1346F4-D965-4532-BDF7-6998F9F266B9}" srcOrd="6" destOrd="0" presId="urn:microsoft.com/office/officeart/2005/8/layout/cycle1"/>
    <dgm:cxn modelId="{15531BB4-A49A-48B6-B98C-6FEAF1C27371}" type="presParOf" srcId="{70053FBF-7B5F-4FAE-B2C1-7C05E0AF040B}" destId="{7D239957-A21E-4636-8E68-E8D1C2815CC7}" srcOrd="7" destOrd="0" presId="urn:microsoft.com/office/officeart/2005/8/layout/cycle1"/>
    <dgm:cxn modelId="{3504B5FF-8190-419D-9423-FE2BC911B430}" type="presParOf" srcId="{70053FBF-7B5F-4FAE-B2C1-7C05E0AF040B}" destId="{4903FF20-2308-477A-8F91-00CF3E9EEF64}" srcOrd="8" destOrd="0" presId="urn:microsoft.com/office/officeart/2005/8/layout/cycle1"/>
    <dgm:cxn modelId="{442FFF1D-7A0E-41F6-8110-14F838F666BE}" type="presParOf" srcId="{70053FBF-7B5F-4FAE-B2C1-7C05E0AF040B}" destId="{A1576A1C-FD90-47F5-AEDF-9C3A1DDC710F}" srcOrd="9" destOrd="0" presId="urn:microsoft.com/office/officeart/2005/8/layout/cycle1"/>
    <dgm:cxn modelId="{969C94FE-8EDE-4F69-893E-3363D880938F}" type="presParOf" srcId="{70053FBF-7B5F-4FAE-B2C1-7C05E0AF040B}" destId="{2131B9CC-99C1-4C52-8C7E-355FE766367D}" srcOrd="10" destOrd="0" presId="urn:microsoft.com/office/officeart/2005/8/layout/cycle1"/>
    <dgm:cxn modelId="{8D8382FF-FF65-46BE-8C89-C3D7EEE0D6C3}" type="presParOf" srcId="{70053FBF-7B5F-4FAE-B2C1-7C05E0AF040B}" destId="{9A722CF5-A6B2-4B52-B266-AD6DBB91DC2D}" srcOrd="11" destOrd="0" presId="urn:microsoft.com/office/officeart/2005/8/layout/cycle1"/>
    <dgm:cxn modelId="{C8E41FB7-E2CD-4AE7-90E6-1610C6C91504}" type="presParOf" srcId="{70053FBF-7B5F-4FAE-B2C1-7C05E0AF040B}" destId="{687C4291-C60A-463E-BCC5-B2B40F637872}" srcOrd="12" destOrd="0" presId="urn:microsoft.com/office/officeart/2005/8/layout/cycle1"/>
    <dgm:cxn modelId="{FAF3E0DC-01FC-4000-A357-E702263C345C}" type="presParOf" srcId="{70053FBF-7B5F-4FAE-B2C1-7C05E0AF040B}" destId="{496030DF-F1BD-4CAF-A041-3320DF424E43}" srcOrd="13" destOrd="0" presId="urn:microsoft.com/office/officeart/2005/8/layout/cycle1"/>
    <dgm:cxn modelId="{D4AB4C2B-D6C3-49E8-BD4D-30C5C77A9D43}" type="presParOf" srcId="{70053FBF-7B5F-4FAE-B2C1-7C05E0AF040B}" destId="{2F80F1EF-06F7-4197-95D8-C4E56FF4F84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095AD-28F0-4226-93A3-A2F4064FCF95}">
      <dsp:nvSpPr>
        <dsp:cNvPr id="0" name=""/>
        <dsp:cNvSpPr/>
      </dsp:nvSpPr>
      <dsp:spPr>
        <a:xfrm>
          <a:off x="4650258" y="3399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Person seeks services with Job Coach</a:t>
          </a:r>
        </a:p>
      </dsp:txBody>
      <dsp:txXfrm>
        <a:off x="4650258" y="33995"/>
        <a:ext cx="1119113" cy="1119113"/>
      </dsp:txXfrm>
    </dsp:sp>
    <dsp:sp modelId="{14476861-4819-4ABB-A606-767DA91FDC8B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21294043"/>
            <a:gd name="adj4" fmla="val 19765537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E52F2-9F19-453B-BF57-6D014C714DCD}">
      <dsp:nvSpPr>
        <dsp:cNvPr id="0" name=""/>
        <dsp:cNvSpPr/>
      </dsp:nvSpPr>
      <dsp:spPr>
        <a:xfrm>
          <a:off x="5327014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Phase 1: Job Seeker Profile</a:t>
          </a:r>
        </a:p>
      </dsp:txBody>
      <dsp:txXfrm>
        <a:off x="5327014" y="2116836"/>
        <a:ext cx="1119113" cy="1119113"/>
      </dsp:txXfrm>
    </dsp:sp>
    <dsp:sp modelId="{D41E83E2-3ECD-4934-B91C-A33D26922D2F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4015529"/>
            <a:gd name="adj4" fmla="val 225267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39957-A21E-4636-8E68-E8D1C2815CC7}">
      <dsp:nvSpPr>
        <dsp:cNvPr id="0" name=""/>
        <dsp:cNvSpPr/>
      </dsp:nvSpPr>
      <dsp:spPr>
        <a:xfrm>
          <a:off x="3555243" y="3404103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Phase 2: Discovery and Job Development</a:t>
          </a:r>
        </a:p>
      </dsp:txBody>
      <dsp:txXfrm>
        <a:off x="3555243" y="3404103"/>
        <a:ext cx="1119113" cy="1119113"/>
      </dsp:txXfrm>
    </dsp:sp>
    <dsp:sp modelId="{4903FF20-2308-477A-8F91-00CF3E9EEF64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8211614"/>
            <a:gd name="adj4" fmla="val 6448755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1B9CC-99C1-4C52-8C7E-355FE766367D}">
      <dsp:nvSpPr>
        <dsp:cNvPr id="0" name=""/>
        <dsp:cNvSpPr/>
      </dsp:nvSpPr>
      <dsp:spPr>
        <a:xfrm>
          <a:off x="1783472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Phase 3: Job Site Training</a:t>
          </a:r>
        </a:p>
      </dsp:txBody>
      <dsp:txXfrm>
        <a:off x="1783472" y="2116836"/>
        <a:ext cx="1119113" cy="1119113"/>
      </dsp:txXfrm>
    </dsp:sp>
    <dsp:sp modelId="{9A722CF5-A6B2-4B52-B266-AD6DBB91DC2D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12298747"/>
            <a:gd name="adj4" fmla="val 1077024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030DF-F1BD-4CAF-A041-3320DF424E43}">
      <dsp:nvSpPr>
        <dsp:cNvPr id="0" name=""/>
        <dsp:cNvSpPr/>
      </dsp:nvSpPr>
      <dsp:spPr>
        <a:xfrm>
          <a:off x="2460228" y="3399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Phase 4: Long Term Supports</a:t>
          </a:r>
        </a:p>
      </dsp:txBody>
      <dsp:txXfrm>
        <a:off x="2460228" y="33995"/>
        <a:ext cx="1119113" cy="1119113"/>
      </dsp:txXfrm>
    </dsp:sp>
    <dsp:sp modelId="{2F80F1EF-06F7-4197-95D8-C4E56FF4F848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16866515"/>
            <a:gd name="adj4" fmla="val 15197769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C9D65-7069-4830-9051-3F3A6D17E13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0C833-B32B-4BFB-B83B-11BEF8F74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97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0104">
              <a:spcBef>
                <a:spcPct val="0"/>
              </a:spcBef>
            </a:pPr>
            <a:endParaRPr lang="en-US" altLang="en-US" b="1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820478-FFD7-47AC-8716-92E97669D327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711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55FC74-5FA3-490C-A3C9-49F5FEB007A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52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10C833-B32B-4BFB-B83B-11BEF8F742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9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© CCHMC 1/3/06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20EB1B-9428-4899-B8AA-A62FD94AA6A6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11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10C833-B32B-4BFB-B83B-11BEF8F742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14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10C833-B32B-4BFB-B83B-11BEF8F742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60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10C833-B32B-4BFB-B83B-11BEF8F742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61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image depicts a cycle beginning with Persons seeks services with job coach, funded by VR or DD agency then to:</a:t>
            </a:r>
          </a:p>
          <a:p>
            <a:r>
              <a:rPr lang="en-US" dirty="0"/>
              <a:t>Phase 1: Job seeker profile</a:t>
            </a:r>
          </a:p>
          <a:p>
            <a:r>
              <a:rPr lang="en-US" dirty="0"/>
              <a:t>Phase 2: Discovery and job development</a:t>
            </a:r>
          </a:p>
          <a:p>
            <a:r>
              <a:rPr lang="en-US" dirty="0"/>
              <a:t>Phase 3: Job site training</a:t>
            </a:r>
          </a:p>
          <a:p>
            <a:r>
              <a:rPr lang="en-US" dirty="0"/>
              <a:t>Phase 4: Long term supports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10C833-B32B-4BFB-B83B-11BEF8F742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3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-custom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67056" y="3180819"/>
            <a:ext cx="6602389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7056" y="4488477"/>
            <a:ext cx="5590944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 or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305762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D54DFF2B-E806-4EFE-A330-8E266DB781E7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393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4EDC7-FD56-4601-8745-D12F277AC4F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51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theme-one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6710" y="533399"/>
            <a:ext cx="8229600" cy="88423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671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329F5-542D-9840-825F-A9A559834D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White theme-two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743" y="380999"/>
            <a:ext cx="7660677" cy="10366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02743" y="1535113"/>
            <a:ext cx="376088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2743" y="2174875"/>
            <a:ext cx="376088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890572" y="1535113"/>
            <a:ext cx="3762362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0572" y="2174875"/>
            <a:ext cx="37623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329F5-542D-9840-825F-A9A559834D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09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828800" y="0"/>
            <a:ext cx="7086600" cy="935037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885120" y="1815990"/>
            <a:ext cx="7335356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442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ED65-67B6-4087-9FCC-B9B44A052F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65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cu-ppt-footer-cover-4-3.eps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057400"/>
            <a:ext cx="9144000" cy="4800600"/>
          </a:xfrm>
          <a:prstGeom prst="rect">
            <a:avLst/>
          </a:prstGeom>
        </p:spPr>
      </p:pic>
      <p:pic>
        <p:nvPicPr>
          <p:cNvPr id="10" name="Picture 9" descr="vcu_brand_mark_rgb.eps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099" y="5751751"/>
            <a:ext cx="2286000" cy="67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597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0375" y="63516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90329F5-542D-9840-825F-A9A559834D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 descr="vcu-ppt-footer-gray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62472"/>
            <a:ext cx="5905266" cy="795528"/>
          </a:xfrm>
          <a:prstGeom prst="rect">
            <a:avLst/>
          </a:prstGeom>
          <a:effectLst>
            <a:outerShdw blurRad="152400" dist="25400" dir="16200000" sx="102000" sy="102000" algn="tl" rotWithShape="0">
              <a:srgbClr val="000000">
                <a:alpha val="2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180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iRmBtkrNNs&amp;index=8&amp;list=PLj7MF9GDcomkxjJk7eu-zw56G7fsDkP6F&amp;t=0s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151829801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352/1934-9556-58.4.301" TargetMode="External"/><Relationship Id="rId2" Type="http://schemas.openxmlformats.org/officeDocument/2006/relationships/hyperlink" Target="https://doi.org/10.1007/s10803-018-3793-5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oi.org/10.1007/s10803-015-2426-5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77/1362361316635826" TargetMode="External"/><Relationship Id="rId2" Type="http://schemas.openxmlformats.org/officeDocument/2006/relationships/hyperlink" Target="https://doi.org/10.1007/s10803-013-1892-x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oi.org/10.1007/s10803-019-03940-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32" y="2895600"/>
            <a:ext cx="5562600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Helping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/>
                </a:solidFill>
              </a:rPr>
              <a:t>Youth with Autism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 Enter Competitive Employment: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 Unlocking the Potential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cs typeface="Arial" panose="020B0604020202020204" pitchFamily="34" charset="0"/>
              </a:rPr>
            </a:br>
            <a:endParaRPr lang="en-US" sz="4000" b="1" dirty="0">
              <a:solidFill>
                <a:schemeClr val="bg1"/>
              </a:solidFill>
              <a:highlight>
                <a:srgbClr val="FFFF00"/>
              </a:highlight>
              <a:cs typeface="Arial" panose="020B0604020202020204" pitchFamily="34" charset="0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520267" y="3733800"/>
            <a:ext cx="3505200" cy="1143000"/>
          </a:xfrm>
        </p:spPr>
        <p:txBody>
          <a:bodyPr rtlCol="0"/>
          <a:lstStyle/>
          <a:p>
            <a:pPr marL="63500"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1700" b="1" dirty="0">
                <a:solidFill>
                  <a:schemeClr val="bg1"/>
                </a:solidFill>
                <a:latin typeface="+mj-lt"/>
                <a:cs typeface="Arial" charset="0"/>
              </a:rPr>
              <a:t>July 28, 2021</a:t>
            </a:r>
          </a:p>
          <a:p>
            <a:pPr marL="63500"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1700" dirty="0">
                <a:solidFill>
                  <a:schemeClr val="bg1"/>
                </a:solidFill>
                <a:latin typeface="+mj-lt"/>
                <a:cs typeface="Arial" charset="0"/>
              </a:rPr>
              <a:t>ICDR Symposium </a:t>
            </a:r>
            <a:endParaRPr lang="en-US" altLang="en-US" sz="17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6148" name="Subtitle 2"/>
          <p:cNvSpPr txBox="1">
            <a:spLocks/>
          </p:cNvSpPr>
          <p:nvPr/>
        </p:nvSpPr>
        <p:spPr bwMode="auto">
          <a:xfrm>
            <a:off x="5479542" y="4876800"/>
            <a:ext cx="3581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Clr>
                <a:srgbClr val="FFCE00"/>
              </a:buClr>
              <a:buSzPct val="60000"/>
              <a:buFont typeface="Wingdings" pitchFamily="2" charset="2"/>
              <a:buNone/>
            </a:pPr>
            <a:r>
              <a:rPr lang="en-US" altLang="en-US" b="0" dirty="0">
                <a:solidFill>
                  <a:prstClr val="black"/>
                </a:solidFill>
                <a:latin typeface="+mj-lt"/>
                <a:cs typeface="Arial" charset="0"/>
              </a:rPr>
              <a:t>Paul </a:t>
            </a:r>
            <a:r>
              <a:rPr lang="en-US" altLang="en-US" b="0" dirty="0" err="1">
                <a:solidFill>
                  <a:prstClr val="black"/>
                </a:solidFill>
                <a:latin typeface="+mj-lt"/>
                <a:cs typeface="Arial" charset="0"/>
              </a:rPr>
              <a:t>Wehman</a:t>
            </a:r>
            <a:r>
              <a:rPr lang="en-US" altLang="en-US" b="0" dirty="0">
                <a:solidFill>
                  <a:prstClr val="black"/>
                </a:solidFill>
                <a:latin typeface="+mj-lt"/>
                <a:cs typeface="Arial" charset="0"/>
              </a:rPr>
              <a:t>, PhD</a:t>
            </a:r>
            <a:br>
              <a:rPr lang="en-US" altLang="en-US" dirty="0">
                <a:solidFill>
                  <a:prstClr val="black"/>
                </a:solidFill>
                <a:latin typeface="+mj-lt"/>
                <a:cs typeface="Arial" charset="0"/>
              </a:rPr>
            </a:br>
            <a:r>
              <a:rPr lang="en-US" b="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Professor of Counseling &amp; Special Education</a:t>
            </a:r>
          </a:p>
          <a:p>
            <a:pPr algn="ctr" eaLnBrk="1" hangingPunct="1">
              <a:spcBef>
                <a:spcPts val="0"/>
              </a:spcBef>
              <a:buClr>
                <a:srgbClr val="FFCE00"/>
              </a:buClr>
              <a:buSzPct val="60000"/>
              <a:buFont typeface="Wingdings" pitchFamily="2" charset="2"/>
              <a:buNone/>
            </a:pPr>
            <a:r>
              <a:rPr lang="en-US" b="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Director, Rehabilitation Research and Training Center</a:t>
            </a:r>
            <a:br>
              <a:rPr lang="en-US" altLang="en-US" b="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</a:br>
            <a:r>
              <a:rPr lang="en-US" altLang="en-US" b="0" dirty="0">
                <a:solidFill>
                  <a:prstClr val="black"/>
                </a:solidFill>
                <a:latin typeface="+mj-lt"/>
                <a:cs typeface="Arial" charset="0"/>
              </a:rPr>
              <a:t>Virginia Commonwealth University</a:t>
            </a:r>
            <a:endParaRPr lang="en-US" altLang="en-US" dirty="0">
              <a:solidFill>
                <a:prstClr val="black"/>
              </a:solidFill>
              <a:latin typeface="+mj-lt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85865" y="6400800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+mj-lt"/>
              </a:rPr>
              <a:t>             No conflicts of interest to report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7253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910680"/>
            <a:ext cx="8458199" cy="1036639"/>
          </a:xfrm>
          <a:solidFill>
            <a:srgbClr val="FFC000"/>
          </a:solidFill>
        </p:spPr>
        <p:txBody>
          <a:bodyPr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Dillon Video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604ED4-C239-E84B-AADC-85E053D959E7}"/>
              </a:ext>
            </a:extLst>
          </p:cNvPr>
          <p:cNvSpPr/>
          <p:nvPr/>
        </p:nvSpPr>
        <p:spPr>
          <a:xfrm>
            <a:off x="360485" y="3974122"/>
            <a:ext cx="84406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155CC"/>
                </a:solidFill>
                <a:latin typeface="+mj-lt"/>
                <a:hlinkClick r:id="rId2"/>
              </a:rPr>
              <a:t>https://www.youtube.com/watch?v=MiRmBtkrNNs&amp;index=8&amp;list=PLj7MF9GDcomkxjJk7eu-zw56G7fsDkP6F&amp;t=0s</a:t>
            </a:r>
            <a:endParaRPr lang="en-US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7983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1511300"/>
          </a:xfrm>
          <a:solidFill>
            <a:srgbClr val="FFC000"/>
          </a:solidFill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Support Intensity </a:t>
            </a:r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dirty="0" err="1">
                <a:solidFill>
                  <a:schemeClr val="tx1"/>
                </a:solidFill>
              </a:rPr>
              <a:t>Wehman</a:t>
            </a:r>
            <a:r>
              <a:rPr lang="en-US" sz="2200" dirty="0">
                <a:solidFill>
                  <a:schemeClr val="tx1"/>
                </a:solidFill>
              </a:rPr>
              <a:t>, et al., 2017)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The research question: </a:t>
            </a:r>
            <a:r>
              <a:rPr lang="en-US" sz="2800" b="1" dirty="0">
                <a:solidFill>
                  <a:schemeClr val="tx1"/>
                </a:solidFill>
              </a:rPr>
              <a:t>Does work cause persons with ASD to become more independent?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 descr="This linegraph shows that the treatment group's support intensity scores decreased over time, while the control group slightly increased.&#10;&#10;Baseline - Treatment at 8.74 vs control at 8.42&#10;Graduation - Treatment at 8.32 vs. control at 8.32&#10;3 months - Treatment at 7.68 vs control at 8.67&#10;12 months - Treatment at 6.81 vs control at 8.6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695800501"/>
              </p:ext>
            </p:extLst>
          </p:nvPr>
        </p:nvGraphicFramePr>
        <p:xfrm>
          <a:off x="942975" y="1820985"/>
          <a:ext cx="733425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618A5F4-0353-9644-81BD-587828C26C27}"/>
              </a:ext>
            </a:extLst>
          </p:cNvPr>
          <p:cNvSpPr txBox="1"/>
          <p:nvPr/>
        </p:nvSpPr>
        <p:spPr>
          <a:xfrm>
            <a:off x="5850598" y="5930279"/>
            <a:ext cx="308969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The answer: YES!</a:t>
            </a:r>
          </a:p>
          <a:p>
            <a:r>
              <a:rPr lang="en-US" sz="2000" dirty="0">
                <a:solidFill>
                  <a:prstClr val="black"/>
                </a:solidFill>
              </a:rPr>
              <a:t>(</a:t>
            </a:r>
            <a:r>
              <a:rPr lang="en-US" sz="2000" dirty="0" err="1">
                <a:solidFill>
                  <a:prstClr val="black"/>
                </a:solidFill>
              </a:rPr>
              <a:t>Schall</a:t>
            </a:r>
            <a:r>
              <a:rPr lang="en-US" sz="2000" dirty="0">
                <a:solidFill>
                  <a:prstClr val="black"/>
                </a:solidFill>
              </a:rPr>
              <a:t> et al. 2020)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96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1516062"/>
          </a:xfrm>
          <a:solidFill>
            <a:srgbClr val="FFC000"/>
          </a:solidFill>
        </p:spPr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Replication and Expansion (A Phase 2b – Scale Up) Study </a:t>
            </a:r>
            <a:br>
              <a:rPr lang="en-US" sz="3600" dirty="0">
                <a:solidFill>
                  <a:srgbClr val="000000"/>
                </a:solidFill>
              </a:rPr>
            </a:br>
            <a:r>
              <a:rPr lang="en-US" sz="2200" dirty="0">
                <a:solidFill>
                  <a:srgbClr val="000000"/>
                </a:solidFill>
              </a:rPr>
              <a:t>(</a:t>
            </a:r>
            <a:r>
              <a:rPr lang="en-US" sz="2200" dirty="0" err="1">
                <a:solidFill>
                  <a:srgbClr val="000000"/>
                </a:solidFill>
              </a:rPr>
              <a:t>Wehman</a:t>
            </a:r>
            <a:r>
              <a:rPr lang="en-US" sz="2200" dirty="0">
                <a:solidFill>
                  <a:srgbClr val="000000"/>
                </a:solidFill>
              </a:rPr>
              <a:t> et al., 2020)</a:t>
            </a:r>
          </a:p>
        </p:txBody>
      </p:sp>
      <p:graphicFrame>
        <p:nvGraphicFramePr>
          <p:cNvPr id="9" name="Content Placeholder 8" descr="With the study expanded, the differences in outcomes are even more clear. Participants from the treatment group were employed at much higher rates than their peers in the control group.&#10;&#10;Graduation  - 29.1% of treatment employed vs. 4.3% of control&#10;&#10;6 months - 63.3% of treatment vs. 6.4% of control&#10;&#10;12 months - 73.4% of treatment vs. 10.6%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993587998"/>
              </p:ext>
            </p:extLst>
          </p:nvPr>
        </p:nvGraphicFramePr>
        <p:xfrm>
          <a:off x="914400" y="1744662"/>
          <a:ext cx="733425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0" y="4168676"/>
            <a:ext cx="190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n = 156</a:t>
            </a:r>
          </a:p>
          <a:p>
            <a:r>
              <a:rPr lang="en-US" dirty="0">
                <a:solidFill>
                  <a:prstClr val="black"/>
                </a:solidFill>
              </a:rPr>
              <a:t>81 Treatment</a:t>
            </a:r>
          </a:p>
          <a:p>
            <a:r>
              <a:rPr lang="en-US" dirty="0">
                <a:solidFill>
                  <a:prstClr val="black"/>
                </a:solidFill>
              </a:rPr>
              <a:t>75 Control</a:t>
            </a:r>
          </a:p>
          <a:p>
            <a:r>
              <a:rPr lang="en-US" dirty="0">
                <a:solidFill>
                  <a:prstClr val="black"/>
                </a:solidFill>
              </a:rPr>
              <a:t>4 Hospitals</a:t>
            </a:r>
          </a:p>
          <a:p>
            <a:r>
              <a:rPr lang="en-US" dirty="0">
                <a:solidFill>
                  <a:prstClr val="black"/>
                </a:solidFill>
              </a:rPr>
              <a:t>3 School Divisions</a:t>
            </a:r>
          </a:p>
          <a:p>
            <a:r>
              <a:rPr lang="en-US" dirty="0">
                <a:solidFill>
                  <a:prstClr val="black"/>
                </a:solidFill>
              </a:rPr>
              <a:t>2 Job Coaching Agencies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40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45304" cy="17526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How do persons with ASD get jobs after a 9-month internship? </a:t>
            </a:r>
            <a:r>
              <a:rPr lang="en-US" sz="3600" dirty="0">
                <a:solidFill>
                  <a:schemeClr val="tx1"/>
                </a:solidFill>
              </a:rPr>
              <a:t>Supported and Customized Employment </a:t>
            </a:r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dirty="0" err="1">
                <a:solidFill>
                  <a:schemeClr val="tx1"/>
                </a:solidFill>
              </a:rPr>
              <a:t>Schall</a:t>
            </a:r>
            <a:r>
              <a:rPr lang="en-US" sz="2200" dirty="0">
                <a:solidFill>
                  <a:schemeClr val="tx1"/>
                </a:solidFill>
              </a:rPr>
              <a:t> et al., 2015)</a:t>
            </a:r>
          </a:p>
        </p:txBody>
      </p:sp>
      <p:grpSp>
        <p:nvGrpSpPr>
          <p:cNvPr id="2" name="Group 1" descr="Person seeks services with Job Coach funded by VR or DD Agency">
            <a:extLst>
              <a:ext uri="{FF2B5EF4-FFF2-40B4-BE49-F238E27FC236}">
                <a16:creationId xmlns:a16="http://schemas.microsoft.com/office/drawing/2014/main" id="{D32BAD47-3E0A-44AA-8C72-9A736ACDDBEA}"/>
              </a:ext>
            </a:extLst>
          </p:cNvPr>
          <p:cNvGrpSpPr/>
          <p:nvPr/>
        </p:nvGrpSpPr>
        <p:grpSpPr>
          <a:xfrm>
            <a:off x="6553200" y="2505670"/>
            <a:ext cx="2362200" cy="923330"/>
            <a:chOff x="6553200" y="2505670"/>
            <a:chExt cx="2362200" cy="923330"/>
          </a:xfrm>
        </p:grpSpPr>
        <p:sp>
          <p:nvSpPr>
            <p:cNvPr id="6" name="Right Arrow 5"/>
            <p:cNvSpPr/>
            <p:nvPr/>
          </p:nvSpPr>
          <p:spPr>
            <a:xfrm>
              <a:off x="6553200" y="2743200"/>
              <a:ext cx="685800" cy="457200"/>
            </a:xfrm>
            <a:prstGeom prst="rightArrow">
              <a:avLst/>
            </a:prstGeom>
            <a:solidFill>
              <a:schemeClr val="accent1">
                <a:hueOff val="0"/>
                <a:satOff val="0"/>
                <a:lumOff val="0"/>
              </a:schemeClr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56696" y="2505670"/>
              <a:ext cx="14587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Funded by VR or DD Agency</a:t>
              </a:r>
            </a:p>
          </p:txBody>
        </p:sp>
      </p:grpSp>
      <p:graphicFrame>
        <p:nvGraphicFramePr>
          <p:cNvPr id="3" name="Content Placeholder 2" descr="This image depicts a cycle beginning with Persons seeks services with job coach, funded by VR or DD agency. See slide notes for full details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764766"/>
              </p:ext>
            </p:extLst>
          </p:nvPr>
        </p:nvGraphicFramePr>
        <p:xfrm>
          <a:off x="457200" y="21796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6535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10680"/>
            <a:ext cx="8534400" cy="1036639"/>
          </a:xfrm>
          <a:solidFill>
            <a:srgbClr val="FFC000"/>
          </a:solidFill>
        </p:spPr>
        <p:txBody>
          <a:bodyPr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Ellen Video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C00A99-9460-584E-A086-0CFD1F67B77A}"/>
              </a:ext>
            </a:extLst>
          </p:cNvPr>
          <p:cNvSpPr/>
          <p:nvPr/>
        </p:nvSpPr>
        <p:spPr>
          <a:xfrm>
            <a:off x="3027570" y="3947319"/>
            <a:ext cx="3141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https://vimeo.com/151829801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537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DB047A1-881F-564F-9137-52C23E66D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345" y="461155"/>
            <a:ext cx="8605310" cy="884239"/>
          </a:xfrm>
          <a:solidFill>
            <a:srgbClr val="FFC000"/>
          </a:solidFill>
        </p:spPr>
        <p:txBody>
          <a:bodyPr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Future Opportunities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58CDFE6-D578-0B46-882E-CFC2DE322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653" y="1585547"/>
            <a:ext cx="8576002" cy="405325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dirty="0">
                <a:solidFill>
                  <a:schemeClr val="tx1"/>
                </a:solidFill>
              </a:rPr>
              <a:t>Why does business hire persons with disabilities – or WHY NOT?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dirty="0">
                <a:solidFill>
                  <a:schemeClr val="tx1"/>
                </a:solidFill>
              </a:rPr>
              <a:t>What business personnel are the most important in the hiring and retention process?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dirty="0">
                <a:solidFill>
                  <a:schemeClr val="tx1"/>
                </a:solidFill>
              </a:rPr>
              <a:t>How do we measure behavioral change in business?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dirty="0">
                <a:solidFill>
                  <a:schemeClr val="tx1"/>
                </a:solidFill>
              </a:rPr>
              <a:t>What interventions work to help low-performing businesses hire and retain persons with disabilities?</a:t>
            </a:r>
          </a:p>
        </p:txBody>
      </p:sp>
    </p:spTree>
    <p:extLst>
      <p:ext uri="{BB962C8B-B14F-4D97-AF65-F5344CB8AC3E}">
        <p14:creationId xmlns:p14="http://schemas.microsoft.com/office/powerpoint/2010/main" val="994755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7BCDA3A-D753-2E46-9CC2-014BBD008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9717"/>
            <a:ext cx="8229600" cy="700883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25E534E-69A7-5D4E-9D01-E6B0DD696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sz="1800" dirty="0"/>
              <a:t>Roux, A. M., </a:t>
            </a:r>
            <a:r>
              <a:rPr lang="en-US" sz="1800" dirty="0" err="1"/>
              <a:t>Rast</a:t>
            </a:r>
            <a:r>
              <a:rPr lang="en-US" sz="1800" dirty="0"/>
              <a:t>, J. E., &amp; Shattuck, P. T. (2020). State-level variation in vocational rehabilitation service use and related outcomes among transition-age youth on the autism spectrum. </a:t>
            </a:r>
            <a:r>
              <a:rPr lang="en-US" sz="1800" i="1" dirty="0"/>
              <a:t>Journal of Autism and Developmental Disorders, 50</a:t>
            </a:r>
            <a:r>
              <a:rPr lang="en-US" sz="1800" dirty="0"/>
              <a:t>(7), 2449-2461. </a:t>
            </a:r>
            <a:r>
              <a:rPr lang="en-US" sz="1800" dirty="0">
                <a:hlinkClick r:id="rId2"/>
              </a:rPr>
              <a:t>https://doi.org/10.1007/s10803-018-3793-5</a:t>
            </a:r>
            <a:r>
              <a:rPr lang="en-US" sz="1800" dirty="0"/>
              <a:t> </a:t>
            </a:r>
          </a:p>
          <a:p>
            <a:pPr fontAlgn="base"/>
            <a:r>
              <a:rPr lang="en-US" sz="1800" dirty="0" err="1"/>
              <a:t>Schall</a:t>
            </a:r>
            <a:r>
              <a:rPr lang="en-US" sz="1800" dirty="0"/>
              <a:t>, C., </a:t>
            </a:r>
            <a:r>
              <a:rPr lang="en-US" sz="1800" dirty="0" err="1"/>
              <a:t>Sima</a:t>
            </a:r>
            <a:r>
              <a:rPr lang="en-US" sz="1800" dirty="0"/>
              <a:t>, A., </a:t>
            </a:r>
            <a:r>
              <a:rPr lang="en-US" sz="1800" dirty="0" err="1"/>
              <a:t>Avellone</a:t>
            </a:r>
            <a:r>
              <a:rPr lang="en-US" sz="1800" dirty="0"/>
              <a:t>, A., </a:t>
            </a:r>
            <a:r>
              <a:rPr lang="en-US" sz="1800" dirty="0" err="1"/>
              <a:t>Wehman</a:t>
            </a:r>
            <a:r>
              <a:rPr lang="en-US" sz="1800" dirty="0"/>
              <a:t>, P., McDonough, J, &amp; Brown, A. (2020</a:t>
            </a:r>
            <a:r>
              <a:rPr lang="en-US" sz="1800" i="1" dirty="0"/>
              <a:t>). </a:t>
            </a:r>
            <a:r>
              <a:rPr lang="en-US" sz="1800" dirty="0"/>
              <a:t>The effect of a business internship model and employment on enhancing the independence of young adults with significant impact from autism. </a:t>
            </a:r>
            <a:r>
              <a:rPr lang="en-US" sz="1800" i="1" dirty="0"/>
              <a:t>Intellectual and Developmental Disabilities, 58</a:t>
            </a:r>
            <a:r>
              <a:rPr lang="en-US" sz="1800" dirty="0"/>
              <a:t>(4), 301-313. </a:t>
            </a:r>
            <a:r>
              <a:rPr lang="en-US" sz="1800" dirty="0">
                <a:hlinkClick r:id="rId3"/>
              </a:rPr>
              <a:t>https://doi.org/10.1352/1934-9556-58.4.301</a:t>
            </a:r>
            <a:endParaRPr lang="en-US" sz="1800" dirty="0"/>
          </a:p>
          <a:p>
            <a:pPr fontAlgn="base"/>
            <a:r>
              <a:rPr lang="en-US" sz="1800" dirty="0" err="1"/>
              <a:t>Schall</a:t>
            </a:r>
            <a:r>
              <a:rPr lang="en-US" sz="1800" dirty="0"/>
              <a:t>, C. M., </a:t>
            </a:r>
            <a:r>
              <a:rPr lang="en-US" sz="1800" dirty="0" err="1"/>
              <a:t>Wehman</a:t>
            </a:r>
            <a:r>
              <a:rPr lang="en-US" sz="1800" dirty="0"/>
              <a:t>, P., Brooke, V., Graham, C., McDonough, J., Brooke, A., Ham, W., Rounds, R., Lau, S., Allen, J. (2015). Employment interventions for individuals with ASD: The relative efficacy of supported employment with or without prior Project SEARCH training. </a:t>
            </a:r>
            <a:r>
              <a:rPr lang="en-US" sz="1800" i="1" dirty="0"/>
              <a:t>Journal of Autism and Developmental Disorders. 45:</a:t>
            </a:r>
            <a:r>
              <a:rPr lang="en-US" sz="1800" dirty="0"/>
              <a:t> 3990-4001. </a:t>
            </a:r>
            <a:r>
              <a:rPr lang="en-US" sz="1800" dirty="0">
                <a:hlinkClick r:id="rId4"/>
              </a:rPr>
              <a:t>https://doi.org/10.1007/s10803-015-2426-5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0300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7BCDA3A-D753-2E46-9CC2-014BBD008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9717"/>
            <a:ext cx="8229600" cy="700883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References Continued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25E534E-69A7-5D4E-9D01-E6B0DD696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endParaRPr lang="en-US" sz="1800" dirty="0"/>
          </a:p>
          <a:p>
            <a:r>
              <a:rPr lang="en-US" sz="1800" dirty="0" err="1"/>
              <a:t>Wehman</a:t>
            </a:r>
            <a:r>
              <a:rPr lang="en-US" sz="1800" dirty="0"/>
              <a:t>, P. H., </a:t>
            </a:r>
            <a:r>
              <a:rPr lang="en-US" sz="1800" dirty="0" err="1"/>
              <a:t>Schall</a:t>
            </a:r>
            <a:r>
              <a:rPr lang="en-US" sz="1800" dirty="0"/>
              <a:t>, C. M., McDonough, J., Kregel, J., Brooke, V., </a:t>
            </a:r>
            <a:r>
              <a:rPr lang="en-US" sz="1800" dirty="0" err="1"/>
              <a:t>Molinelli</a:t>
            </a:r>
            <a:r>
              <a:rPr lang="en-US" sz="1800" dirty="0"/>
              <a:t>, A.,… </a:t>
            </a:r>
            <a:r>
              <a:rPr lang="en-US" sz="1800" dirty="0" err="1"/>
              <a:t>Thiss</a:t>
            </a:r>
            <a:r>
              <a:rPr lang="en-US" sz="1800" dirty="0"/>
              <a:t>, W. (2014). Competitive employment for youth with autism spectrum disorders: Early results from a randomized clinical trial. </a:t>
            </a:r>
            <a:r>
              <a:rPr lang="en-US" sz="1800" i="1" dirty="0"/>
              <a:t>Journal of Autism and Developmental Disorders, 44</a:t>
            </a:r>
            <a:r>
              <a:rPr lang="en-US" sz="1800" dirty="0"/>
              <a:t>, 487-500. </a:t>
            </a:r>
            <a:r>
              <a:rPr lang="en-US" sz="1800" dirty="0">
                <a:hlinkClick r:id="rId2"/>
              </a:rPr>
              <a:t>https://doi.org/10.1007/s10803-013-1892-x</a:t>
            </a:r>
            <a:r>
              <a:rPr lang="en-US" sz="1800" dirty="0"/>
              <a:t> </a:t>
            </a:r>
          </a:p>
          <a:p>
            <a:r>
              <a:rPr lang="en-US" sz="1800" dirty="0" err="1"/>
              <a:t>Wehman</a:t>
            </a:r>
            <a:r>
              <a:rPr lang="en-US" sz="1800" dirty="0"/>
              <a:t>, P., </a:t>
            </a:r>
            <a:r>
              <a:rPr lang="en-US" sz="1800" dirty="0" err="1"/>
              <a:t>Schall</a:t>
            </a:r>
            <a:r>
              <a:rPr lang="en-US" sz="1800" dirty="0"/>
              <a:t>, C. M., McDonough, J., Graham, C., Brooke, V., Riehle, E., &amp; </a:t>
            </a:r>
            <a:r>
              <a:rPr lang="en-US" sz="1800" dirty="0" err="1"/>
              <a:t>Avellone</a:t>
            </a:r>
            <a:r>
              <a:rPr lang="en-US" sz="1800" dirty="0"/>
              <a:t>, L. (2017). Effects of an employer based intervention on employment outcomes for youth with significant support needs due to autism. </a:t>
            </a:r>
            <a:r>
              <a:rPr lang="en-US" sz="1800" i="1" dirty="0"/>
              <a:t>Autism, 21(3</a:t>
            </a:r>
            <a:r>
              <a:rPr lang="en-US" sz="1800" dirty="0"/>
              <a:t>), 276-290. </a:t>
            </a:r>
            <a:r>
              <a:rPr lang="en-US" sz="1800" dirty="0">
                <a:hlinkClick r:id="rId3"/>
              </a:rPr>
              <a:t>https://doi.org/10.1177/1362361316635826</a:t>
            </a:r>
            <a:r>
              <a:rPr lang="en-US" sz="1800" dirty="0"/>
              <a:t> </a:t>
            </a:r>
          </a:p>
          <a:p>
            <a:r>
              <a:rPr lang="en-US" sz="1800" dirty="0" err="1"/>
              <a:t>Wehman</a:t>
            </a:r>
            <a:r>
              <a:rPr lang="en-US" sz="1800" dirty="0"/>
              <a:t>, P., </a:t>
            </a:r>
            <a:r>
              <a:rPr lang="en-US" sz="1800" dirty="0" err="1"/>
              <a:t>Schall</a:t>
            </a:r>
            <a:r>
              <a:rPr lang="en-US" sz="1800" dirty="0"/>
              <a:t>, C., McDonough, J., </a:t>
            </a:r>
            <a:r>
              <a:rPr lang="en-US" sz="1800" dirty="0" err="1"/>
              <a:t>Sima</a:t>
            </a:r>
            <a:r>
              <a:rPr lang="en-US" sz="1800" dirty="0"/>
              <a:t>, A., Brooke, A, Ham, W., Whittenburg, H., Brooke, V., </a:t>
            </a:r>
            <a:r>
              <a:rPr lang="en-US" sz="1800" dirty="0" err="1"/>
              <a:t>Avellone</a:t>
            </a:r>
            <a:r>
              <a:rPr lang="en-US" sz="1800" dirty="0"/>
              <a:t>, L., &amp; </a:t>
            </a:r>
            <a:r>
              <a:rPr lang="en-US" sz="1800" dirty="0" err="1"/>
              <a:t>Reihle</a:t>
            </a:r>
            <a:r>
              <a:rPr lang="en-US" sz="1800" dirty="0"/>
              <a:t>, E. (2020). Competitive employment for transition-aged youth with significant impact from autism: A multi-site randomized clinical trial. </a:t>
            </a:r>
            <a:r>
              <a:rPr lang="en-US" sz="1800" i="1" dirty="0"/>
              <a:t>Journal of Autism and Developmental Disorders, 50</a:t>
            </a:r>
            <a:r>
              <a:rPr lang="en-US" sz="1800" dirty="0"/>
              <a:t>(6), 1882-1897. </a:t>
            </a:r>
            <a:r>
              <a:rPr lang="en-US" sz="1800" dirty="0">
                <a:hlinkClick r:id="rId4"/>
              </a:rPr>
              <a:t>https://doi.org/10.1007/s10803-019-03940-2</a:t>
            </a:r>
            <a:r>
              <a:rPr lang="en-US" sz="1800" dirty="0"/>
              <a:t>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9294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6002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What are the current outcomes for young adults with ASD? 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(Roux, </a:t>
            </a:r>
            <a:r>
              <a:rPr lang="en-US" sz="2200" dirty="0" err="1">
                <a:solidFill>
                  <a:schemeClr val="tx1"/>
                </a:solidFill>
              </a:rPr>
              <a:t>Rast</a:t>
            </a:r>
            <a:r>
              <a:rPr lang="en-US" sz="2200" dirty="0">
                <a:solidFill>
                  <a:schemeClr val="tx1"/>
                </a:solidFill>
              </a:rPr>
              <a:t>, &amp; Shattuck, 2020; </a:t>
            </a:r>
            <a:r>
              <a:rPr lang="en-US" sz="2200" dirty="0" err="1">
                <a:solidFill>
                  <a:schemeClr val="tx1"/>
                </a:solidFill>
              </a:rPr>
              <a:t>Wehman</a:t>
            </a:r>
            <a:r>
              <a:rPr lang="en-US" sz="2200" dirty="0">
                <a:solidFill>
                  <a:schemeClr val="tx1"/>
                </a:solidFill>
              </a:rPr>
              <a:t> et al., 2014)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52417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Unemployed and underemployed at higher levels than others with disabilities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Low rates of independent living -- Most individuals with ASD continue to live at home with their parents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Low incidence of friendships and relationships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80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02FB-3886-2B4E-87FA-DBD4EA2B1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884239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What are the key challenges?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5F208-FA65-404E-A0AA-A853FEF5D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80637"/>
            <a:ext cx="8229600" cy="45259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Creating a business-oriented training environment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Help business staff and human service providers work effectively together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Help individuals with significant ASD overcome behavioral and learning challenges to become more independent workers</a:t>
            </a:r>
          </a:p>
        </p:txBody>
      </p:sp>
    </p:spTree>
    <p:extLst>
      <p:ext uri="{BB962C8B-B14F-4D97-AF65-F5344CB8AC3E}">
        <p14:creationId xmlns:p14="http://schemas.microsoft.com/office/powerpoint/2010/main" val="1768790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 idx="4294967295"/>
          </p:nvPr>
        </p:nvSpPr>
        <p:spPr>
          <a:xfrm>
            <a:off x="457200" y="335340"/>
            <a:ext cx="8229600" cy="1200329"/>
          </a:xfrm>
          <a:prstGeom prst="rect">
            <a:avLst/>
          </a:prstGeom>
          <a:solidFill>
            <a:srgbClr val="FFC000"/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Years of VCU-RRTC Research in Autism and Employment: What is the Evidence?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904322" y="1905000"/>
            <a:ext cx="7335356" cy="4191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Business Internships (Project SEARCH Plus ASD Supports)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Research Outcomes from Two RCTs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Supported Employment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Customized Employment</a:t>
            </a:r>
          </a:p>
        </p:txBody>
      </p:sp>
    </p:spTree>
    <p:extLst>
      <p:ext uri="{BB962C8B-B14F-4D97-AF65-F5344CB8AC3E}">
        <p14:creationId xmlns:p14="http://schemas.microsoft.com/office/powerpoint/2010/main" val="158504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2D05B5C1-6512-274F-9C5C-EFD28AB1D8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4800" y="228600"/>
            <a:ext cx="8534400" cy="1676400"/>
          </a:xfrm>
          <a:prstGeom prst="rect">
            <a:avLst/>
          </a:prstGeom>
          <a:solidFill>
            <a:srgbClr val="FFC000"/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GOAL: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STRAIGHT FROM HIGH SCHOOL TO WORK –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SEAMLESS TRANSITION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Content Placeholder 3" descr="A close up of a street sign on a pole that points in three different directions: future, present, and past.">
            <a:extLst>
              <a:ext uri="{FF2B5EF4-FFF2-40B4-BE49-F238E27FC236}">
                <a16:creationId xmlns:a16="http://schemas.microsoft.com/office/drawing/2014/main" id="{0AB88D21-6A1F-0144-BFB2-F51340ED2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2247900"/>
            <a:ext cx="76962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206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8DA21-1192-8547-84E7-9CDCCFC5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1"/>
            <a:ext cx="8534400" cy="17526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What are the two greatest predictors  of competitive employment for youth with disabilities?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3A08D-55DA-EB4B-A549-5DD6694F2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03549"/>
            <a:ext cx="8229600" cy="32305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Paid work before exiting high school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Parent aspirations and support</a:t>
            </a:r>
          </a:p>
        </p:txBody>
      </p:sp>
    </p:spTree>
    <p:extLst>
      <p:ext uri="{BB962C8B-B14F-4D97-AF65-F5344CB8AC3E}">
        <p14:creationId xmlns:p14="http://schemas.microsoft.com/office/powerpoint/2010/main" val="2598534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923"/>
            <a:ext cx="8229600" cy="1219201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Project SEARCH at Cincinnati Children’s Hospital Medical Center</a:t>
            </a:r>
          </a:p>
        </p:txBody>
      </p:sp>
      <p:pic>
        <p:nvPicPr>
          <p:cNvPr id="5" name="Content Placeholder 4" descr="This photo is a skyscape view of a large hospital with two red brick-style buildings. 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96" y="1959011"/>
            <a:ext cx="4081882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715867" y="1959011"/>
            <a:ext cx="4041775" cy="39417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Program began in 1996</a:t>
            </a:r>
          </a:p>
          <a:p>
            <a:pPr marL="11430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Developed as a means to: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To meet entry level employment needs at CCHMC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To meet the desire for a diverse workforce, and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To partner with schools and community rehabilitation agencies to hire young people with disabilities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8533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6324A08-31A9-514F-9F84-68054B46F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0967"/>
            <a:ext cx="8534400" cy="1255113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VCU-Bon Secours/Mercy Business Partnership: The Critical Piece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04C7357-0AF1-7942-BF5F-F94E4CCA1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98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Building the foundation in 2008 for initial research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Creating day-to-day relationships with management, department heads, and staff in over 50 departments within an acute care hospital (2009-2013)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Expanding the business model/scaling up across 4 additional hospitals (2013-2018)</a:t>
            </a:r>
          </a:p>
        </p:txBody>
      </p:sp>
    </p:spTree>
    <p:extLst>
      <p:ext uri="{BB962C8B-B14F-4D97-AF65-F5344CB8AC3E}">
        <p14:creationId xmlns:p14="http://schemas.microsoft.com/office/powerpoint/2010/main" val="3299085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" y="304071"/>
            <a:ext cx="8458200" cy="1600929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Employment Outcomes In Community Based Integrated Employment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(</a:t>
            </a:r>
            <a:r>
              <a:rPr lang="en-US" sz="2700" dirty="0" err="1">
                <a:solidFill>
                  <a:schemeClr val="tx1"/>
                </a:solidFill>
              </a:rPr>
              <a:t>Wehman</a:t>
            </a:r>
            <a:r>
              <a:rPr lang="en-US" sz="2700" dirty="0">
                <a:solidFill>
                  <a:schemeClr val="tx1"/>
                </a:solidFill>
              </a:rPr>
              <a:t> et al., 2017: A Phase One Study)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5600" y="2753452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N = 54</a:t>
            </a:r>
          </a:p>
          <a:p>
            <a:r>
              <a:rPr lang="en-US" dirty="0">
                <a:solidFill>
                  <a:prstClr val="black"/>
                </a:solidFill>
              </a:rPr>
              <a:t>Treatment = 31</a:t>
            </a:r>
          </a:p>
          <a:p>
            <a:r>
              <a:rPr lang="en-US" dirty="0">
                <a:solidFill>
                  <a:prstClr val="black"/>
                </a:solidFill>
              </a:rPr>
              <a:t>Control = 18 </a:t>
            </a:r>
          </a:p>
        </p:txBody>
      </p:sp>
      <p:graphicFrame>
        <p:nvGraphicFramePr>
          <p:cNvPr id="4" name="Content Placeholder 3" descr="The treatment group (31 participants) had much higher employment rates than the control group 18 participants)&#10;&#10;74% treatment group vs 6% of control group at graduation&#10;&#10;90% treatment vs 6% control at 3 months post graduation&#10;&#10;87% treatment vs. 12% control at 12 months post graduat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650802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94877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730810f8-19ac-4bc5-b4ba-f635012a2f80"/>
  <p:tag name="ARTICULATE_SLIDE_PAUSE" val="0"/>
  <p:tag name="ARTICULATE_NAV_LEVEL" val="1"/>
  <p:tag name="ARTICULATE_PLAYLIST_ID" val="-1"/>
  <p:tag name="ARTICULATE_LOCK_SLIDE" val="0"/>
  <p:tag name="ARTICULATE_SLIDE_NA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Custom Cover-master">
  <a:themeElements>
    <a:clrScheme name="VCU">
      <a:dk1>
        <a:sysClr val="windowText" lastClr="000000"/>
      </a:dk1>
      <a:lt1>
        <a:sysClr val="window" lastClr="FFFFFF"/>
      </a:lt1>
      <a:dk2>
        <a:srgbClr val="FFBA00"/>
      </a:dk2>
      <a:lt2>
        <a:srgbClr val="C0C1BF"/>
      </a:lt2>
      <a:accent1>
        <a:srgbClr val="E57200"/>
      </a:accent1>
      <a:accent2>
        <a:srgbClr val="FFCE00"/>
      </a:accent2>
      <a:accent3>
        <a:srgbClr val="00B3BE"/>
      </a:accent3>
      <a:accent4>
        <a:srgbClr val="856822"/>
      </a:accent4>
      <a:accent5>
        <a:srgbClr val="275E37"/>
      </a:accent5>
      <a:accent6>
        <a:srgbClr val="B2E0D6"/>
      </a:accent6>
      <a:hlink>
        <a:srgbClr val="D2B476"/>
      </a:hlink>
      <a:folHlink>
        <a:srgbClr val="CCDB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White theme-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2363</TotalTime>
  <Words>1077</Words>
  <Application>Microsoft Office PowerPoint</Application>
  <PresentationFormat>On-screen Show (4:3)</PresentationFormat>
  <Paragraphs>104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Wingdings</vt:lpstr>
      <vt:lpstr>Custom Cover-master</vt:lpstr>
      <vt:lpstr>White theme-master</vt:lpstr>
      <vt:lpstr>Helping Youth with Autism  Enter Competitive Employment:   Unlocking the Potential  </vt:lpstr>
      <vt:lpstr>What are the current outcomes for young adults with ASD?  (Roux, Rast, &amp; Shattuck, 2020; Wehman et al., 2014)</vt:lpstr>
      <vt:lpstr>What are the key challenges?</vt:lpstr>
      <vt:lpstr>10 Years of VCU-RRTC Research in Autism and Employment: What is the Evidence? </vt:lpstr>
      <vt:lpstr>GOAL: STRAIGHT FROM HIGH SCHOOL TO WORK – A SEAMLESS TRANSITION </vt:lpstr>
      <vt:lpstr>What are the two greatest predictors  of competitive employment for youth with disabilities?</vt:lpstr>
      <vt:lpstr>Project SEARCH at Cincinnati Children’s Hospital Medical Center</vt:lpstr>
      <vt:lpstr>VCU-Bon Secours/Mercy Business Partnership: The Critical Piece</vt:lpstr>
      <vt:lpstr>Employment Outcomes In Community Based Integrated Employment  (Wehman et al., 2017: A Phase One Study)</vt:lpstr>
      <vt:lpstr>Dillon Video</vt:lpstr>
      <vt:lpstr>Support Intensity (Wehman, et al., 2017) The research question: Does work cause persons with ASD to become more independent?  </vt:lpstr>
      <vt:lpstr>Replication and Expansion (A Phase 2b – Scale Up) Study  (Wehman et al., 2020)</vt:lpstr>
      <vt:lpstr>How do persons with ASD get jobs after a 9-month internship? Supported and Customized Employment (Schall et al., 2015)</vt:lpstr>
      <vt:lpstr>Ellen Video</vt:lpstr>
      <vt:lpstr>Future Opportunities</vt:lpstr>
      <vt:lpstr>References</vt:lpstr>
      <vt:lpstr>References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 Youth with Autism  Enter Competitive Employment:   Unlocking the Potential.</dc:title>
  <dc:creator>Windows User</dc:creator>
  <cp:lastModifiedBy>Kristen Smith</cp:lastModifiedBy>
  <cp:revision>19</cp:revision>
  <cp:lastPrinted>2020-10-05T19:56:33Z</cp:lastPrinted>
  <dcterms:created xsi:type="dcterms:W3CDTF">2020-09-02T16:32:58Z</dcterms:created>
  <dcterms:modified xsi:type="dcterms:W3CDTF">2021-07-23T18:43:06Z</dcterms:modified>
</cp:coreProperties>
</file>