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7" r:id="rId2"/>
    <p:sldId id="266" r:id="rId3"/>
    <p:sldId id="267" r:id="rId4"/>
    <p:sldId id="272" r:id="rId5"/>
    <p:sldId id="273" r:id="rId6"/>
    <p:sldId id="279" r:id="rId7"/>
    <p:sldId id="280" r:id="rId8"/>
    <p:sldId id="281" r:id="rId9"/>
    <p:sldId id="282" r:id="rId10"/>
    <p:sldId id="289" r:id="rId11"/>
    <p:sldId id="290" r:id="rId12"/>
    <p:sldId id="291" r:id="rId13"/>
    <p:sldId id="292" r:id="rId14"/>
    <p:sldId id="293" r:id="rId15"/>
    <p:sldId id="294" r:id="rId16"/>
    <p:sldId id="295" r:id="rId17"/>
    <p:sldId id="379" r:id="rId18"/>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884" autoAdjust="0"/>
    <p:restoredTop sz="94641" autoAdjust="0"/>
  </p:normalViewPr>
  <p:slideViewPr>
    <p:cSldViewPr snapToGrid="0">
      <p:cViewPr varScale="1">
        <p:scale>
          <a:sx n="108" d="100"/>
          <a:sy n="108" d="100"/>
        </p:scale>
        <p:origin x="432" y="8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C0F3F28B-5D03-46DC-A029-F24D87A54C47}" type="datetimeFigureOut">
              <a:rPr lang="en-US" smtClean="0"/>
              <a:t>7/16/2021</a:t>
            </a:fld>
            <a:endParaRPr lang="en-US" dirty="0"/>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7902E08D-572D-4D4F-AC38-112FD1FCA1EF}" type="slidenum">
              <a:rPr lang="en-US" smtClean="0"/>
              <a:t>‹#›</a:t>
            </a:fld>
            <a:endParaRPr lang="en-US" dirty="0"/>
          </a:p>
        </p:txBody>
      </p:sp>
    </p:spTree>
    <p:extLst>
      <p:ext uri="{BB962C8B-B14F-4D97-AF65-F5344CB8AC3E}">
        <p14:creationId xmlns:p14="http://schemas.microsoft.com/office/powerpoint/2010/main" val="21458240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projectcareertbi.org/"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33237">
              <a:defRPr/>
            </a:pPr>
            <a:fld id="{7F690C43-D399-4C06-A112-86EF4E59BE8F}" type="slidenum">
              <a:rPr lang="en-US">
                <a:solidFill>
                  <a:prstClr val="black"/>
                </a:solidFill>
                <a:latin typeface="Calibri" panose="020F0502020204030204"/>
              </a:rPr>
              <a:pPr defTabSz="933237">
                <a:defRPr/>
              </a:pPr>
              <a:t>1</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19077470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33237">
              <a:defRPr/>
            </a:pPr>
            <a:fld id="{7F690C43-D399-4C06-A112-86EF4E59BE8F}" type="slidenum">
              <a:rPr lang="en-US">
                <a:solidFill>
                  <a:prstClr val="black"/>
                </a:solidFill>
                <a:latin typeface="Calibri" panose="020F0502020204030204"/>
              </a:rPr>
              <a:pPr defTabSz="933237">
                <a:defRPr/>
              </a:pPr>
              <a:t>4</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25331701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Century Gothic" panose="020B0502020202020204" pitchFamily="34" charset="0"/>
                <a:hlinkClick r:id="rId3"/>
              </a:rPr>
              <a:t>http://www.projectcareertbi.org/</a:t>
            </a:r>
            <a:endParaRPr lang="en-US" sz="1200" dirty="0">
              <a:latin typeface="Century Gothic" panose="020B0502020202020204" pitchFamily="34" charset="0"/>
            </a:endParaRPr>
          </a:p>
          <a:p>
            <a:endParaRPr lang="en-US" dirty="0"/>
          </a:p>
        </p:txBody>
      </p:sp>
      <p:sp>
        <p:nvSpPr>
          <p:cNvPr id="4" name="Slide Number Placeholder 3"/>
          <p:cNvSpPr>
            <a:spLocks noGrp="1"/>
          </p:cNvSpPr>
          <p:nvPr>
            <p:ph type="sldNum" sz="quarter" idx="5"/>
          </p:nvPr>
        </p:nvSpPr>
        <p:spPr/>
        <p:txBody>
          <a:bodyPr/>
          <a:lstStyle/>
          <a:p>
            <a:fld id="{7902E08D-572D-4D4F-AC38-112FD1FCA1EF}" type="slidenum">
              <a:rPr lang="en-US" smtClean="0"/>
              <a:t>17</a:t>
            </a:fld>
            <a:endParaRPr lang="en-US" dirty="0"/>
          </a:p>
        </p:txBody>
      </p:sp>
    </p:spTree>
    <p:extLst>
      <p:ext uri="{BB962C8B-B14F-4D97-AF65-F5344CB8AC3E}">
        <p14:creationId xmlns:p14="http://schemas.microsoft.com/office/powerpoint/2010/main" val="6970505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DBAFC84-0362-456B-9F24-FC7E59E60F80}" type="datetime1">
              <a:rPr lang="en-US" smtClean="0"/>
              <a:t>7/16/2021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869949-2DCF-4F2C-8118-BF1E6441379C}" type="slidenum">
              <a:rPr lang="en-US" smtClean="0"/>
              <a:t>‹#›</a:t>
            </a:fld>
            <a:endParaRPr lang="en-US" dirty="0"/>
          </a:p>
        </p:txBody>
      </p:sp>
    </p:spTree>
    <p:extLst>
      <p:ext uri="{BB962C8B-B14F-4D97-AF65-F5344CB8AC3E}">
        <p14:creationId xmlns:p14="http://schemas.microsoft.com/office/powerpoint/2010/main" val="385249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451D401-752A-40E1-A340-B383F1736280}" type="datetime1">
              <a:rPr lang="en-US" smtClean="0"/>
              <a:t>7/16/2021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869949-2DCF-4F2C-8118-BF1E6441379C}" type="slidenum">
              <a:rPr lang="en-US" smtClean="0"/>
              <a:t>‹#›</a:t>
            </a:fld>
            <a:endParaRPr lang="en-US" dirty="0"/>
          </a:p>
        </p:txBody>
      </p:sp>
    </p:spTree>
    <p:extLst>
      <p:ext uri="{BB962C8B-B14F-4D97-AF65-F5344CB8AC3E}">
        <p14:creationId xmlns:p14="http://schemas.microsoft.com/office/powerpoint/2010/main" val="305428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3C7932B-020D-4EEF-9851-F7355F2EA946}" type="datetime1">
              <a:rPr lang="en-US" smtClean="0"/>
              <a:t>7/16/2021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869949-2DCF-4F2C-8118-BF1E6441379C}" type="slidenum">
              <a:rPr lang="en-US" smtClean="0"/>
              <a:t>‹#›</a:t>
            </a:fld>
            <a:endParaRPr lang="en-US" dirty="0"/>
          </a:p>
        </p:txBody>
      </p:sp>
    </p:spTree>
    <p:extLst>
      <p:ext uri="{BB962C8B-B14F-4D97-AF65-F5344CB8AC3E}">
        <p14:creationId xmlns:p14="http://schemas.microsoft.com/office/powerpoint/2010/main" val="2827244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FB7F8BB-ECBC-46DE-9093-561AE11679C2}" type="datetime1">
              <a:rPr lang="en-US" smtClean="0"/>
              <a:t>7/16/2021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8610600" y="6492875"/>
            <a:ext cx="2743200" cy="365125"/>
          </a:xfrm>
        </p:spPr>
        <p:txBody>
          <a:bodyPr/>
          <a:lstStyle/>
          <a:p>
            <a:fld id="{34869949-2DCF-4F2C-8118-BF1E6441379C}" type="slidenum">
              <a:rPr lang="en-US" smtClean="0"/>
              <a:t>‹#›</a:t>
            </a:fld>
            <a:endParaRPr lang="en-US" dirty="0"/>
          </a:p>
        </p:txBody>
      </p:sp>
    </p:spTree>
    <p:extLst>
      <p:ext uri="{BB962C8B-B14F-4D97-AF65-F5344CB8AC3E}">
        <p14:creationId xmlns:p14="http://schemas.microsoft.com/office/powerpoint/2010/main" val="2308251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466605"/>
            <a:ext cx="2743200" cy="365125"/>
          </a:xfrm>
        </p:spPr>
        <p:txBody>
          <a:bodyPr/>
          <a:lstStyle/>
          <a:p>
            <a:fld id="{60DD0B5E-4A8B-4E4E-9702-C2F95225D6E1}" type="datetime1">
              <a:rPr lang="en-US" smtClean="0"/>
              <a:t>7/16/2021</a:t>
            </a:fld>
            <a:endParaRPr lang="en-US" dirty="0"/>
          </a:p>
        </p:txBody>
      </p:sp>
      <p:sp>
        <p:nvSpPr>
          <p:cNvPr id="5" name="Footer Placeholder 4"/>
          <p:cNvSpPr>
            <a:spLocks noGrp="1"/>
          </p:cNvSpPr>
          <p:nvPr>
            <p:ph type="ftr" sz="quarter" idx="11"/>
          </p:nvPr>
        </p:nvSpPr>
        <p:spPr>
          <a:xfrm>
            <a:off x="4038600" y="6473477"/>
            <a:ext cx="4114800" cy="365125"/>
          </a:xfrm>
        </p:spPr>
        <p:txBody>
          <a:bodyPr/>
          <a:lstStyle/>
          <a:p>
            <a:endParaRPr lang="en-US" dirty="0"/>
          </a:p>
        </p:txBody>
      </p:sp>
      <p:sp>
        <p:nvSpPr>
          <p:cNvPr id="6" name="Slide Number Placeholder 5"/>
          <p:cNvSpPr>
            <a:spLocks noGrp="1"/>
          </p:cNvSpPr>
          <p:nvPr>
            <p:ph type="sldNum" sz="quarter" idx="12"/>
          </p:nvPr>
        </p:nvSpPr>
        <p:spPr>
          <a:xfrm>
            <a:off x="8610600" y="6492875"/>
            <a:ext cx="2743200" cy="365125"/>
          </a:xfrm>
        </p:spPr>
        <p:txBody>
          <a:bodyPr/>
          <a:lstStyle>
            <a:lvl1pPr>
              <a:defRPr sz="1400">
                <a:solidFill>
                  <a:schemeClr val="tx1"/>
                </a:solidFill>
              </a:defRPr>
            </a:lvl1pPr>
          </a:lstStyle>
          <a:p>
            <a:fld id="{34869949-2DCF-4F2C-8118-BF1E6441379C}" type="slidenum">
              <a:rPr lang="en-US" smtClean="0"/>
              <a:pPr/>
              <a:t>‹#›</a:t>
            </a:fld>
            <a:endParaRPr lang="en-US" dirty="0"/>
          </a:p>
        </p:txBody>
      </p:sp>
    </p:spTree>
    <p:extLst>
      <p:ext uri="{BB962C8B-B14F-4D97-AF65-F5344CB8AC3E}">
        <p14:creationId xmlns:p14="http://schemas.microsoft.com/office/powerpoint/2010/main" val="1950347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38200" y="6460949"/>
            <a:ext cx="2743200" cy="365125"/>
          </a:xfrm>
        </p:spPr>
        <p:txBody>
          <a:bodyPr/>
          <a:lstStyle/>
          <a:p>
            <a:fld id="{E29D2F83-F4AB-47D3-9D7E-DC90861C03B1}" type="datetime1">
              <a:rPr lang="en-US" smtClean="0"/>
              <a:t>7/16/2021</a:t>
            </a:fld>
            <a:endParaRPr lang="en-US" dirty="0"/>
          </a:p>
        </p:txBody>
      </p:sp>
      <p:sp>
        <p:nvSpPr>
          <p:cNvPr id="6" name="Footer Placeholder 5"/>
          <p:cNvSpPr>
            <a:spLocks noGrp="1"/>
          </p:cNvSpPr>
          <p:nvPr>
            <p:ph type="ftr" sz="quarter" idx="11"/>
          </p:nvPr>
        </p:nvSpPr>
        <p:spPr>
          <a:xfrm>
            <a:off x="4038600" y="6483520"/>
            <a:ext cx="4114800" cy="365125"/>
          </a:xfrm>
        </p:spPr>
        <p:txBody>
          <a:bodyPr/>
          <a:lstStyle/>
          <a:p>
            <a:endParaRPr lang="en-US" dirty="0"/>
          </a:p>
        </p:txBody>
      </p:sp>
      <p:sp>
        <p:nvSpPr>
          <p:cNvPr id="7" name="Slide Number Placeholder 6"/>
          <p:cNvSpPr>
            <a:spLocks noGrp="1"/>
          </p:cNvSpPr>
          <p:nvPr>
            <p:ph type="sldNum" sz="quarter" idx="12"/>
          </p:nvPr>
        </p:nvSpPr>
        <p:spPr>
          <a:xfrm>
            <a:off x="8610600" y="6492875"/>
            <a:ext cx="2743200" cy="365125"/>
          </a:xfrm>
        </p:spPr>
        <p:txBody>
          <a:bodyPr/>
          <a:lstStyle>
            <a:lvl1pPr>
              <a:defRPr sz="1400">
                <a:solidFill>
                  <a:schemeClr val="tx1"/>
                </a:solidFill>
              </a:defRPr>
            </a:lvl1pPr>
          </a:lstStyle>
          <a:p>
            <a:fld id="{34869949-2DCF-4F2C-8118-BF1E6441379C}" type="slidenum">
              <a:rPr lang="en-US" smtClean="0"/>
              <a:pPr/>
              <a:t>‹#›</a:t>
            </a:fld>
            <a:endParaRPr lang="en-US" dirty="0"/>
          </a:p>
        </p:txBody>
      </p:sp>
    </p:spTree>
    <p:extLst>
      <p:ext uri="{BB962C8B-B14F-4D97-AF65-F5344CB8AC3E}">
        <p14:creationId xmlns:p14="http://schemas.microsoft.com/office/powerpoint/2010/main" val="20464764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39788" y="6486001"/>
            <a:ext cx="2743200" cy="365125"/>
          </a:xfrm>
        </p:spPr>
        <p:txBody>
          <a:bodyPr/>
          <a:lstStyle/>
          <a:p>
            <a:fld id="{2B609F02-B0DF-4A46-9E73-C4D5D6A6F43C}" type="datetime1">
              <a:rPr lang="en-US" smtClean="0"/>
              <a:t>7/16/2021</a:t>
            </a:fld>
            <a:endParaRPr lang="en-US" dirty="0"/>
          </a:p>
        </p:txBody>
      </p:sp>
      <p:sp>
        <p:nvSpPr>
          <p:cNvPr id="8" name="Footer Placeholder 7"/>
          <p:cNvSpPr>
            <a:spLocks noGrp="1"/>
          </p:cNvSpPr>
          <p:nvPr>
            <p:ph type="ftr" sz="quarter" idx="11"/>
          </p:nvPr>
        </p:nvSpPr>
        <p:spPr>
          <a:xfrm>
            <a:off x="4040188" y="6486002"/>
            <a:ext cx="4114800" cy="365125"/>
          </a:xfrm>
        </p:spPr>
        <p:txBody>
          <a:bodyPr/>
          <a:lstStyle/>
          <a:p>
            <a:endParaRPr lang="en-US" dirty="0"/>
          </a:p>
        </p:txBody>
      </p:sp>
      <p:sp>
        <p:nvSpPr>
          <p:cNvPr id="9" name="Slide Number Placeholder 8"/>
          <p:cNvSpPr>
            <a:spLocks noGrp="1"/>
          </p:cNvSpPr>
          <p:nvPr>
            <p:ph type="sldNum" sz="quarter" idx="12"/>
          </p:nvPr>
        </p:nvSpPr>
        <p:spPr>
          <a:xfrm>
            <a:off x="8612188" y="6486003"/>
            <a:ext cx="2743200" cy="365125"/>
          </a:xfrm>
        </p:spPr>
        <p:txBody>
          <a:bodyPr/>
          <a:lstStyle>
            <a:lvl1pPr>
              <a:defRPr sz="1400">
                <a:solidFill>
                  <a:schemeClr val="tx1"/>
                </a:solidFill>
              </a:defRPr>
            </a:lvl1pPr>
          </a:lstStyle>
          <a:p>
            <a:fld id="{34869949-2DCF-4F2C-8118-BF1E6441379C}" type="slidenum">
              <a:rPr lang="en-US" smtClean="0"/>
              <a:pPr/>
              <a:t>‹#›</a:t>
            </a:fld>
            <a:endParaRPr lang="en-US" dirty="0"/>
          </a:p>
        </p:txBody>
      </p:sp>
    </p:spTree>
    <p:extLst>
      <p:ext uri="{BB962C8B-B14F-4D97-AF65-F5344CB8AC3E}">
        <p14:creationId xmlns:p14="http://schemas.microsoft.com/office/powerpoint/2010/main" val="1580103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838200" y="6492873"/>
            <a:ext cx="2743200" cy="365125"/>
          </a:xfrm>
        </p:spPr>
        <p:txBody>
          <a:bodyPr/>
          <a:lstStyle/>
          <a:p>
            <a:fld id="{2973E97E-2820-46D9-B569-1C0C1A56017A}" type="datetime1">
              <a:rPr lang="en-US" smtClean="0"/>
              <a:t>7/16/2021</a:t>
            </a:fld>
            <a:endParaRPr lang="en-US" dirty="0"/>
          </a:p>
        </p:txBody>
      </p:sp>
      <p:sp>
        <p:nvSpPr>
          <p:cNvPr id="4" name="Footer Placeholder 3"/>
          <p:cNvSpPr>
            <a:spLocks noGrp="1"/>
          </p:cNvSpPr>
          <p:nvPr>
            <p:ph type="ftr" sz="quarter" idx="11"/>
          </p:nvPr>
        </p:nvSpPr>
        <p:spPr>
          <a:xfrm>
            <a:off x="4038600" y="6492874"/>
            <a:ext cx="4114800" cy="365125"/>
          </a:xfrm>
        </p:spPr>
        <p:txBody>
          <a:bodyPr/>
          <a:lstStyle/>
          <a:p>
            <a:endParaRPr lang="en-US" dirty="0"/>
          </a:p>
        </p:txBody>
      </p:sp>
      <p:sp>
        <p:nvSpPr>
          <p:cNvPr id="5" name="Slide Number Placeholder 4"/>
          <p:cNvSpPr>
            <a:spLocks noGrp="1"/>
          </p:cNvSpPr>
          <p:nvPr>
            <p:ph type="sldNum" sz="quarter" idx="12"/>
          </p:nvPr>
        </p:nvSpPr>
        <p:spPr>
          <a:xfrm>
            <a:off x="8610600" y="6492875"/>
            <a:ext cx="2743200" cy="365125"/>
          </a:xfrm>
        </p:spPr>
        <p:txBody>
          <a:bodyPr/>
          <a:lstStyle>
            <a:lvl1pPr>
              <a:defRPr>
                <a:solidFill>
                  <a:schemeClr val="tx1"/>
                </a:solidFill>
              </a:defRPr>
            </a:lvl1pPr>
          </a:lstStyle>
          <a:p>
            <a:fld id="{34869949-2DCF-4F2C-8118-BF1E6441379C}" type="slidenum">
              <a:rPr lang="en-US" smtClean="0"/>
              <a:pPr/>
              <a:t>‹#›</a:t>
            </a:fld>
            <a:endParaRPr lang="en-US" dirty="0"/>
          </a:p>
        </p:txBody>
      </p:sp>
    </p:spTree>
    <p:extLst>
      <p:ext uri="{BB962C8B-B14F-4D97-AF65-F5344CB8AC3E}">
        <p14:creationId xmlns:p14="http://schemas.microsoft.com/office/powerpoint/2010/main" val="3716502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CE54F9-6A9B-40D0-B17D-90DC5887E792}" type="datetime1">
              <a:rPr lang="en-US" smtClean="0"/>
              <a:t>7/16/2021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869949-2DCF-4F2C-8118-BF1E6441379C}" type="slidenum">
              <a:rPr lang="en-US" smtClean="0"/>
              <a:t>‹#›</a:t>
            </a:fld>
            <a:endParaRPr lang="en-US" dirty="0"/>
          </a:p>
        </p:txBody>
      </p:sp>
    </p:spTree>
    <p:extLst>
      <p:ext uri="{BB962C8B-B14F-4D97-AF65-F5344CB8AC3E}">
        <p14:creationId xmlns:p14="http://schemas.microsoft.com/office/powerpoint/2010/main" val="347044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57E18AD-669A-4208-91D3-60846F61C63C}" type="datetime1">
              <a:rPr lang="en-US" smtClean="0"/>
              <a:t>7/16/2021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869949-2DCF-4F2C-8118-BF1E6441379C}" type="slidenum">
              <a:rPr lang="en-US" smtClean="0"/>
              <a:t>‹#›</a:t>
            </a:fld>
            <a:endParaRPr lang="en-US" dirty="0"/>
          </a:p>
        </p:txBody>
      </p:sp>
    </p:spTree>
    <p:extLst>
      <p:ext uri="{BB962C8B-B14F-4D97-AF65-F5344CB8AC3E}">
        <p14:creationId xmlns:p14="http://schemas.microsoft.com/office/powerpoint/2010/main" val="3773721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5D744AC-A26C-4F2C-BF56-DA8CD746D81B}" type="datetime1">
              <a:rPr lang="en-US" smtClean="0"/>
              <a:t>7/16/2021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869949-2DCF-4F2C-8118-BF1E6441379C}" type="slidenum">
              <a:rPr lang="en-US" smtClean="0"/>
              <a:t>‹#›</a:t>
            </a:fld>
            <a:endParaRPr lang="en-US" dirty="0"/>
          </a:p>
        </p:txBody>
      </p:sp>
    </p:spTree>
    <p:extLst>
      <p:ext uri="{BB962C8B-B14F-4D97-AF65-F5344CB8AC3E}">
        <p14:creationId xmlns:p14="http://schemas.microsoft.com/office/powerpoint/2010/main" val="3923106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000">
              <a:schemeClr val="accent1">
                <a:lumMod val="5000"/>
                <a:lumOff val="95000"/>
              </a:schemeClr>
            </a:gs>
            <a:gs pos="65000">
              <a:srgbClr val="BCDDEE"/>
            </a:gs>
            <a:gs pos="86000">
              <a:srgbClr val="97CBE5"/>
            </a:gs>
            <a:gs pos="100000">
              <a:srgbClr val="47A3D1"/>
            </a:gs>
          </a:gsLst>
          <a:lin ang="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46282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C5B369-2E7A-4FCF-BBF4-04E85AD0D29F}" type="datetime1">
              <a:rPr lang="en-US" smtClean="0"/>
              <a:t>7/16/2021</a:t>
            </a:fld>
            <a:endParaRPr lang="en-US" dirty="0"/>
          </a:p>
        </p:txBody>
      </p:sp>
      <p:sp>
        <p:nvSpPr>
          <p:cNvPr id="5" name="Footer Placeholder 4"/>
          <p:cNvSpPr>
            <a:spLocks noGrp="1"/>
          </p:cNvSpPr>
          <p:nvPr>
            <p:ph type="ftr" sz="quarter" idx="3"/>
          </p:nvPr>
        </p:nvSpPr>
        <p:spPr>
          <a:xfrm>
            <a:off x="4038600" y="646282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471280"/>
            <a:ext cx="2743200" cy="365125"/>
          </a:xfrm>
          <a:prstGeom prst="rect">
            <a:avLst/>
          </a:prstGeom>
        </p:spPr>
        <p:txBody>
          <a:bodyPr vert="horz" lIns="91440" tIns="45720" rIns="91440" bIns="45720" rtlCol="0" anchor="ctr"/>
          <a:lstStyle>
            <a:lvl1pPr algn="r">
              <a:defRPr sz="1400">
                <a:solidFill>
                  <a:schemeClr val="tx1"/>
                </a:solidFill>
              </a:defRPr>
            </a:lvl1pPr>
          </a:lstStyle>
          <a:p>
            <a:fld id="{34869949-2DCF-4F2C-8118-BF1E6441379C}" type="slidenum">
              <a:rPr lang="en-US" smtClean="0"/>
              <a:pPr/>
              <a:t>‹#›</a:t>
            </a:fld>
            <a:endParaRPr lang="en-US" dirty="0"/>
          </a:p>
        </p:txBody>
      </p:sp>
      <p:pic>
        <p:nvPicPr>
          <p:cNvPr id="7" name="Picture 6"/>
          <p:cNvPicPr>
            <a:picLocks noChangeAspect="1"/>
          </p:cNvPicPr>
          <p:nvPr userDrawn="1"/>
        </p:nvPicPr>
        <p:blipFill>
          <a:blip r:embed="rId13"/>
          <a:stretch>
            <a:fillRect/>
          </a:stretch>
        </p:blipFill>
        <p:spPr>
          <a:xfrm>
            <a:off x="8610600" y="5587991"/>
            <a:ext cx="3389709" cy="1133484"/>
          </a:xfrm>
          <a:prstGeom prst="rect">
            <a:avLst/>
          </a:prstGeom>
        </p:spPr>
      </p:pic>
      <p:sp>
        <p:nvSpPr>
          <p:cNvPr id="8" name="Slide Number Placeholder 3">
            <a:extLst>
              <a:ext uri="{FF2B5EF4-FFF2-40B4-BE49-F238E27FC236}">
                <a16:creationId xmlns:a16="http://schemas.microsoft.com/office/drawing/2014/main" id="{A5134D4F-16E3-44DA-8485-41893A608410}"/>
              </a:ext>
            </a:extLst>
          </p:cNvPr>
          <p:cNvSpPr txBox="1">
            <a:spLocks/>
          </p:cNvSpPr>
          <p:nvPr userDrawn="1"/>
        </p:nvSpPr>
        <p:spPr>
          <a:xfrm>
            <a:off x="10829925" y="6348519"/>
            <a:ext cx="685800" cy="593725"/>
          </a:xfrm>
          <a:prstGeom prst="rect">
            <a:avLst/>
          </a:prstGeom>
        </p:spPr>
        <p:txBody>
          <a:bodyPr vert="horz" lIns="45720" tIns="45720" rIns="45720" bIns="45720" rtlCol="0" anchor="ctr">
            <a:normAutofit/>
          </a:bodyPr>
          <a:lstStyle>
            <a:defPPr>
              <a:defRPr lang="en-US"/>
            </a:defPPr>
            <a:lvl1pPr marL="0" algn="ctr" defTabSz="457200" rtl="0" eaLnBrk="1" latinLnBrk="0" hangingPunct="1">
              <a:defRPr sz="2700" kern="1200">
                <a:solidFill>
                  <a:schemeClr val="tx2">
                    <a:lumMod val="60000"/>
                    <a:lumOff val="4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FAB73BC-B049-4115-A692-8D63A059BFB8}" type="slidenum">
              <a:rPr lang="en-US" sz="1200" smtClean="0">
                <a:solidFill>
                  <a:schemeClr val="tx1"/>
                </a:solidFill>
              </a:rPr>
              <a:pPr/>
              <a:t>‹#›</a:t>
            </a:fld>
            <a:endParaRPr lang="en-US" sz="1200" dirty="0">
              <a:solidFill>
                <a:schemeClr val="tx1"/>
              </a:solidFill>
            </a:endParaRPr>
          </a:p>
        </p:txBody>
      </p:sp>
    </p:spTree>
    <p:extLst>
      <p:ext uri="{BB962C8B-B14F-4D97-AF65-F5344CB8AC3E}">
        <p14:creationId xmlns:p14="http://schemas.microsoft.com/office/powerpoint/2010/main" val="10489347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projectcareertbi.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73FAD241-0C56-4B29-BD4B-B789B718D1AC}"/>
              </a:ext>
            </a:extLst>
          </p:cNvPr>
          <p:cNvSpPr>
            <a:spLocks noGrp="1"/>
          </p:cNvSpPr>
          <p:nvPr>
            <p:ph type="title"/>
          </p:nvPr>
        </p:nvSpPr>
        <p:spPr>
          <a:xfrm>
            <a:off x="838200" y="1364564"/>
            <a:ext cx="10515600" cy="1325563"/>
          </a:xfrm>
        </p:spPr>
        <p:txBody>
          <a:bodyPr>
            <a:noAutofit/>
          </a:bodyPr>
          <a:lstStyle/>
          <a:p>
            <a:pPr algn="ctr"/>
            <a:r>
              <a:rPr lang="en-US" sz="4200" b="1" dirty="0">
                <a:latin typeface="Century Gothic" panose="020B0502020202020204" pitchFamily="34" charset="0"/>
              </a:rPr>
              <a:t>Strategies</a:t>
            </a:r>
            <a:r>
              <a:rPr lang="en-US" sz="4200" b="1" baseline="0" dirty="0">
                <a:latin typeface="Century Gothic" panose="020B0502020202020204" pitchFamily="34" charset="0"/>
              </a:rPr>
              <a:t> for Improving Educational and Employment Outcomes for Post-Secondary Students with Traumatic Brain Injuries </a:t>
            </a:r>
            <a:endParaRPr lang="en-US" sz="4200" b="1" dirty="0">
              <a:latin typeface="Century Gothic" panose="020B0502020202020204" pitchFamily="34" charset="0"/>
            </a:endParaRPr>
          </a:p>
        </p:txBody>
      </p:sp>
      <p:sp>
        <p:nvSpPr>
          <p:cNvPr id="3" name="Content Placeholder 2"/>
          <p:cNvSpPr>
            <a:spLocks noGrp="1"/>
          </p:cNvSpPr>
          <p:nvPr>
            <p:ph idx="1"/>
          </p:nvPr>
        </p:nvSpPr>
        <p:spPr>
          <a:xfrm>
            <a:off x="838200" y="212942"/>
            <a:ext cx="10515600" cy="6454557"/>
          </a:xfrm>
        </p:spPr>
        <p:txBody>
          <a:bodyPr>
            <a:normAutofit/>
          </a:bodyPr>
          <a:lstStyle/>
          <a:p>
            <a:pPr marL="0" indent="0" algn="ctr">
              <a:lnSpc>
                <a:spcPct val="70000"/>
              </a:lnSpc>
              <a:buNone/>
            </a:pPr>
            <a:endParaRPr lang="en-US" sz="8400" dirty="0">
              <a:latin typeface="Century Gothic" panose="020B0502020202020204" pitchFamily="34" charset="0"/>
            </a:endParaRPr>
          </a:p>
          <a:p>
            <a:pPr marL="0" indent="0" algn="ctr">
              <a:lnSpc>
                <a:spcPct val="70000"/>
              </a:lnSpc>
              <a:buNone/>
            </a:pPr>
            <a:endParaRPr lang="en-US" sz="5800" b="1" dirty="0">
              <a:latin typeface="Century Gothic" panose="020B0502020202020204" pitchFamily="34" charset="0"/>
            </a:endParaRPr>
          </a:p>
          <a:p>
            <a:pPr marL="0" indent="0" algn="ctr">
              <a:lnSpc>
                <a:spcPct val="70000"/>
              </a:lnSpc>
              <a:buNone/>
            </a:pPr>
            <a:endParaRPr lang="en-US" sz="8400" b="1" dirty="0">
              <a:latin typeface="Century Gothic" panose="020B0502020202020204" pitchFamily="34" charset="0"/>
            </a:endParaRPr>
          </a:p>
          <a:p>
            <a:pPr marL="0" indent="0" algn="ctr">
              <a:lnSpc>
                <a:spcPct val="70000"/>
              </a:lnSpc>
              <a:buNone/>
            </a:pPr>
            <a:endParaRPr lang="en-US" sz="8400" b="1" dirty="0">
              <a:latin typeface="Century Gothic" panose="020B0502020202020204" pitchFamily="34" charset="0"/>
            </a:endParaRPr>
          </a:p>
          <a:p>
            <a:pPr marL="0" indent="0" algn="ctr">
              <a:lnSpc>
                <a:spcPct val="70000"/>
              </a:lnSpc>
              <a:buNone/>
            </a:pPr>
            <a:r>
              <a:rPr lang="en-US" sz="3100" b="1" dirty="0">
                <a:latin typeface="Century Gothic" panose="020B0502020202020204" pitchFamily="34" charset="0"/>
              </a:rPr>
              <a:t> Phillip Rumrill, Ph.D., CRC</a:t>
            </a:r>
          </a:p>
          <a:p>
            <a:pPr marL="0" indent="0" algn="ctr">
              <a:lnSpc>
                <a:spcPct val="70000"/>
              </a:lnSpc>
              <a:buNone/>
            </a:pPr>
            <a:r>
              <a:rPr lang="en-US" sz="3100" b="1" dirty="0">
                <a:latin typeface="Century Gothic" panose="020B0502020202020204" pitchFamily="34" charset="0"/>
              </a:rPr>
              <a:t>University of Kentucky</a:t>
            </a:r>
          </a:p>
          <a:p>
            <a:pPr marL="0" indent="0" algn="ctr">
              <a:lnSpc>
                <a:spcPct val="70000"/>
              </a:lnSpc>
              <a:buNone/>
            </a:pPr>
            <a:r>
              <a:rPr lang="en-US" sz="3100" dirty="0">
                <a:latin typeface="Century Gothic" panose="020B0502020202020204" pitchFamily="34" charset="0"/>
              </a:rPr>
              <a:t>                               				</a:t>
            </a:r>
          </a:p>
          <a:p>
            <a:pPr marL="0" indent="0" algn="ctr">
              <a:lnSpc>
                <a:spcPct val="70000"/>
              </a:lnSpc>
              <a:buNone/>
            </a:pPr>
            <a:r>
              <a:rPr lang="en-US" sz="3100" dirty="0">
                <a:latin typeface="Century Gothic" panose="020B0502020202020204" pitchFamily="34" charset="0"/>
              </a:rPr>
              <a:t>                                           				</a:t>
            </a:r>
          </a:p>
        </p:txBody>
      </p:sp>
      <p:pic>
        <p:nvPicPr>
          <p:cNvPr id="5" name="Picture 4" descr="University of Kentucky logo and Project Career Logo">
            <a:extLst>
              <a:ext uri="{FF2B5EF4-FFF2-40B4-BE49-F238E27FC236}">
                <a16:creationId xmlns:a16="http://schemas.microsoft.com/office/drawing/2014/main" id="{34EB21E5-ABFD-41A9-85FB-F8B5EA2C2E7D}"/>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70622"/>
          <a:stretch/>
        </p:blipFill>
        <p:spPr bwMode="auto">
          <a:xfrm>
            <a:off x="451032" y="5352838"/>
            <a:ext cx="1682568" cy="15051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65812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latin typeface="Century Gothic" panose="020B0502020202020204" pitchFamily="34" charset="0"/>
              </a:rPr>
              <a:t>Project Career</a:t>
            </a:r>
            <a:endParaRPr lang="en-US" sz="4000" dirty="0"/>
          </a:p>
        </p:txBody>
      </p:sp>
      <p:sp>
        <p:nvSpPr>
          <p:cNvPr id="5" name="Content Placeholder 2"/>
          <p:cNvSpPr txBox="1">
            <a:spLocks noGrp="1"/>
          </p:cNvSpPr>
          <p:nvPr>
            <p:ph idx="1"/>
          </p:nvPr>
        </p:nvSpPr>
        <p:spPr bwMode="auto">
          <a:xfrm>
            <a:off x="838200" y="1825624"/>
            <a:ext cx="10515600" cy="4860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noAutofit/>
          </a:bodyPr>
          <a:lstStyle/>
          <a:p>
            <a:pPr>
              <a:lnSpc>
                <a:spcPct val="100000"/>
              </a:lnSpc>
              <a:spcBef>
                <a:spcPts val="0"/>
              </a:spcBef>
              <a:spcAft>
                <a:spcPts val="1800"/>
              </a:spcAft>
            </a:pPr>
            <a:r>
              <a:rPr lang="en-US" sz="2200" dirty="0">
                <a:latin typeface="Century Gothic" panose="020B0502020202020204" pitchFamily="34" charset="0"/>
              </a:rPr>
              <a:t>Inter-professional development project to promote academic and employment success for veteran and civilian college students with TBI</a:t>
            </a:r>
          </a:p>
          <a:p>
            <a:pPr>
              <a:lnSpc>
                <a:spcPct val="100000"/>
              </a:lnSpc>
              <a:spcBef>
                <a:spcPts val="0"/>
              </a:spcBef>
              <a:spcAft>
                <a:spcPts val="1800"/>
              </a:spcAft>
            </a:pPr>
            <a:r>
              <a:rPr lang="en-US" sz="2200" dirty="0">
                <a:latin typeface="Century Gothic" panose="020B0502020202020204" pitchFamily="34" charset="0"/>
              </a:rPr>
              <a:t>6 Years (2013-2019)</a:t>
            </a:r>
          </a:p>
          <a:p>
            <a:pPr>
              <a:lnSpc>
                <a:spcPct val="100000"/>
              </a:lnSpc>
              <a:spcBef>
                <a:spcPts val="0"/>
              </a:spcBef>
              <a:spcAft>
                <a:spcPts val="1800"/>
              </a:spcAft>
            </a:pPr>
            <a:r>
              <a:rPr lang="en-US" sz="2200" dirty="0">
                <a:latin typeface="Century Gothic" panose="020B0502020202020204" pitchFamily="34" charset="0"/>
              </a:rPr>
              <a:t>150 civilian and veteran undergraduate students with TBI attending 2-            and 4-year institutions </a:t>
            </a:r>
            <a:r>
              <a:rPr lang="en-US" sz="2200" kern="0" dirty="0">
                <a:latin typeface="Century Gothic" panose="020B0502020202020204" pitchFamily="34" charset="0"/>
              </a:rPr>
              <a:t>in proximity to the three participating universities</a:t>
            </a:r>
          </a:p>
          <a:p>
            <a:pPr>
              <a:lnSpc>
                <a:spcPct val="100000"/>
              </a:lnSpc>
              <a:spcBef>
                <a:spcPts val="0"/>
              </a:spcBef>
              <a:spcAft>
                <a:spcPts val="1800"/>
              </a:spcAft>
            </a:pPr>
            <a:r>
              <a:rPr lang="en-US" sz="2200" kern="0" dirty="0">
                <a:latin typeface="Century Gothic" panose="020B0502020202020204" pitchFamily="34" charset="0"/>
              </a:rPr>
              <a:t>Intervention consisted of Matching Person and Technology assessment, Cognitive Support Technology (iPads and Apps), and individualized vocational case management services </a:t>
            </a:r>
          </a:p>
          <a:p>
            <a:pPr>
              <a:lnSpc>
                <a:spcPct val="100000"/>
              </a:lnSpc>
              <a:spcBef>
                <a:spcPts val="0"/>
              </a:spcBef>
              <a:spcAft>
                <a:spcPts val="1800"/>
              </a:spcAft>
            </a:pPr>
            <a:r>
              <a:rPr lang="en-US" sz="2200" kern="0" dirty="0">
                <a:latin typeface="Century Gothic" panose="020B0502020202020204" pitchFamily="34" charset="0"/>
              </a:rPr>
              <a:t>Active involvement of a national advisory board</a:t>
            </a:r>
          </a:p>
          <a:p>
            <a:pPr>
              <a:lnSpc>
                <a:spcPct val="100000"/>
              </a:lnSpc>
              <a:spcBef>
                <a:spcPts val="600"/>
              </a:spcBef>
            </a:pPr>
            <a:endParaRPr lang="en-US" dirty="0"/>
          </a:p>
        </p:txBody>
      </p:sp>
    </p:spTree>
    <p:extLst>
      <p:ext uri="{BB962C8B-B14F-4D97-AF65-F5344CB8AC3E}">
        <p14:creationId xmlns:p14="http://schemas.microsoft.com/office/powerpoint/2010/main" val="12757080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normAutofit/>
          </a:bodyPr>
          <a:lstStyle/>
          <a:p>
            <a:pPr algn="ctr"/>
            <a:r>
              <a:rPr lang="en-US" sz="4000" b="1" dirty="0">
                <a:latin typeface="Century Gothic" panose="020B0502020202020204" pitchFamily="34" charset="0"/>
              </a:rPr>
              <a:t>Project Career Team</a:t>
            </a:r>
          </a:p>
        </p:txBody>
      </p:sp>
      <p:sp>
        <p:nvSpPr>
          <p:cNvPr id="3" name="Content Placeholder 2"/>
          <p:cNvSpPr>
            <a:spLocks noGrp="1"/>
          </p:cNvSpPr>
          <p:nvPr>
            <p:ph idx="1"/>
          </p:nvPr>
        </p:nvSpPr>
        <p:spPr>
          <a:xfrm>
            <a:off x="342900" y="1825624"/>
            <a:ext cx="10858500" cy="4815205"/>
          </a:xfrm>
        </p:spPr>
        <p:txBody>
          <a:bodyPr>
            <a:normAutofit fontScale="47500" lnSpcReduction="20000"/>
          </a:bodyPr>
          <a:lstStyle/>
          <a:p>
            <a:pPr marL="0" indent="0">
              <a:lnSpc>
                <a:spcPct val="120000"/>
              </a:lnSpc>
              <a:buNone/>
            </a:pPr>
            <a:r>
              <a:rPr lang="en-US" sz="2900" b="1" kern="0" dirty="0">
                <a:latin typeface="Century Gothic" panose="020B0502020202020204" pitchFamily="34" charset="0"/>
              </a:rPr>
              <a:t>United States Department of Health &amp; Human Services</a:t>
            </a:r>
            <a:br>
              <a:rPr lang="en-US" sz="2900" b="1" kern="0" dirty="0">
                <a:latin typeface="Century Gothic" panose="020B0502020202020204" pitchFamily="34" charset="0"/>
              </a:rPr>
            </a:br>
            <a:r>
              <a:rPr lang="en-US" sz="2900" b="1" kern="0" dirty="0">
                <a:latin typeface="Century Gothic" panose="020B0502020202020204" pitchFamily="34" charset="0"/>
              </a:rPr>
              <a:t>Administration for Community Living (ACL)</a:t>
            </a:r>
            <a:br>
              <a:rPr lang="en-US" sz="2900" b="1" kern="0" dirty="0">
                <a:latin typeface="Century Gothic" panose="020B0502020202020204" pitchFamily="34" charset="0"/>
              </a:rPr>
            </a:br>
            <a:r>
              <a:rPr lang="en-US" sz="2900" b="1" kern="0" dirty="0">
                <a:latin typeface="Century Gothic" panose="020B0502020202020204" pitchFamily="34" charset="0"/>
              </a:rPr>
              <a:t>National Institute on Disability, Independent Living, and Rehabilitation Research Grant #</a:t>
            </a:r>
            <a:r>
              <a:rPr lang="en-US" sz="2900" b="1" dirty="0">
                <a:latin typeface="Century Gothic" panose="020B0502020202020204" pitchFamily="34" charset="0"/>
                <a:ea typeface="Calibri"/>
              </a:rPr>
              <a:t>90DP0062-01-00 </a:t>
            </a:r>
            <a:r>
              <a:rPr lang="en-US" sz="2900" kern="0" dirty="0">
                <a:latin typeface="Century Gothic" panose="020B0502020202020204" pitchFamily="34" charset="0"/>
              </a:rPr>
              <a:t>			</a:t>
            </a:r>
            <a:r>
              <a:rPr lang="en-US" sz="5400" b="1" kern="0" dirty="0">
                <a:solidFill>
                  <a:prstClr val="black"/>
                </a:solidFill>
                <a:latin typeface="Century Gothic" panose="020B0502020202020204" pitchFamily="34" charset="0"/>
                <a:cs typeface="Arial" panose="020B0604020202020204" pitchFamily="34" charset="0"/>
              </a:rPr>
              <a:t>    </a:t>
            </a:r>
          </a:p>
          <a:p>
            <a:pPr marL="0" indent="0">
              <a:lnSpc>
                <a:spcPct val="120000"/>
              </a:lnSpc>
              <a:buNone/>
            </a:pPr>
            <a:r>
              <a:rPr lang="en-US" sz="2900" b="1" kern="0" dirty="0">
                <a:solidFill>
                  <a:prstClr val="black"/>
                </a:solidFill>
                <a:latin typeface="Century Gothic" panose="020B0502020202020204" pitchFamily="34" charset="0"/>
                <a:cs typeface="Arial" panose="020B0604020202020204" pitchFamily="34" charset="0"/>
              </a:rPr>
              <a:t>Kent State University, Center for Disability Studies	          	        Boston University, Occupational Therapy Program</a:t>
            </a:r>
          </a:p>
          <a:p>
            <a:pPr marL="0" indent="0" fontAlgn="auto">
              <a:lnSpc>
                <a:spcPct val="120000"/>
              </a:lnSpc>
              <a:spcBef>
                <a:spcPts val="0"/>
              </a:spcBef>
              <a:spcAft>
                <a:spcPts val="0"/>
              </a:spcAft>
              <a:buClrTx/>
              <a:buNone/>
              <a:defRPr/>
            </a:pPr>
            <a:r>
              <a:rPr lang="en-US" sz="2900" kern="0" dirty="0">
                <a:solidFill>
                  <a:prstClr val="black"/>
                </a:solidFill>
                <a:latin typeface="Century Gothic" panose="020B0502020202020204" pitchFamily="34" charset="0"/>
                <a:cs typeface="Arial" panose="020B0604020202020204" pitchFamily="34" charset="0"/>
              </a:rPr>
              <a:t>Dr. Phillip Rumrill, Principal Investigator		          	        Dr. Karen Jacobs, Site Manager</a:t>
            </a:r>
          </a:p>
          <a:p>
            <a:pPr marL="0" indent="0" fontAlgn="auto">
              <a:lnSpc>
                <a:spcPct val="120000"/>
              </a:lnSpc>
              <a:spcBef>
                <a:spcPts val="0"/>
              </a:spcBef>
              <a:spcAft>
                <a:spcPts val="0"/>
              </a:spcAft>
              <a:buClrTx/>
              <a:buNone/>
              <a:defRPr/>
            </a:pPr>
            <a:r>
              <a:rPr lang="en-US" sz="2900" kern="0" dirty="0">
                <a:solidFill>
                  <a:prstClr val="black"/>
                </a:solidFill>
                <a:latin typeface="Century Gothic" panose="020B0502020202020204" pitchFamily="34" charset="0"/>
                <a:cs typeface="Arial" panose="020B0604020202020204" pitchFamily="34" charset="0"/>
              </a:rPr>
              <a:t>Ms. Deborah Minton, Technology &amp; Employment Coordinator             Ms. Amanda Nardone, Technology &amp; Employment </a:t>
            </a:r>
            <a:br>
              <a:rPr lang="en-US" sz="2900" kern="0" dirty="0">
                <a:solidFill>
                  <a:prstClr val="black"/>
                </a:solidFill>
                <a:latin typeface="Century Gothic" panose="020B0502020202020204" pitchFamily="34" charset="0"/>
                <a:cs typeface="Arial" panose="020B0604020202020204" pitchFamily="34" charset="0"/>
              </a:rPr>
            </a:br>
            <a:r>
              <a:rPr lang="en-US" sz="2900" kern="0" dirty="0">
                <a:solidFill>
                  <a:prstClr val="black"/>
                </a:solidFill>
                <a:latin typeface="Century Gothic" panose="020B0502020202020204" pitchFamily="34" charset="0"/>
                <a:cs typeface="Arial" panose="020B0604020202020204" pitchFamily="34" charset="0"/>
              </a:rPr>
              <a:t>                                                                                                                           Coordinator</a:t>
            </a:r>
          </a:p>
          <a:p>
            <a:pPr marL="0" indent="0" fontAlgn="auto">
              <a:lnSpc>
                <a:spcPct val="120000"/>
              </a:lnSpc>
              <a:spcBef>
                <a:spcPts val="0"/>
              </a:spcBef>
              <a:spcAft>
                <a:spcPts val="0"/>
              </a:spcAft>
              <a:buClrTx/>
              <a:buNone/>
              <a:defRPr/>
            </a:pPr>
            <a:endParaRPr lang="en-US" sz="2900" kern="0" dirty="0">
              <a:latin typeface="Century Gothic" panose="020B0502020202020204" pitchFamily="34" charset="0"/>
            </a:endParaRPr>
          </a:p>
          <a:p>
            <a:pPr marL="0" indent="0" fontAlgn="auto">
              <a:lnSpc>
                <a:spcPct val="120000"/>
              </a:lnSpc>
              <a:spcBef>
                <a:spcPts val="0"/>
              </a:spcBef>
              <a:spcAft>
                <a:spcPts val="0"/>
              </a:spcAft>
              <a:buClrTx/>
              <a:buNone/>
              <a:defRPr/>
            </a:pPr>
            <a:r>
              <a:rPr lang="en-US" sz="2900" b="1" kern="0" dirty="0">
                <a:latin typeface="Century Gothic" panose="020B0502020202020204" pitchFamily="34" charset="0"/>
              </a:rPr>
              <a:t>West Virginia University, Job Accommodation Network      	        JBS International</a:t>
            </a:r>
          </a:p>
          <a:p>
            <a:pPr marL="0" indent="0" fontAlgn="auto">
              <a:lnSpc>
                <a:spcPct val="120000"/>
              </a:lnSpc>
              <a:spcBef>
                <a:spcPts val="0"/>
              </a:spcBef>
              <a:spcAft>
                <a:spcPts val="0"/>
              </a:spcAft>
              <a:buClrTx/>
              <a:buNone/>
              <a:defRPr/>
            </a:pPr>
            <a:r>
              <a:rPr lang="en-US" sz="2900" kern="0" dirty="0">
                <a:latin typeface="Century Gothic" panose="020B0502020202020204" pitchFamily="34" charset="0"/>
              </a:rPr>
              <a:t>Dr. D.J. Hendricks, Site Manager			           	        Ms. Eileen Elias, Site Manager</a:t>
            </a:r>
          </a:p>
          <a:p>
            <a:pPr marL="0" indent="0">
              <a:lnSpc>
                <a:spcPct val="120000"/>
              </a:lnSpc>
              <a:spcBef>
                <a:spcPts val="0"/>
              </a:spcBef>
              <a:buNone/>
              <a:defRPr/>
            </a:pPr>
            <a:r>
              <a:rPr lang="en-US" sz="2900" kern="0" dirty="0">
                <a:latin typeface="Century Gothic" panose="020B0502020202020204" pitchFamily="34" charset="0"/>
              </a:rPr>
              <a:t>Ms. Elaine Sampson, Technology &amp; Employment Coordinator	        Ms. Anne Leopold, Data Analyst                                                                                                     								</a:t>
            </a:r>
          </a:p>
          <a:p>
            <a:pPr marL="0" indent="0" fontAlgn="auto">
              <a:lnSpc>
                <a:spcPct val="120000"/>
              </a:lnSpc>
              <a:spcBef>
                <a:spcPts val="0"/>
              </a:spcBef>
              <a:spcAft>
                <a:spcPts val="0"/>
              </a:spcAft>
              <a:buClrTx/>
              <a:buNone/>
              <a:defRPr/>
            </a:pPr>
            <a:endParaRPr lang="en-US" sz="2900" kern="0" dirty="0">
              <a:latin typeface="Century Gothic" panose="020B0502020202020204" pitchFamily="34" charset="0"/>
            </a:endParaRPr>
          </a:p>
          <a:p>
            <a:pPr marL="0" indent="0" fontAlgn="auto">
              <a:lnSpc>
                <a:spcPct val="120000"/>
              </a:lnSpc>
              <a:spcBef>
                <a:spcPts val="0"/>
              </a:spcBef>
              <a:spcAft>
                <a:spcPts val="0"/>
              </a:spcAft>
              <a:buClrTx/>
              <a:buNone/>
              <a:defRPr/>
            </a:pPr>
            <a:r>
              <a:rPr lang="en-US" sz="2900" b="1" kern="0" dirty="0">
                <a:latin typeface="Century Gothic" panose="020B0502020202020204" pitchFamily="34" charset="0"/>
              </a:rPr>
              <a:t>				Consultants</a:t>
            </a:r>
          </a:p>
          <a:p>
            <a:pPr marL="0" indent="0" fontAlgn="auto">
              <a:lnSpc>
                <a:spcPct val="120000"/>
              </a:lnSpc>
              <a:spcBef>
                <a:spcPts val="0"/>
              </a:spcBef>
              <a:spcAft>
                <a:spcPts val="0"/>
              </a:spcAft>
              <a:buClrTx/>
              <a:buNone/>
              <a:defRPr/>
            </a:pPr>
            <a:r>
              <a:rPr lang="en-US" sz="2900" kern="0" dirty="0">
                <a:latin typeface="Century Gothic" panose="020B0502020202020204" pitchFamily="34" charset="0"/>
              </a:rPr>
              <a:t>				Dr. Marcia Scherer, University of Rochester</a:t>
            </a:r>
          </a:p>
          <a:p>
            <a:pPr marL="0" indent="0" fontAlgn="auto">
              <a:lnSpc>
                <a:spcPct val="120000"/>
              </a:lnSpc>
              <a:spcBef>
                <a:spcPts val="0"/>
              </a:spcBef>
              <a:spcAft>
                <a:spcPts val="0"/>
              </a:spcAft>
              <a:buClrTx/>
              <a:buNone/>
              <a:defRPr/>
            </a:pPr>
            <a:r>
              <a:rPr lang="en-US" sz="2900" kern="0" dirty="0">
                <a:latin typeface="Century Gothic" panose="020B0502020202020204" pitchFamily="34" charset="0"/>
              </a:rPr>
              <a:t>				Dr. Brian McMahon, Virginia Commonwealth University</a:t>
            </a:r>
          </a:p>
          <a:p>
            <a:pPr marL="0" indent="0" fontAlgn="auto">
              <a:lnSpc>
                <a:spcPct val="120000"/>
              </a:lnSpc>
              <a:spcBef>
                <a:spcPts val="0"/>
              </a:spcBef>
              <a:spcAft>
                <a:spcPts val="0"/>
              </a:spcAft>
              <a:buClrTx/>
              <a:buNone/>
              <a:defRPr/>
            </a:pPr>
            <a:r>
              <a:rPr lang="en-US" sz="2900" kern="0" dirty="0">
                <a:latin typeface="Century Gothic" panose="020B0502020202020204" pitchFamily="34" charset="0"/>
              </a:rPr>
              <a:t>				Dr. Richard Roessler, Fayetteville, Arkansas</a:t>
            </a:r>
          </a:p>
          <a:p>
            <a:pPr marL="0" indent="0" fontAlgn="auto">
              <a:lnSpc>
                <a:spcPct val="120000"/>
              </a:lnSpc>
              <a:spcBef>
                <a:spcPts val="0"/>
              </a:spcBef>
              <a:spcAft>
                <a:spcPts val="0"/>
              </a:spcAft>
              <a:buClrTx/>
              <a:buNone/>
              <a:defRPr/>
            </a:pPr>
            <a:r>
              <a:rPr lang="en-US" sz="2900" kern="0" dirty="0">
                <a:latin typeface="Century Gothic" panose="020B0502020202020204" pitchFamily="34" charset="0"/>
              </a:rPr>
              <a:t>				Mr. John Pullman, Cleveland, Ohio </a:t>
            </a:r>
          </a:p>
        </p:txBody>
      </p:sp>
    </p:spTree>
    <p:extLst>
      <p:ext uri="{BB962C8B-B14F-4D97-AF65-F5344CB8AC3E}">
        <p14:creationId xmlns:p14="http://schemas.microsoft.com/office/powerpoint/2010/main" val="39202078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latin typeface="Century Gothic" panose="020B0502020202020204" pitchFamily="34" charset="0"/>
              </a:rPr>
              <a:t>Project Career Intervention</a:t>
            </a:r>
            <a:endParaRPr lang="en-US" sz="4000" b="1" dirty="0">
              <a:solidFill>
                <a:schemeClr val="tx1"/>
              </a:solidFill>
              <a:latin typeface="Century Gothic" panose="020B0502020202020204" pitchFamily="34" charset="0"/>
            </a:endParaRPr>
          </a:p>
        </p:txBody>
      </p:sp>
      <p:sp>
        <p:nvSpPr>
          <p:cNvPr id="3" name="Content Placeholder 2"/>
          <p:cNvSpPr>
            <a:spLocks noGrp="1"/>
          </p:cNvSpPr>
          <p:nvPr>
            <p:ph idx="1"/>
          </p:nvPr>
        </p:nvSpPr>
        <p:spPr>
          <a:xfrm>
            <a:off x="838200" y="1825625"/>
            <a:ext cx="10515600" cy="4667250"/>
          </a:xfrm>
        </p:spPr>
        <p:txBody>
          <a:bodyPr>
            <a:normAutofit/>
          </a:bodyPr>
          <a:lstStyle/>
          <a:p>
            <a:pPr>
              <a:lnSpc>
                <a:spcPct val="100000"/>
              </a:lnSpc>
              <a:spcBef>
                <a:spcPts val="0"/>
              </a:spcBef>
              <a:spcAft>
                <a:spcPts val="1800"/>
              </a:spcAft>
            </a:pPr>
            <a:r>
              <a:rPr lang="en-US" sz="2200" dirty="0">
                <a:latin typeface="Century Gothic" panose="020B0502020202020204" pitchFamily="34" charset="0"/>
              </a:rPr>
              <a:t>Delivered by Technology and Employment Coordinators at each           university site</a:t>
            </a:r>
          </a:p>
          <a:p>
            <a:pPr>
              <a:lnSpc>
                <a:spcPct val="100000"/>
              </a:lnSpc>
              <a:spcBef>
                <a:spcPts val="0"/>
              </a:spcBef>
              <a:spcAft>
                <a:spcPts val="1800"/>
              </a:spcAft>
            </a:pPr>
            <a:r>
              <a:rPr lang="en-US" sz="2200" dirty="0">
                <a:latin typeface="Century Gothic" panose="020B0502020202020204" pitchFamily="34" charset="0"/>
              </a:rPr>
              <a:t>Matching Person and Technology assessment: Identified students’            cognitive functioning and technology needs</a:t>
            </a:r>
          </a:p>
          <a:p>
            <a:pPr>
              <a:lnSpc>
                <a:spcPct val="100000"/>
              </a:lnSpc>
              <a:spcBef>
                <a:spcPts val="0"/>
              </a:spcBef>
              <a:spcAft>
                <a:spcPts val="1800"/>
              </a:spcAft>
            </a:pPr>
            <a:r>
              <a:rPr lang="en-US" sz="2200" dirty="0">
                <a:latin typeface="Century Gothic" panose="020B0502020202020204" pitchFamily="34" charset="0"/>
              </a:rPr>
              <a:t>Cognitive Support Technology training:  iPads and Apps to support     cognition, academic performance, and career preparation</a:t>
            </a:r>
          </a:p>
          <a:p>
            <a:pPr>
              <a:lnSpc>
                <a:spcPct val="100000"/>
              </a:lnSpc>
              <a:spcBef>
                <a:spcPts val="0"/>
              </a:spcBef>
              <a:spcAft>
                <a:spcPts val="1800"/>
              </a:spcAft>
            </a:pPr>
            <a:r>
              <a:rPr lang="en-US" sz="2200" dirty="0">
                <a:latin typeface="Century Gothic" panose="020B0502020202020204" pitchFamily="34" charset="0"/>
              </a:rPr>
              <a:t>Individualized vocational case management: Career assessments,      mentors, resume preparation, job-seeking skills training, summer and           part-time employment, internships, workplace accommodation          planning, self-advocacy training, job development and              placement, and follow-along services</a:t>
            </a:r>
          </a:p>
        </p:txBody>
      </p:sp>
    </p:spTree>
    <p:extLst>
      <p:ext uri="{BB962C8B-B14F-4D97-AF65-F5344CB8AC3E}">
        <p14:creationId xmlns:p14="http://schemas.microsoft.com/office/powerpoint/2010/main" val="21625429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latin typeface="Century Gothic" panose="020B0502020202020204" pitchFamily="34" charset="0"/>
              </a:rPr>
              <a:t>Project Career Students, N=146</a:t>
            </a:r>
          </a:p>
        </p:txBody>
      </p:sp>
      <p:sp>
        <p:nvSpPr>
          <p:cNvPr id="3" name="Content Placeholder 2"/>
          <p:cNvSpPr>
            <a:spLocks noGrp="1"/>
          </p:cNvSpPr>
          <p:nvPr>
            <p:ph idx="1"/>
          </p:nvPr>
        </p:nvSpPr>
        <p:spPr>
          <a:xfrm>
            <a:off x="838200" y="1690688"/>
            <a:ext cx="10515600" cy="4802187"/>
          </a:xfrm>
        </p:spPr>
        <p:txBody>
          <a:bodyPr>
            <a:noAutofit/>
          </a:bodyPr>
          <a:lstStyle/>
          <a:p>
            <a:pPr>
              <a:lnSpc>
                <a:spcPct val="100000"/>
              </a:lnSpc>
              <a:spcBef>
                <a:spcPts val="0"/>
              </a:spcBef>
              <a:spcAft>
                <a:spcPts val="1800"/>
              </a:spcAft>
            </a:pPr>
            <a:r>
              <a:rPr lang="en-US" sz="2200" dirty="0">
                <a:latin typeface="Century Gothic" panose="020B0502020202020204" pitchFamily="34" charset="0"/>
              </a:rPr>
              <a:t>54.8% male (</a:t>
            </a:r>
            <a:r>
              <a:rPr lang="en-US" sz="2200" i="1" dirty="0">
                <a:latin typeface="Century Gothic" panose="020B0502020202020204" pitchFamily="34" charset="0"/>
              </a:rPr>
              <a:t>n </a:t>
            </a:r>
            <a:r>
              <a:rPr lang="en-US" sz="2200" dirty="0">
                <a:latin typeface="Century Gothic" panose="020B0502020202020204" pitchFamily="34" charset="0"/>
              </a:rPr>
              <a:t>= 80)</a:t>
            </a:r>
          </a:p>
          <a:p>
            <a:pPr>
              <a:lnSpc>
                <a:spcPct val="100000"/>
              </a:lnSpc>
              <a:spcBef>
                <a:spcPts val="0"/>
              </a:spcBef>
              <a:spcAft>
                <a:spcPts val="1800"/>
              </a:spcAft>
            </a:pPr>
            <a:r>
              <a:rPr lang="en-US" sz="2200" dirty="0">
                <a:latin typeface="Century Gothic" panose="020B0502020202020204" pitchFamily="34" charset="0"/>
              </a:rPr>
              <a:t>87.7% Caucasian</a:t>
            </a:r>
          </a:p>
          <a:p>
            <a:pPr>
              <a:lnSpc>
                <a:spcPct val="100000"/>
              </a:lnSpc>
              <a:spcBef>
                <a:spcPts val="0"/>
              </a:spcBef>
              <a:spcAft>
                <a:spcPts val="1800"/>
              </a:spcAft>
            </a:pPr>
            <a:r>
              <a:rPr lang="en-US" sz="2200" dirty="0">
                <a:latin typeface="Century Gothic" panose="020B0502020202020204" pitchFamily="34" charset="0"/>
              </a:rPr>
              <a:t>26% Veterans</a:t>
            </a:r>
          </a:p>
          <a:p>
            <a:pPr>
              <a:lnSpc>
                <a:spcPct val="100000"/>
              </a:lnSpc>
              <a:spcBef>
                <a:spcPts val="0"/>
              </a:spcBef>
              <a:spcAft>
                <a:spcPts val="1800"/>
              </a:spcAft>
            </a:pPr>
            <a:r>
              <a:rPr lang="en-US" sz="2200" dirty="0">
                <a:latin typeface="Century Gothic" panose="020B0502020202020204" pitchFamily="34" charset="0"/>
              </a:rPr>
              <a:t>Average age = 26 years (range = 17-52)</a:t>
            </a:r>
          </a:p>
          <a:p>
            <a:pPr>
              <a:lnSpc>
                <a:spcPct val="100000"/>
              </a:lnSpc>
              <a:spcBef>
                <a:spcPts val="0"/>
              </a:spcBef>
              <a:spcAft>
                <a:spcPts val="1800"/>
              </a:spcAft>
            </a:pPr>
            <a:r>
              <a:rPr lang="en-US" sz="2200" dirty="0">
                <a:latin typeface="Century Gothic" panose="020B0502020202020204" pitchFamily="34" charset="0"/>
              </a:rPr>
              <a:t>21 students withdrew (14%)</a:t>
            </a:r>
          </a:p>
          <a:p>
            <a:pPr>
              <a:lnSpc>
                <a:spcPct val="100000"/>
              </a:lnSpc>
              <a:spcBef>
                <a:spcPts val="0"/>
              </a:spcBef>
              <a:spcAft>
                <a:spcPts val="1800"/>
              </a:spcAft>
            </a:pPr>
            <a:r>
              <a:rPr lang="en-US" sz="2200" dirty="0">
                <a:latin typeface="Century Gothic" panose="020B0502020202020204" pitchFamily="34" charset="0"/>
              </a:rPr>
              <a:t>24% indicated that they had mild TBIs, 21% moderate, 48% severe          </a:t>
            </a:r>
          </a:p>
          <a:p>
            <a:pPr>
              <a:lnSpc>
                <a:spcPct val="100000"/>
              </a:lnSpc>
              <a:spcBef>
                <a:spcPts val="0"/>
              </a:spcBef>
              <a:spcAft>
                <a:spcPts val="1800"/>
              </a:spcAft>
            </a:pPr>
            <a:r>
              <a:rPr lang="en-US" sz="2200" dirty="0">
                <a:latin typeface="Century Gothic" panose="020B0502020202020204" pitchFamily="34" charset="0"/>
              </a:rPr>
              <a:t>10 respondents (7%) did not report the severity of their injuries</a:t>
            </a:r>
          </a:p>
          <a:p>
            <a:pPr>
              <a:lnSpc>
                <a:spcPct val="100000"/>
              </a:lnSpc>
              <a:spcBef>
                <a:spcPts val="0"/>
              </a:spcBef>
              <a:spcAft>
                <a:spcPts val="1800"/>
              </a:spcAft>
            </a:pPr>
            <a:r>
              <a:rPr lang="en-US" sz="2200" dirty="0">
                <a:latin typeface="Century Gothic" panose="020B0502020202020204" pitchFamily="34" charset="0"/>
              </a:rPr>
              <a:t>44% were employed part- or full-time at the time                                                   of enrollment in the project</a:t>
            </a:r>
          </a:p>
        </p:txBody>
      </p:sp>
    </p:spTree>
    <p:extLst>
      <p:ext uri="{BB962C8B-B14F-4D97-AF65-F5344CB8AC3E}">
        <p14:creationId xmlns:p14="http://schemas.microsoft.com/office/powerpoint/2010/main" val="7582537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latin typeface="Century Gothic" panose="020B0502020202020204" pitchFamily="34" charset="0"/>
              </a:rPr>
              <a:t>Project Career Activity Data</a:t>
            </a:r>
            <a:endParaRPr lang="en-US" sz="4000" dirty="0">
              <a:latin typeface="Century Gothic" panose="020B0502020202020204" pitchFamily="34" charset="0"/>
            </a:endParaRPr>
          </a:p>
        </p:txBody>
      </p:sp>
      <p:sp>
        <p:nvSpPr>
          <p:cNvPr id="3" name="Content Placeholder 2"/>
          <p:cNvSpPr>
            <a:spLocks noGrp="1"/>
          </p:cNvSpPr>
          <p:nvPr>
            <p:ph idx="1"/>
          </p:nvPr>
        </p:nvSpPr>
        <p:spPr>
          <a:xfrm>
            <a:off x="838200" y="1690688"/>
            <a:ext cx="11236890" cy="4906055"/>
          </a:xfrm>
        </p:spPr>
        <p:txBody>
          <a:bodyPr>
            <a:noAutofit/>
          </a:bodyPr>
          <a:lstStyle/>
          <a:p>
            <a:pPr>
              <a:lnSpc>
                <a:spcPct val="100000"/>
              </a:lnSpc>
              <a:spcBef>
                <a:spcPts val="0"/>
              </a:spcBef>
              <a:spcAft>
                <a:spcPts val="1800"/>
              </a:spcAft>
            </a:pPr>
            <a:r>
              <a:rPr lang="en-US" sz="2200" dirty="0">
                <a:latin typeface="Century Gothic" panose="020B0502020202020204" pitchFamily="34" charset="0"/>
              </a:rPr>
              <a:t>Students met with TECs an average of once every 9 days</a:t>
            </a:r>
          </a:p>
          <a:p>
            <a:pPr>
              <a:lnSpc>
                <a:spcPct val="100000"/>
              </a:lnSpc>
              <a:spcBef>
                <a:spcPts val="0"/>
              </a:spcBef>
              <a:spcAft>
                <a:spcPts val="1800"/>
              </a:spcAft>
            </a:pPr>
            <a:r>
              <a:rPr lang="en-US" sz="2200" dirty="0">
                <a:latin typeface="Century Gothic" panose="020B0502020202020204" pitchFamily="34" charset="0"/>
              </a:rPr>
              <a:t>Students used an average of 5.47 apps</a:t>
            </a:r>
          </a:p>
          <a:p>
            <a:pPr>
              <a:lnSpc>
                <a:spcPct val="100000"/>
              </a:lnSpc>
              <a:spcBef>
                <a:spcPts val="0"/>
              </a:spcBef>
              <a:spcAft>
                <a:spcPts val="1800"/>
              </a:spcAft>
            </a:pPr>
            <a:r>
              <a:rPr lang="en-US" sz="2200" dirty="0">
                <a:latin typeface="Century Gothic" panose="020B0502020202020204" pitchFamily="34" charset="0"/>
              </a:rPr>
              <a:t>88% of students worked with mentors</a:t>
            </a:r>
          </a:p>
          <a:p>
            <a:pPr>
              <a:lnSpc>
                <a:spcPct val="100000"/>
              </a:lnSpc>
              <a:spcBef>
                <a:spcPts val="0"/>
              </a:spcBef>
              <a:spcAft>
                <a:spcPts val="1800"/>
              </a:spcAft>
            </a:pPr>
            <a:r>
              <a:rPr lang="en-US" sz="2200" dirty="0">
                <a:latin typeface="Century Gothic" panose="020B0502020202020204" pitchFamily="34" charset="0"/>
              </a:rPr>
              <a:t>92% participated in summer, part-time, or full-time employment in their chosen fields</a:t>
            </a:r>
          </a:p>
          <a:p>
            <a:pPr>
              <a:lnSpc>
                <a:spcPct val="100000"/>
              </a:lnSpc>
              <a:spcBef>
                <a:spcPts val="0"/>
              </a:spcBef>
              <a:spcAft>
                <a:spcPts val="1800"/>
              </a:spcAft>
            </a:pPr>
            <a:r>
              <a:rPr lang="en-US" sz="2200" dirty="0">
                <a:latin typeface="Century Gothic" panose="020B0502020202020204" pitchFamily="34" charset="0"/>
              </a:rPr>
              <a:t>71% received degree credit for work experiences </a:t>
            </a:r>
          </a:p>
          <a:p>
            <a:pPr>
              <a:lnSpc>
                <a:spcPct val="100000"/>
              </a:lnSpc>
              <a:spcBef>
                <a:spcPts val="0"/>
              </a:spcBef>
              <a:spcAft>
                <a:spcPts val="1800"/>
              </a:spcAft>
            </a:pPr>
            <a:r>
              <a:rPr lang="en-US" sz="2200" dirty="0">
                <a:latin typeface="Century Gothic" panose="020B0502020202020204" pitchFamily="34" charset="0"/>
              </a:rPr>
              <a:t>94% evaluated apps as helpful or very helpful to their academic pursuits </a:t>
            </a:r>
          </a:p>
          <a:p>
            <a:pPr>
              <a:lnSpc>
                <a:spcPct val="100000"/>
              </a:lnSpc>
              <a:spcBef>
                <a:spcPts val="0"/>
              </a:spcBef>
              <a:spcAft>
                <a:spcPts val="1800"/>
              </a:spcAft>
            </a:pPr>
            <a:r>
              <a:rPr lang="en-US" sz="2200" dirty="0">
                <a:latin typeface="Century Gothic" panose="020B0502020202020204" pitchFamily="34" charset="0"/>
              </a:rPr>
              <a:t>97% evaluated employment services as helpful or very helpful to                       their career pursuits</a:t>
            </a:r>
          </a:p>
          <a:p>
            <a:pPr>
              <a:lnSpc>
                <a:spcPct val="100000"/>
              </a:lnSpc>
              <a:spcBef>
                <a:spcPts val="0"/>
              </a:spcBef>
              <a:spcAft>
                <a:spcPts val="1800"/>
              </a:spcAft>
            </a:pPr>
            <a:r>
              <a:rPr lang="en-US" sz="2200" dirty="0">
                <a:latin typeface="Century Gothic" panose="020B0502020202020204" pitchFamily="34" charset="0"/>
              </a:rPr>
              <a:t>98% described TECs as very good or excellent</a:t>
            </a:r>
          </a:p>
        </p:txBody>
      </p:sp>
    </p:spTree>
    <p:extLst>
      <p:ext uri="{BB962C8B-B14F-4D97-AF65-F5344CB8AC3E}">
        <p14:creationId xmlns:p14="http://schemas.microsoft.com/office/powerpoint/2010/main" val="40064658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latin typeface="Century Gothic" panose="020B0502020202020204" pitchFamily="34" charset="0"/>
              </a:rPr>
              <a:t>Project Career Student Outcomes</a:t>
            </a:r>
            <a:endParaRPr lang="en-US" sz="4000" dirty="0">
              <a:latin typeface="Century Gothic" panose="020B0502020202020204" pitchFamily="34" charset="0"/>
            </a:endParaRPr>
          </a:p>
        </p:txBody>
      </p:sp>
      <p:sp>
        <p:nvSpPr>
          <p:cNvPr id="3" name="Content Placeholder 2"/>
          <p:cNvSpPr>
            <a:spLocks noGrp="1"/>
          </p:cNvSpPr>
          <p:nvPr>
            <p:ph idx="1"/>
          </p:nvPr>
        </p:nvSpPr>
        <p:spPr>
          <a:xfrm>
            <a:off x="838200" y="1690688"/>
            <a:ext cx="11236890" cy="5167312"/>
          </a:xfrm>
        </p:spPr>
        <p:txBody>
          <a:bodyPr>
            <a:noAutofit/>
          </a:bodyPr>
          <a:lstStyle/>
          <a:p>
            <a:pPr>
              <a:lnSpc>
                <a:spcPct val="100000"/>
              </a:lnSpc>
              <a:spcBef>
                <a:spcPts val="0"/>
              </a:spcBef>
              <a:spcAft>
                <a:spcPts val="600"/>
              </a:spcAft>
            </a:pPr>
            <a:r>
              <a:rPr lang="en-US" sz="2200" dirty="0">
                <a:latin typeface="Century Gothic" panose="020B0502020202020204" pitchFamily="34" charset="0"/>
              </a:rPr>
              <a:t>Average GPA at time of enrollment = 2.65; 3.02 at exit</a:t>
            </a:r>
          </a:p>
          <a:p>
            <a:pPr>
              <a:lnSpc>
                <a:spcPct val="100000"/>
              </a:lnSpc>
              <a:spcBef>
                <a:spcPts val="0"/>
              </a:spcBef>
              <a:spcAft>
                <a:spcPts val="600"/>
              </a:spcAft>
            </a:pPr>
            <a:r>
              <a:rPr lang="en-US" sz="2200" dirty="0">
                <a:latin typeface="Century Gothic" panose="020B0502020202020204" pitchFamily="34" charset="0"/>
              </a:rPr>
              <a:t>21 students withdrew during the 5-year project (14%)</a:t>
            </a:r>
          </a:p>
          <a:p>
            <a:pPr lvl="1">
              <a:lnSpc>
                <a:spcPct val="100000"/>
              </a:lnSpc>
              <a:spcBef>
                <a:spcPts val="0"/>
              </a:spcBef>
              <a:spcAft>
                <a:spcPts val="600"/>
              </a:spcAft>
              <a:buFont typeface="Wingdings" panose="05000000000000000000" pitchFamily="2" charset="2"/>
              <a:buChar char="§"/>
            </a:pPr>
            <a:r>
              <a:rPr lang="en-US" sz="2200" dirty="0">
                <a:latin typeface="Century Gothic" panose="020B0502020202020204" pitchFamily="34" charset="0"/>
              </a:rPr>
              <a:t>19 of these students are currently employed (90%)</a:t>
            </a:r>
          </a:p>
          <a:p>
            <a:pPr>
              <a:lnSpc>
                <a:spcPct val="100000"/>
              </a:lnSpc>
              <a:spcBef>
                <a:spcPts val="0"/>
              </a:spcBef>
              <a:spcAft>
                <a:spcPts val="600"/>
              </a:spcAft>
            </a:pPr>
            <a:r>
              <a:rPr lang="en-US" sz="2200" dirty="0">
                <a:latin typeface="Century Gothic" panose="020B0502020202020204" pitchFamily="34" charset="0"/>
              </a:rPr>
              <a:t>Of the 51 students who have graduated: </a:t>
            </a:r>
          </a:p>
          <a:p>
            <a:pPr lvl="1">
              <a:lnSpc>
                <a:spcPct val="100000"/>
              </a:lnSpc>
              <a:spcBef>
                <a:spcPts val="0"/>
              </a:spcBef>
              <a:spcAft>
                <a:spcPts val="600"/>
              </a:spcAft>
              <a:buFont typeface="Wingdings" panose="05000000000000000000" pitchFamily="2" charset="2"/>
              <a:buChar char="§"/>
            </a:pPr>
            <a:r>
              <a:rPr lang="en-US" sz="2200" dirty="0">
                <a:latin typeface="Century Gothic" panose="020B0502020202020204" pitchFamily="34" charset="0"/>
              </a:rPr>
              <a:t>36 are employed full-time</a:t>
            </a:r>
          </a:p>
          <a:p>
            <a:pPr lvl="1">
              <a:lnSpc>
                <a:spcPct val="100000"/>
              </a:lnSpc>
              <a:spcBef>
                <a:spcPts val="0"/>
              </a:spcBef>
              <a:spcAft>
                <a:spcPts val="600"/>
              </a:spcAft>
              <a:buFont typeface="Wingdings" panose="05000000000000000000" pitchFamily="2" charset="2"/>
              <a:buChar char="§"/>
            </a:pPr>
            <a:r>
              <a:rPr lang="en-US" sz="2200" dirty="0">
                <a:latin typeface="Century Gothic" panose="020B0502020202020204" pitchFamily="34" charset="0"/>
              </a:rPr>
              <a:t>7 are employed part-time</a:t>
            </a:r>
          </a:p>
          <a:p>
            <a:pPr lvl="1">
              <a:lnSpc>
                <a:spcPct val="100000"/>
              </a:lnSpc>
              <a:spcBef>
                <a:spcPts val="0"/>
              </a:spcBef>
              <a:spcAft>
                <a:spcPts val="600"/>
              </a:spcAft>
              <a:buFont typeface="Wingdings" panose="05000000000000000000" pitchFamily="2" charset="2"/>
              <a:buChar char="§"/>
            </a:pPr>
            <a:r>
              <a:rPr lang="en-US" sz="2200" dirty="0">
                <a:latin typeface="Century Gothic" panose="020B0502020202020204" pitchFamily="34" charset="0"/>
              </a:rPr>
              <a:t>7 are not employed but pursuing further education on a full-time basis</a:t>
            </a:r>
          </a:p>
          <a:p>
            <a:pPr lvl="1">
              <a:lnSpc>
                <a:spcPct val="100000"/>
              </a:lnSpc>
              <a:spcBef>
                <a:spcPts val="0"/>
              </a:spcBef>
              <a:spcAft>
                <a:spcPts val="600"/>
              </a:spcAft>
              <a:buFont typeface="Wingdings" panose="05000000000000000000" pitchFamily="2" charset="2"/>
              <a:buChar char="§"/>
            </a:pPr>
            <a:r>
              <a:rPr lang="en-US" sz="2200" dirty="0">
                <a:latin typeface="Century Gothic" panose="020B0502020202020204" pitchFamily="34" charset="0"/>
              </a:rPr>
              <a:t>1 is providing unpaid family eldercare on a full-time basis</a:t>
            </a:r>
          </a:p>
          <a:p>
            <a:pPr lvl="1">
              <a:lnSpc>
                <a:spcPct val="100000"/>
              </a:lnSpc>
              <a:spcBef>
                <a:spcPts val="0"/>
              </a:spcBef>
              <a:spcAft>
                <a:spcPts val="600"/>
              </a:spcAft>
              <a:buFont typeface="Wingdings" panose="05000000000000000000" pitchFamily="2" charset="2"/>
              <a:buChar char="§"/>
            </a:pPr>
            <a:r>
              <a:rPr lang="en-US" sz="2200" dirty="0">
                <a:latin typeface="Century Gothic" panose="020B0502020202020204" pitchFamily="34" charset="0"/>
              </a:rPr>
              <a:t>12 of the 43 employed Project Career graduates are also pursuing further education</a:t>
            </a:r>
          </a:p>
          <a:p>
            <a:pPr marL="0" indent="0">
              <a:lnSpc>
                <a:spcPct val="100000"/>
              </a:lnSpc>
              <a:spcBef>
                <a:spcPts val="0"/>
              </a:spcBef>
              <a:spcAft>
                <a:spcPts val="600"/>
              </a:spcAft>
              <a:buNone/>
            </a:pPr>
            <a:r>
              <a:rPr lang="en-US" sz="2200" dirty="0">
                <a:latin typeface="Century Gothic" panose="020B0502020202020204" pitchFamily="34" charset="0"/>
              </a:rPr>
              <a:t>These are encouraging rates of paid employment (84%)                                                          and productive, meaningful post-graduation                                                                         activity (100%).</a:t>
            </a:r>
          </a:p>
          <a:p>
            <a:pPr marL="457200" lvl="1" indent="0">
              <a:lnSpc>
                <a:spcPct val="100000"/>
              </a:lnSpc>
              <a:buNone/>
            </a:pPr>
            <a:endParaRPr lang="en-US" sz="2200" dirty="0">
              <a:latin typeface="Century Gothic" panose="020B0502020202020204" pitchFamily="34" charset="0"/>
            </a:endParaRPr>
          </a:p>
        </p:txBody>
      </p:sp>
    </p:spTree>
    <p:extLst>
      <p:ext uri="{BB962C8B-B14F-4D97-AF65-F5344CB8AC3E}">
        <p14:creationId xmlns:p14="http://schemas.microsoft.com/office/powerpoint/2010/main" val="19889815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latin typeface="Century Gothic" panose="020B0502020202020204" pitchFamily="34" charset="0"/>
              </a:rPr>
              <a:t>Project Career Student Outcomes 2</a:t>
            </a:r>
            <a:endParaRPr lang="en-US" sz="4000" dirty="0">
              <a:latin typeface="Century Gothic" panose="020B0502020202020204" pitchFamily="34" charset="0"/>
            </a:endParaRPr>
          </a:p>
        </p:txBody>
      </p:sp>
      <p:sp>
        <p:nvSpPr>
          <p:cNvPr id="3" name="Content Placeholder 2"/>
          <p:cNvSpPr>
            <a:spLocks noGrp="1"/>
          </p:cNvSpPr>
          <p:nvPr>
            <p:ph idx="1"/>
          </p:nvPr>
        </p:nvSpPr>
        <p:spPr>
          <a:xfrm>
            <a:off x="838200" y="1690688"/>
            <a:ext cx="11236890" cy="4906055"/>
          </a:xfrm>
        </p:spPr>
        <p:txBody>
          <a:bodyPr>
            <a:noAutofit/>
          </a:bodyPr>
          <a:lstStyle/>
          <a:p>
            <a:pPr>
              <a:lnSpc>
                <a:spcPct val="100000"/>
              </a:lnSpc>
              <a:spcBef>
                <a:spcPts val="0"/>
              </a:spcBef>
              <a:spcAft>
                <a:spcPts val="1200"/>
              </a:spcAft>
            </a:pPr>
            <a:r>
              <a:rPr lang="en-US" sz="2200" dirty="0">
                <a:latin typeface="Century Gothic" panose="020B0502020202020204" pitchFamily="34" charset="0"/>
              </a:rPr>
              <a:t>At 6- and 12-month follow-ups, students reported significant gains in </a:t>
            </a:r>
          </a:p>
          <a:p>
            <a:pPr lvl="1">
              <a:lnSpc>
                <a:spcPct val="100000"/>
              </a:lnSpc>
              <a:spcBef>
                <a:spcPts val="0"/>
              </a:spcBef>
              <a:spcAft>
                <a:spcPts val="1200"/>
              </a:spcAft>
              <a:buFont typeface="Wingdings" panose="05000000000000000000" pitchFamily="2" charset="2"/>
              <a:buChar char="§"/>
            </a:pPr>
            <a:r>
              <a:rPr lang="en-US" sz="2200" dirty="0">
                <a:latin typeface="Century Gothic" panose="020B0502020202020204" pitchFamily="34" charset="0"/>
              </a:rPr>
              <a:t>Familiarity and comfort with iPads and apps</a:t>
            </a:r>
          </a:p>
          <a:p>
            <a:pPr lvl="1">
              <a:lnSpc>
                <a:spcPct val="100000"/>
              </a:lnSpc>
              <a:spcBef>
                <a:spcPts val="0"/>
              </a:spcBef>
              <a:spcAft>
                <a:spcPts val="1200"/>
              </a:spcAft>
              <a:buFont typeface="Wingdings" panose="05000000000000000000" pitchFamily="2" charset="2"/>
              <a:buChar char="§"/>
            </a:pPr>
            <a:r>
              <a:rPr lang="en-US" sz="2200" dirty="0">
                <a:latin typeface="Century Gothic" panose="020B0502020202020204" pitchFamily="34" charset="0"/>
              </a:rPr>
              <a:t>Career optimism </a:t>
            </a:r>
          </a:p>
          <a:p>
            <a:pPr lvl="1">
              <a:lnSpc>
                <a:spcPct val="100000"/>
              </a:lnSpc>
              <a:spcBef>
                <a:spcPts val="0"/>
              </a:spcBef>
              <a:spcAft>
                <a:spcPts val="1200"/>
              </a:spcAft>
              <a:buFont typeface="Wingdings" panose="05000000000000000000" pitchFamily="2" charset="2"/>
              <a:buChar char="§"/>
            </a:pPr>
            <a:r>
              <a:rPr lang="en-US" sz="2200" dirty="0">
                <a:latin typeface="Century Gothic" panose="020B0502020202020204" pitchFamily="34" charset="0"/>
              </a:rPr>
              <a:t>Career decidedness</a:t>
            </a:r>
          </a:p>
          <a:p>
            <a:pPr lvl="1">
              <a:lnSpc>
                <a:spcPct val="100000"/>
              </a:lnSpc>
              <a:spcBef>
                <a:spcPts val="0"/>
              </a:spcBef>
              <a:spcAft>
                <a:spcPts val="1200"/>
              </a:spcAft>
              <a:buFont typeface="Wingdings" panose="05000000000000000000" pitchFamily="2" charset="2"/>
              <a:buChar char="§"/>
            </a:pPr>
            <a:r>
              <a:rPr lang="en-US" sz="2200" dirty="0">
                <a:latin typeface="Century Gothic" panose="020B0502020202020204" pitchFamily="34" charset="0"/>
              </a:rPr>
              <a:t>Social capital</a:t>
            </a:r>
          </a:p>
          <a:p>
            <a:pPr lvl="1">
              <a:lnSpc>
                <a:spcPct val="100000"/>
              </a:lnSpc>
              <a:spcBef>
                <a:spcPts val="0"/>
              </a:spcBef>
              <a:spcAft>
                <a:spcPts val="1200"/>
              </a:spcAft>
              <a:buFont typeface="Wingdings" panose="05000000000000000000" pitchFamily="2" charset="2"/>
              <a:buChar char="§"/>
            </a:pPr>
            <a:r>
              <a:rPr lang="en-US" sz="2200" dirty="0">
                <a:latin typeface="Century Gothic" panose="020B0502020202020204" pitchFamily="34" charset="0"/>
              </a:rPr>
              <a:t>Quality of life</a:t>
            </a:r>
          </a:p>
          <a:p>
            <a:pPr lvl="1">
              <a:lnSpc>
                <a:spcPct val="100000"/>
              </a:lnSpc>
              <a:spcBef>
                <a:spcPts val="0"/>
              </a:spcBef>
              <a:spcAft>
                <a:spcPts val="1200"/>
              </a:spcAft>
              <a:buFont typeface="Wingdings" panose="05000000000000000000" pitchFamily="2" charset="2"/>
              <a:buChar char="§"/>
            </a:pPr>
            <a:r>
              <a:rPr lang="en-US" sz="2200" dirty="0">
                <a:latin typeface="Century Gothic" panose="020B0502020202020204" pitchFamily="34" charset="0"/>
              </a:rPr>
              <a:t>Acceptance of disability</a:t>
            </a:r>
          </a:p>
          <a:p>
            <a:pPr lvl="1">
              <a:lnSpc>
                <a:spcPct val="100000"/>
              </a:lnSpc>
              <a:spcBef>
                <a:spcPts val="0"/>
              </a:spcBef>
              <a:spcAft>
                <a:spcPts val="1200"/>
              </a:spcAft>
              <a:buFont typeface="Wingdings" panose="05000000000000000000" pitchFamily="2" charset="2"/>
              <a:buChar char="§"/>
            </a:pPr>
            <a:r>
              <a:rPr lang="en-US" sz="2200" dirty="0">
                <a:latin typeface="Century Gothic" panose="020B0502020202020204" pitchFamily="34" charset="0"/>
              </a:rPr>
              <a:t>Career preparatory activities</a:t>
            </a:r>
          </a:p>
          <a:p>
            <a:pPr lvl="1">
              <a:lnSpc>
                <a:spcPct val="100000"/>
              </a:lnSpc>
            </a:pPr>
            <a:endParaRPr lang="en-US" sz="1800" dirty="0">
              <a:latin typeface="Century Gothic" panose="020B0502020202020204" pitchFamily="34" charset="0"/>
            </a:endParaRPr>
          </a:p>
          <a:p>
            <a:pPr lvl="1">
              <a:lnSpc>
                <a:spcPct val="100000"/>
              </a:lnSpc>
            </a:pPr>
            <a:endParaRPr lang="en-US" sz="1800" dirty="0">
              <a:latin typeface="Century Gothic" panose="020B0502020202020204" pitchFamily="34" charset="0"/>
            </a:endParaRPr>
          </a:p>
        </p:txBody>
      </p:sp>
    </p:spTree>
    <p:extLst>
      <p:ext uri="{BB962C8B-B14F-4D97-AF65-F5344CB8AC3E}">
        <p14:creationId xmlns:p14="http://schemas.microsoft.com/office/powerpoint/2010/main" val="33996764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latin typeface="Century Gothic" panose="020B0502020202020204" pitchFamily="34" charset="0"/>
              </a:rPr>
              <a:t>STAR Portal </a:t>
            </a:r>
            <a:br>
              <a:rPr lang="en-US" sz="4000" b="1" dirty="0">
                <a:latin typeface="Century Gothic" panose="020B0502020202020204" pitchFamily="34" charset="0"/>
              </a:rPr>
            </a:br>
            <a:r>
              <a:rPr lang="en-US" sz="3100" b="1" dirty="0">
                <a:latin typeface="Century Gothic" panose="020B0502020202020204" pitchFamily="34" charset="0"/>
              </a:rPr>
              <a:t>(Students, Technology, Accommodations, &amp; Resources) </a:t>
            </a:r>
          </a:p>
        </p:txBody>
      </p:sp>
      <p:sp>
        <p:nvSpPr>
          <p:cNvPr id="3" name="Content Placeholder 2"/>
          <p:cNvSpPr>
            <a:spLocks noGrp="1"/>
          </p:cNvSpPr>
          <p:nvPr>
            <p:ph idx="1"/>
          </p:nvPr>
        </p:nvSpPr>
        <p:spPr>
          <a:xfrm>
            <a:off x="838200" y="1825625"/>
            <a:ext cx="10515600" cy="4667250"/>
          </a:xfrm>
        </p:spPr>
        <p:txBody>
          <a:bodyPr>
            <a:normAutofit fontScale="92500"/>
          </a:bodyPr>
          <a:lstStyle/>
          <a:p>
            <a:pPr>
              <a:lnSpc>
                <a:spcPct val="100000"/>
              </a:lnSpc>
              <a:spcBef>
                <a:spcPts val="0"/>
              </a:spcBef>
              <a:spcAft>
                <a:spcPts val="1200"/>
              </a:spcAft>
            </a:pPr>
            <a:r>
              <a:rPr lang="en-US" sz="2400" dirty="0">
                <a:latin typeface="Century Gothic" panose="020B0502020202020204" pitchFamily="34" charset="0"/>
              </a:rPr>
              <a:t>Available to the public and does not require affiliation or participation in Project Career</a:t>
            </a:r>
          </a:p>
          <a:p>
            <a:pPr>
              <a:lnSpc>
                <a:spcPct val="100000"/>
              </a:lnSpc>
              <a:spcBef>
                <a:spcPts val="0"/>
              </a:spcBef>
              <a:spcAft>
                <a:spcPts val="1200"/>
              </a:spcAft>
            </a:pPr>
            <a:r>
              <a:rPr lang="en-US" sz="2400" dirty="0">
                <a:latin typeface="Century Gothic" panose="020B0502020202020204" pitchFamily="34" charset="0"/>
              </a:rPr>
              <a:t>Accessed through smartphones, tablets, or computers, the portal offers up-to-date findings and tools, information, and other materials for current participants and others with TBI, their family members, active duty service members, veterans, health and rehabilitation providers, employers, advocates, and other stakeholders </a:t>
            </a:r>
          </a:p>
          <a:p>
            <a:pPr>
              <a:lnSpc>
                <a:spcPct val="100000"/>
              </a:lnSpc>
              <a:spcBef>
                <a:spcPts val="0"/>
              </a:spcBef>
              <a:spcAft>
                <a:spcPts val="1200"/>
              </a:spcAft>
            </a:pPr>
            <a:r>
              <a:rPr lang="en-US" sz="2400" dirty="0">
                <a:latin typeface="Century Gothic" panose="020B0502020202020204" pitchFamily="34" charset="0"/>
              </a:rPr>
              <a:t>Indexes more than 450 apps that were used by Project Career participants</a:t>
            </a:r>
          </a:p>
          <a:p>
            <a:pPr>
              <a:lnSpc>
                <a:spcPct val="100000"/>
              </a:lnSpc>
              <a:spcBef>
                <a:spcPts val="0"/>
              </a:spcBef>
              <a:spcAft>
                <a:spcPts val="1200"/>
              </a:spcAft>
            </a:pPr>
            <a:r>
              <a:rPr lang="en-US" sz="2400" dirty="0">
                <a:latin typeface="Century Gothic" panose="020B0502020202020204" pitchFamily="34" charset="0"/>
              </a:rPr>
              <a:t>Goal is to provide assistance and resources to increasingly more individuals, especially students with TBI in postsecondary programs</a:t>
            </a:r>
          </a:p>
          <a:p>
            <a:pPr>
              <a:lnSpc>
                <a:spcPct val="100000"/>
              </a:lnSpc>
              <a:spcBef>
                <a:spcPts val="0"/>
              </a:spcBef>
              <a:spcAft>
                <a:spcPts val="1200"/>
              </a:spcAft>
            </a:pPr>
            <a:r>
              <a:rPr lang="en-US" sz="2400" dirty="0">
                <a:latin typeface="Century Gothic" panose="020B0502020202020204" pitchFamily="34" charset="0"/>
                <a:hlinkClick r:id="rId3"/>
              </a:rPr>
              <a:t>http://www.projectcareertbi.org/</a:t>
            </a:r>
            <a:endParaRPr lang="en-US" sz="2400" dirty="0">
              <a:latin typeface="Century Gothic" panose="020B0502020202020204" pitchFamily="34" charset="0"/>
            </a:endParaRPr>
          </a:p>
          <a:p>
            <a:pPr>
              <a:lnSpc>
                <a:spcPct val="100000"/>
              </a:lnSpc>
            </a:pPr>
            <a:endParaRPr lang="en-US" sz="2100" dirty="0">
              <a:latin typeface="Century Gothic" panose="020B0502020202020204" pitchFamily="34" charset="0"/>
            </a:endParaRPr>
          </a:p>
        </p:txBody>
      </p:sp>
    </p:spTree>
    <p:extLst>
      <p:ext uri="{BB962C8B-B14F-4D97-AF65-F5344CB8AC3E}">
        <p14:creationId xmlns:p14="http://schemas.microsoft.com/office/powerpoint/2010/main" val="3789665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normAutofit/>
          </a:bodyPr>
          <a:lstStyle/>
          <a:p>
            <a:pPr algn="ctr"/>
            <a:r>
              <a:rPr lang="en-US" sz="4000" b="1" dirty="0">
                <a:latin typeface="Century Gothic" panose="020B0502020202020204" pitchFamily="34" charset="0"/>
              </a:rPr>
              <a:t>Acknowledgement and Disclaimer</a:t>
            </a:r>
          </a:p>
        </p:txBody>
      </p:sp>
      <p:sp>
        <p:nvSpPr>
          <p:cNvPr id="3" name="Content Placeholder 2"/>
          <p:cNvSpPr>
            <a:spLocks noGrp="1"/>
          </p:cNvSpPr>
          <p:nvPr>
            <p:ph idx="1"/>
          </p:nvPr>
        </p:nvSpPr>
        <p:spPr>
          <a:xfrm>
            <a:off x="1323975" y="1482725"/>
            <a:ext cx="9544050" cy="4351338"/>
          </a:xfrm>
        </p:spPr>
        <p:txBody>
          <a:bodyPr>
            <a:noAutofit/>
          </a:bodyPr>
          <a:lstStyle/>
          <a:p>
            <a:pPr marL="0" indent="0">
              <a:buNone/>
            </a:pPr>
            <a:r>
              <a:rPr lang="en-US" sz="2200" dirty="0">
                <a:latin typeface="Century Gothic" panose="020B0502020202020204" pitchFamily="34" charset="0"/>
              </a:rPr>
              <a:t>The contents of this presentation were developed under two grants from the National Institute on Disability, Independent Living, and Rehabilitation Research (NIDILRR grant numbers 90DP0062-01-00 and 90RTEM002). NIDILRR is a Center within the Administration for Community Living (ACL), Department of Health and  Human Services (HHS). The contents of this presentation do not necessarily represent the policy of NIDILRR, ACL, or HHS, and you should not assume endorsement by the Federal government.</a:t>
            </a:r>
          </a:p>
          <a:p>
            <a:pPr marL="0" indent="0">
              <a:lnSpc>
                <a:spcPct val="100000"/>
              </a:lnSpc>
              <a:buNone/>
            </a:pPr>
            <a:endParaRPr lang="en-US" sz="2200" dirty="0">
              <a:latin typeface="Century Gothic" panose="020B0502020202020204" pitchFamily="34" charset="0"/>
            </a:endParaRPr>
          </a:p>
          <a:p>
            <a:pPr marL="0" indent="0">
              <a:lnSpc>
                <a:spcPct val="100000"/>
              </a:lnSpc>
              <a:buNone/>
            </a:pPr>
            <a:endParaRPr lang="en-US" sz="2200" dirty="0"/>
          </a:p>
        </p:txBody>
      </p:sp>
    </p:spTree>
    <p:extLst>
      <p:ext uri="{BB962C8B-B14F-4D97-AF65-F5344CB8AC3E}">
        <p14:creationId xmlns:p14="http://schemas.microsoft.com/office/powerpoint/2010/main" val="42502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normAutofit/>
          </a:bodyPr>
          <a:lstStyle/>
          <a:p>
            <a:pPr algn="ctr"/>
            <a:r>
              <a:rPr lang="en-US" sz="4000" b="1" dirty="0">
                <a:latin typeface="Century Gothic" panose="020B0502020202020204" pitchFamily="34" charset="0"/>
              </a:rPr>
              <a:t>Our Objectives </a:t>
            </a:r>
          </a:p>
        </p:txBody>
      </p:sp>
      <p:sp>
        <p:nvSpPr>
          <p:cNvPr id="3" name="Content Placeholder 2"/>
          <p:cNvSpPr>
            <a:spLocks noGrp="1"/>
          </p:cNvSpPr>
          <p:nvPr>
            <p:ph idx="1"/>
          </p:nvPr>
        </p:nvSpPr>
        <p:spPr>
          <a:xfrm>
            <a:off x="617220" y="1500188"/>
            <a:ext cx="10957560" cy="4351338"/>
          </a:xfrm>
        </p:spPr>
        <p:txBody>
          <a:bodyPr>
            <a:noAutofit/>
          </a:bodyPr>
          <a:lstStyle/>
          <a:p>
            <a:pPr>
              <a:lnSpc>
                <a:spcPct val="100000"/>
              </a:lnSpc>
              <a:spcBef>
                <a:spcPts val="0"/>
              </a:spcBef>
              <a:spcAft>
                <a:spcPts val="1200"/>
              </a:spcAft>
            </a:pPr>
            <a:r>
              <a:rPr lang="en-US" sz="2200" dirty="0">
                <a:latin typeface="Century Gothic" panose="020B0502020202020204" pitchFamily="34" charset="0"/>
              </a:rPr>
              <a:t>Briefly describe the traumatic brain injury (TBI) epidemic as a national public health crisis, and how TBI affects educational and employment outcomes</a:t>
            </a:r>
          </a:p>
          <a:p>
            <a:pPr>
              <a:lnSpc>
                <a:spcPct val="100000"/>
              </a:lnSpc>
              <a:spcBef>
                <a:spcPts val="0"/>
              </a:spcBef>
              <a:spcAft>
                <a:spcPts val="1200"/>
              </a:spcAft>
            </a:pPr>
            <a:r>
              <a:rPr lang="en-US" sz="2200" dirty="0">
                <a:latin typeface="Century Gothic" panose="020B0502020202020204" pitchFamily="34" charset="0"/>
              </a:rPr>
              <a:t>Describe the activities and outcomes of a Federally-funded cognitive support technology project for civilian and veteran college students with TBIs</a:t>
            </a:r>
          </a:p>
          <a:p>
            <a:pPr>
              <a:lnSpc>
                <a:spcPct val="100000"/>
              </a:lnSpc>
              <a:spcBef>
                <a:spcPts val="0"/>
              </a:spcBef>
              <a:spcAft>
                <a:spcPts val="1200"/>
              </a:spcAft>
            </a:pPr>
            <a:r>
              <a:rPr lang="en-US" sz="2200" dirty="0">
                <a:latin typeface="Century Gothic" panose="020B0502020202020204" pitchFamily="34" charset="0"/>
              </a:rPr>
              <a:t>Present electronic strategies and resources to assist transition-age youth with TBIs in accommodating the effects of their injuries</a:t>
            </a:r>
          </a:p>
          <a:p>
            <a:pPr marL="0" indent="0">
              <a:lnSpc>
                <a:spcPct val="100000"/>
              </a:lnSpc>
              <a:spcBef>
                <a:spcPts val="0"/>
              </a:spcBef>
              <a:spcAft>
                <a:spcPts val="1200"/>
              </a:spcAft>
              <a:buNone/>
            </a:pPr>
            <a:endParaRPr lang="en-US" sz="2200" dirty="0"/>
          </a:p>
        </p:txBody>
      </p:sp>
    </p:spTree>
    <p:extLst>
      <p:ext uri="{BB962C8B-B14F-4D97-AF65-F5344CB8AC3E}">
        <p14:creationId xmlns:p14="http://schemas.microsoft.com/office/powerpoint/2010/main" val="2114627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altLang="en-US" sz="4000" b="1" dirty="0">
                <a:latin typeface="Century Gothic" panose="020B0502020202020204" pitchFamily="34" charset="0"/>
              </a:rPr>
              <a:t>TBI in America</a:t>
            </a:r>
            <a:endParaRPr lang="en-US" sz="4000" dirty="0"/>
          </a:p>
        </p:txBody>
      </p:sp>
      <p:sp>
        <p:nvSpPr>
          <p:cNvPr id="5" name="Content Placeholder 2"/>
          <p:cNvSpPr txBox="1">
            <a:spLocks noGrp="1"/>
          </p:cNvSpPr>
          <p:nvPr>
            <p:ph idx="1"/>
          </p:nvPr>
        </p:nvSpPr>
        <p:spPr bwMode="auto">
          <a:xfrm>
            <a:off x="838200" y="1495425"/>
            <a:ext cx="10515600" cy="499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noAutofit/>
          </a:bodyPr>
          <a:lstStyle/>
          <a:p>
            <a:pPr>
              <a:lnSpc>
                <a:spcPct val="100000"/>
              </a:lnSpc>
              <a:spcBef>
                <a:spcPts val="0"/>
              </a:spcBef>
              <a:spcAft>
                <a:spcPts val="1200"/>
              </a:spcAft>
            </a:pPr>
            <a:r>
              <a:rPr lang="en-US" altLang="en-US" sz="2200" dirty="0">
                <a:latin typeface="Century Gothic" panose="020B0502020202020204" pitchFamily="34" charset="0"/>
              </a:rPr>
              <a:t>TBI is a serious US public health problem, the leading cause of death and disability among Americans under age 45</a:t>
            </a:r>
            <a:endParaRPr lang="en-US" altLang="en-US" sz="1100" dirty="0">
              <a:latin typeface="Century Gothic" panose="020B0502020202020204" pitchFamily="34" charset="0"/>
            </a:endParaRPr>
          </a:p>
          <a:p>
            <a:pPr>
              <a:lnSpc>
                <a:spcPct val="100000"/>
              </a:lnSpc>
              <a:spcBef>
                <a:spcPts val="0"/>
              </a:spcBef>
              <a:spcAft>
                <a:spcPts val="1200"/>
              </a:spcAft>
            </a:pPr>
            <a:r>
              <a:rPr lang="en-US" altLang="en-US" sz="2200" dirty="0">
                <a:latin typeface="Century Gothic" panose="020B0502020202020204" pitchFamily="34" charset="0"/>
              </a:rPr>
              <a:t>2.5 million Americans sustain TBIs annually</a:t>
            </a:r>
            <a:endParaRPr lang="en-US" altLang="en-US" sz="1100" dirty="0">
              <a:latin typeface="Century Gothic" panose="020B0502020202020204" pitchFamily="34" charset="0"/>
            </a:endParaRPr>
          </a:p>
          <a:p>
            <a:pPr>
              <a:lnSpc>
                <a:spcPct val="100000"/>
              </a:lnSpc>
              <a:spcBef>
                <a:spcPts val="0"/>
              </a:spcBef>
              <a:spcAft>
                <a:spcPts val="1200"/>
              </a:spcAft>
            </a:pPr>
            <a:r>
              <a:rPr lang="en-US" altLang="en-US" sz="2200" dirty="0">
                <a:latin typeface="Century Gothic" panose="020B0502020202020204" pitchFamily="34" charset="0"/>
              </a:rPr>
              <a:t>52,000 TBIs each year result in death</a:t>
            </a:r>
            <a:endParaRPr lang="en-US" altLang="en-US" sz="1100" dirty="0">
              <a:latin typeface="Century Gothic" panose="020B0502020202020204" pitchFamily="34" charset="0"/>
            </a:endParaRPr>
          </a:p>
          <a:p>
            <a:pPr>
              <a:lnSpc>
                <a:spcPct val="100000"/>
              </a:lnSpc>
              <a:spcBef>
                <a:spcPts val="0"/>
              </a:spcBef>
              <a:spcAft>
                <a:spcPts val="1200"/>
              </a:spcAft>
            </a:pPr>
            <a:r>
              <a:rPr lang="en-US" altLang="en-US" sz="2200" dirty="0">
                <a:latin typeface="Century Gothic" panose="020B0502020202020204" pitchFamily="34" charset="0"/>
              </a:rPr>
              <a:t>500,000 people each year sustain TBIs but receive no medical treatment</a:t>
            </a:r>
            <a:endParaRPr lang="en-US" altLang="en-US" sz="1100" dirty="0">
              <a:latin typeface="Century Gothic" panose="020B0502020202020204" pitchFamily="34" charset="0"/>
            </a:endParaRPr>
          </a:p>
          <a:p>
            <a:pPr>
              <a:lnSpc>
                <a:spcPct val="100000"/>
              </a:lnSpc>
              <a:spcBef>
                <a:spcPts val="0"/>
              </a:spcBef>
              <a:spcAft>
                <a:spcPts val="1200"/>
              </a:spcAft>
            </a:pPr>
            <a:r>
              <a:rPr lang="en-US" altLang="en-US" sz="2200" dirty="0">
                <a:latin typeface="Century Gothic" panose="020B0502020202020204" pitchFamily="34" charset="0"/>
              </a:rPr>
              <a:t>Since 2001, 50% increase in TBIs resulting from sports or recreational activities</a:t>
            </a:r>
            <a:endParaRPr lang="en-US" altLang="en-US" sz="1100" dirty="0">
              <a:latin typeface="Century Gothic" panose="020B0502020202020204" pitchFamily="34" charset="0"/>
            </a:endParaRPr>
          </a:p>
          <a:p>
            <a:pPr>
              <a:lnSpc>
                <a:spcPct val="100000"/>
              </a:lnSpc>
              <a:spcBef>
                <a:spcPts val="0"/>
              </a:spcBef>
              <a:spcAft>
                <a:spcPts val="1200"/>
              </a:spcAft>
            </a:pPr>
            <a:r>
              <a:rPr lang="en-US" altLang="en-US" sz="2200" dirty="0">
                <a:latin typeface="Century Gothic" panose="020B0502020202020204" pitchFamily="34" charset="0"/>
              </a:rPr>
              <a:t>18% of Iraq and Afghanistan veterans have TBIs                                                  (413,000 people since 2000)</a:t>
            </a:r>
          </a:p>
        </p:txBody>
      </p:sp>
    </p:spTree>
    <p:extLst>
      <p:ext uri="{BB962C8B-B14F-4D97-AF65-F5344CB8AC3E}">
        <p14:creationId xmlns:p14="http://schemas.microsoft.com/office/powerpoint/2010/main" val="32856223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solidFill>
                  <a:schemeClr val="tx1"/>
                </a:solidFill>
                <a:latin typeface="Century Gothic" panose="020B0502020202020204" pitchFamily="34" charset="0"/>
              </a:rPr>
              <a:t>Common Causes of TBI</a:t>
            </a:r>
          </a:p>
        </p:txBody>
      </p:sp>
      <p:sp>
        <p:nvSpPr>
          <p:cNvPr id="3" name="Content Placeholder 2"/>
          <p:cNvSpPr>
            <a:spLocks noGrp="1"/>
          </p:cNvSpPr>
          <p:nvPr>
            <p:ph idx="1"/>
          </p:nvPr>
        </p:nvSpPr>
        <p:spPr>
          <a:xfrm>
            <a:off x="838200" y="1825624"/>
            <a:ext cx="10515600" cy="5032375"/>
          </a:xfrm>
        </p:spPr>
        <p:txBody>
          <a:bodyPr>
            <a:normAutofit/>
          </a:bodyPr>
          <a:lstStyle/>
          <a:p>
            <a:pPr marL="839788" lvl="1" indent="-342900">
              <a:lnSpc>
                <a:spcPct val="100000"/>
              </a:lnSpc>
              <a:spcBef>
                <a:spcPts val="0"/>
              </a:spcBef>
              <a:spcAft>
                <a:spcPts val="1200"/>
              </a:spcAft>
              <a:buSzPct val="100000"/>
              <a:defRPr/>
            </a:pPr>
            <a:r>
              <a:rPr lang="en-US" altLang="en-US" sz="2200" dirty="0">
                <a:latin typeface="Century Gothic" panose="020B0502020202020204" pitchFamily="34" charset="0"/>
                <a:sym typeface="Tahoma" pitchFamily="34" charset="0"/>
              </a:rPr>
              <a:t>Motor vehicle accidents</a:t>
            </a:r>
            <a:endParaRPr lang="en-US" altLang="en-US" sz="1100" dirty="0">
              <a:latin typeface="Century Gothic" panose="020B0502020202020204" pitchFamily="34" charset="0"/>
              <a:sym typeface="Tahoma" pitchFamily="34" charset="0"/>
            </a:endParaRPr>
          </a:p>
          <a:p>
            <a:pPr marL="839788" lvl="1" indent="-342900">
              <a:lnSpc>
                <a:spcPct val="100000"/>
              </a:lnSpc>
              <a:spcBef>
                <a:spcPts val="0"/>
              </a:spcBef>
              <a:spcAft>
                <a:spcPts val="1200"/>
              </a:spcAft>
              <a:buSzPct val="100000"/>
              <a:defRPr/>
            </a:pPr>
            <a:r>
              <a:rPr lang="en-US" altLang="en-US" sz="2200" dirty="0">
                <a:latin typeface="Century Gothic" panose="020B0502020202020204" pitchFamily="34" charset="0"/>
                <a:sym typeface="Tahoma" pitchFamily="34" charset="0"/>
              </a:rPr>
              <a:t>Falls</a:t>
            </a:r>
            <a:endParaRPr lang="en-US" altLang="en-US" sz="1100" dirty="0">
              <a:latin typeface="Century Gothic" panose="020B0502020202020204" pitchFamily="34" charset="0"/>
              <a:sym typeface="Tahoma" pitchFamily="34" charset="0"/>
            </a:endParaRPr>
          </a:p>
          <a:p>
            <a:pPr marL="839788" lvl="1" indent="-342900">
              <a:lnSpc>
                <a:spcPct val="100000"/>
              </a:lnSpc>
              <a:spcBef>
                <a:spcPts val="0"/>
              </a:spcBef>
              <a:spcAft>
                <a:spcPts val="1200"/>
              </a:spcAft>
              <a:buSzPct val="100000"/>
              <a:defRPr/>
            </a:pPr>
            <a:r>
              <a:rPr lang="en-US" altLang="en-US" sz="2200" dirty="0">
                <a:latin typeface="Century Gothic" panose="020B0502020202020204" pitchFamily="34" charset="0"/>
                <a:sym typeface="Tahoma" pitchFamily="34" charset="0"/>
              </a:rPr>
              <a:t>Violence/gunshot wounds</a:t>
            </a:r>
            <a:endParaRPr lang="en-US" altLang="en-US" sz="1100" dirty="0">
              <a:latin typeface="Century Gothic" panose="020B0502020202020204" pitchFamily="34" charset="0"/>
              <a:sym typeface="Tahoma" pitchFamily="34" charset="0"/>
            </a:endParaRPr>
          </a:p>
          <a:p>
            <a:pPr marL="839788" lvl="1" indent="-342900">
              <a:lnSpc>
                <a:spcPct val="100000"/>
              </a:lnSpc>
              <a:spcBef>
                <a:spcPts val="0"/>
              </a:spcBef>
              <a:spcAft>
                <a:spcPts val="1200"/>
              </a:spcAft>
              <a:buSzPct val="100000"/>
              <a:defRPr/>
            </a:pPr>
            <a:r>
              <a:rPr lang="en-US" altLang="en-US" sz="2200" dirty="0">
                <a:latin typeface="Century Gothic" panose="020B0502020202020204" pitchFamily="34" charset="0"/>
                <a:sym typeface="Tahoma" pitchFamily="34" charset="0"/>
              </a:rPr>
              <a:t>Sports and recreational injuries</a:t>
            </a:r>
            <a:endParaRPr lang="en-US" altLang="en-US" sz="1100" dirty="0">
              <a:latin typeface="Century Gothic" panose="020B0502020202020204" pitchFamily="34" charset="0"/>
              <a:sym typeface="Tahoma" pitchFamily="34" charset="0"/>
            </a:endParaRPr>
          </a:p>
          <a:p>
            <a:pPr marL="839788" lvl="1" indent="-342900">
              <a:lnSpc>
                <a:spcPct val="100000"/>
              </a:lnSpc>
              <a:spcBef>
                <a:spcPts val="0"/>
              </a:spcBef>
              <a:spcAft>
                <a:spcPts val="1200"/>
              </a:spcAft>
              <a:buSzPct val="100000"/>
              <a:defRPr/>
            </a:pPr>
            <a:r>
              <a:rPr lang="en-US" altLang="en-US" sz="2200" dirty="0">
                <a:latin typeface="Century Gothic" panose="020B0502020202020204" pitchFamily="34" charset="0"/>
                <a:sym typeface="Tahoma" pitchFamily="34" charset="0"/>
              </a:rPr>
              <a:t>Military attacks/bomb blasts</a:t>
            </a:r>
            <a:endParaRPr lang="en-US" altLang="en-US" sz="1100" dirty="0">
              <a:latin typeface="Century Gothic" panose="020B0502020202020204" pitchFamily="34" charset="0"/>
              <a:sym typeface="Tahoma" pitchFamily="34" charset="0"/>
            </a:endParaRPr>
          </a:p>
          <a:p>
            <a:pPr marL="839788" lvl="1" indent="-342900">
              <a:lnSpc>
                <a:spcPct val="100000"/>
              </a:lnSpc>
              <a:spcBef>
                <a:spcPts val="0"/>
              </a:spcBef>
              <a:spcAft>
                <a:spcPts val="1200"/>
              </a:spcAft>
              <a:buSzPct val="100000"/>
              <a:defRPr/>
            </a:pPr>
            <a:r>
              <a:rPr lang="en-US" altLang="en-US" sz="2200" dirty="0">
                <a:latin typeface="Century Gothic" panose="020B0502020202020204" pitchFamily="34" charset="0"/>
                <a:sym typeface="Tahoma" pitchFamily="34" charset="0"/>
              </a:rPr>
              <a:t>Blast overpressure from service members firing                                    their own weapons</a:t>
            </a:r>
            <a:endParaRPr lang="en-US" altLang="en-US" sz="1100" dirty="0">
              <a:latin typeface="Century Gothic" panose="020B0502020202020204" pitchFamily="34" charset="0"/>
              <a:sym typeface="Tahoma" pitchFamily="34" charset="0"/>
            </a:endParaRPr>
          </a:p>
          <a:p>
            <a:pPr marL="839788" lvl="1" indent="-342900">
              <a:lnSpc>
                <a:spcPct val="100000"/>
              </a:lnSpc>
              <a:spcBef>
                <a:spcPts val="0"/>
              </a:spcBef>
              <a:spcAft>
                <a:spcPts val="1200"/>
              </a:spcAft>
              <a:buSzPct val="100000"/>
              <a:defRPr/>
            </a:pPr>
            <a:r>
              <a:rPr lang="en-US" altLang="en-US" sz="2200" dirty="0">
                <a:latin typeface="Century Gothic" panose="020B0502020202020204" pitchFamily="34" charset="0"/>
                <a:sym typeface="Tahoma" pitchFamily="34" charset="0"/>
              </a:rPr>
              <a:t>Assaults and abuse(military and civilian)</a:t>
            </a:r>
          </a:p>
        </p:txBody>
      </p:sp>
    </p:spTree>
    <p:extLst>
      <p:ext uri="{BB962C8B-B14F-4D97-AF65-F5344CB8AC3E}">
        <p14:creationId xmlns:p14="http://schemas.microsoft.com/office/powerpoint/2010/main" val="3078851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solidFill>
                  <a:schemeClr val="tx1"/>
                </a:solidFill>
                <a:latin typeface="Century Gothic" panose="020B0502020202020204" pitchFamily="34" charset="0"/>
              </a:rPr>
              <a:t>Multi-Systemic Effects of TBI…</a:t>
            </a:r>
          </a:p>
        </p:txBody>
      </p:sp>
      <p:sp>
        <p:nvSpPr>
          <p:cNvPr id="3" name="Content Placeholder 2"/>
          <p:cNvSpPr>
            <a:spLocks noGrp="1"/>
          </p:cNvSpPr>
          <p:nvPr>
            <p:ph idx="1"/>
          </p:nvPr>
        </p:nvSpPr>
        <p:spPr/>
        <p:txBody>
          <a:bodyPr>
            <a:normAutofit/>
          </a:bodyPr>
          <a:lstStyle/>
          <a:p>
            <a:pPr marL="839788" lvl="1" indent="-342900">
              <a:lnSpc>
                <a:spcPct val="100000"/>
              </a:lnSpc>
              <a:spcBef>
                <a:spcPts val="0"/>
              </a:spcBef>
              <a:spcAft>
                <a:spcPts val="1200"/>
              </a:spcAft>
              <a:buSzPct val="100000"/>
              <a:defRPr/>
            </a:pPr>
            <a:r>
              <a:rPr lang="en-US" altLang="en-US" sz="2200" dirty="0">
                <a:latin typeface="Century Gothic" panose="020B0502020202020204" pitchFamily="34" charset="0"/>
                <a:sym typeface="Tahoma" pitchFamily="34" charset="0"/>
              </a:rPr>
              <a:t>Limit postsecondary educational options</a:t>
            </a:r>
          </a:p>
          <a:p>
            <a:pPr marL="839788" lvl="1" indent="-342900">
              <a:lnSpc>
                <a:spcPct val="100000"/>
              </a:lnSpc>
              <a:spcBef>
                <a:spcPts val="0"/>
              </a:spcBef>
              <a:spcAft>
                <a:spcPts val="1200"/>
              </a:spcAft>
              <a:buSzPct val="100000"/>
              <a:defRPr/>
            </a:pPr>
            <a:r>
              <a:rPr lang="en-US" altLang="en-US" sz="2200" dirty="0">
                <a:latin typeface="Century Gothic" panose="020B0502020202020204" pitchFamily="34" charset="0"/>
                <a:sym typeface="Tahoma" pitchFamily="34" charset="0"/>
              </a:rPr>
              <a:t>Narrow career aspirations and employment opportunities</a:t>
            </a:r>
          </a:p>
          <a:p>
            <a:pPr marL="839788" lvl="1" indent="-342900">
              <a:lnSpc>
                <a:spcPct val="100000"/>
              </a:lnSpc>
              <a:spcBef>
                <a:spcPts val="0"/>
              </a:spcBef>
              <a:spcAft>
                <a:spcPts val="1200"/>
              </a:spcAft>
              <a:buSzPct val="100000"/>
              <a:defRPr/>
            </a:pPr>
            <a:r>
              <a:rPr lang="en-US" altLang="en-US" sz="2200" dirty="0">
                <a:latin typeface="Century Gothic" panose="020B0502020202020204" pitchFamily="34" charset="0"/>
                <a:sym typeface="Tahoma" pitchFamily="34" charset="0"/>
              </a:rPr>
              <a:t>Reduce community participation</a:t>
            </a:r>
          </a:p>
          <a:p>
            <a:pPr marL="496888" lvl="1" indent="0">
              <a:lnSpc>
                <a:spcPct val="100000"/>
              </a:lnSpc>
              <a:spcBef>
                <a:spcPts val="800"/>
              </a:spcBef>
              <a:buSzPct val="100000"/>
              <a:buNone/>
              <a:defRPr/>
            </a:pPr>
            <a:endParaRPr lang="en-US" altLang="en-US" dirty="0">
              <a:latin typeface="Century Gothic" panose="020B0502020202020204" pitchFamily="34" charset="0"/>
              <a:sym typeface="Tahoma" pitchFamily="34" charset="0"/>
            </a:endParaRPr>
          </a:p>
          <a:p>
            <a:endParaRPr lang="en-US" sz="2400" dirty="0">
              <a:latin typeface="Century Gothic" panose="020B0502020202020204" pitchFamily="34" charset="0"/>
            </a:endParaRPr>
          </a:p>
        </p:txBody>
      </p:sp>
    </p:spTree>
    <p:extLst>
      <p:ext uri="{BB962C8B-B14F-4D97-AF65-F5344CB8AC3E}">
        <p14:creationId xmlns:p14="http://schemas.microsoft.com/office/powerpoint/2010/main" val="27611285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latin typeface="Century Gothic" panose="020B0502020202020204" pitchFamily="34" charset="0"/>
              </a:rPr>
              <a:t>College Students with TBI</a:t>
            </a:r>
            <a:endParaRPr lang="en-US" sz="4000" b="1" dirty="0">
              <a:solidFill>
                <a:schemeClr val="tx1"/>
              </a:solidFill>
              <a:latin typeface="Century Gothic" panose="020B0502020202020204" pitchFamily="34" charset="0"/>
            </a:endParaRPr>
          </a:p>
        </p:txBody>
      </p:sp>
      <p:sp>
        <p:nvSpPr>
          <p:cNvPr id="3" name="Content Placeholder 2"/>
          <p:cNvSpPr>
            <a:spLocks noGrp="1"/>
          </p:cNvSpPr>
          <p:nvPr>
            <p:ph idx="1"/>
          </p:nvPr>
        </p:nvSpPr>
        <p:spPr>
          <a:xfrm>
            <a:off x="838200" y="1825624"/>
            <a:ext cx="10515600" cy="4841875"/>
          </a:xfrm>
        </p:spPr>
        <p:txBody>
          <a:bodyPr>
            <a:normAutofit/>
          </a:bodyPr>
          <a:lstStyle/>
          <a:p>
            <a:pPr>
              <a:lnSpc>
                <a:spcPct val="100000"/>
              </a:lnSpc>
              <a:spcBef>
                <a:spcPts val="0"/>
              </a:spcBef>
              <a:spcAft>
                <a:spcPts val="1200"/>
              </a:spcAft>
            </a:pPr>
            <a:r>
              <a:rPr lang="en-US" sz="2200" dirty="0">
                <a:latin typeface="Century Gothic" panose="020B0502020202020204" pitchFamily="34" charset="0"/>
              </a:rPr>
              <a:t>80% report problems with the cognitive demands of their classes</a:t>
            </a:r>
            <a:endParaRPr lang="en-US" sz="500" dirty="0">
              <a:latin typeface="Century Gothic" panose="020B0502020202020204" pitchFamily="34" charset="0"/>
            </a:endParaRPr>
          </a:p>
          <a:p>
            <a:pPr>
              <a:lnSpc>
                <a:spcPct val="100000"/>
              </a:lnSpc>
              <a:spcBef>
                <a:spcPts val="0"/>
              </a:spcBef>
              <a:spcAft>
                <a:spcPts val="1200"/>
              </a:spcAft>
            </a:pPr>
            <a:r>
              <a:rPr lang="en-US" sz="2200" dirty="0">
                <a:latin typeface="Century Gothic" panose="020B0502020202020204" pitchFamily="34" charset="0"/>
              </a:rPr>
              <a:t>Less than half use campus disability services </a:t>
            </a:r>
            <a:endParaRPr lang="en-US" sz="500" dirty="0">
              <a:latin typeface="Century Gothic" panose="020B0502020202020204" pitchFamily="34" charset="0"/>
            </a:endParaRPr>
          </a:p>
          <a:p>
            <a:pPr>
              <a:lnSpc>
                <a:spcPct val="100000"/>
              </a:lnSpc>
              <a:spcBef>
                <a:spcPts val="0"/>
              </a:spcBef>
              <a:spcAft>
                <a:spcPts val="1200"/>
              </a:spcAft>
            </a:pPr>
            <a:r>
              <a:rPr lang="en-US" sz="2200" dirty="0">
                <a:latin typeface="Century Gothic" panose="020B0502020202020204" pitchFamily="34" charset="0"/>
              </a:rPr>
              <a:t>20% are aware of community support services </a:t>
            </a:r>
          </a:p>
          <a:p>
            <a:pPr>
              <a:lnSpc>
                <a:spcPct val="100000"/>
              </a:lnSpc>
              <a:spcBef>
                <a:spcPts val="0"/>
              </a:spcBef>
              <a:spcAft>
                <a:spcPts val="1200"/>
              </a:spcAft>
            </a:pPr>
            <a:r>
              <a:rPr lang="en-US" sz="2200" dirty="0">
                <a:latin typeface="Century Gothic" panose="020B0502020202020204" pitchFamily="34" charset="0"/>
              </a:rPr>
              <a:t>Lower grades and social capital than non-disabled students</a:t>
            </a:r>
          </a:p>
          <a:p>
            <a:pPr>
              <a:lnSpc>
                <a:spcPct val="100000"/>
              </a:lnSpc>
              <a:spcBef>
                <a:spcPts val="0"/>
              </a:spcBef>
              <a:spcAft>
                <a:spcPts val="1200"/>
              </a:spcAft>
            </a:pPr>
            <a:r>
              <a:rPr lang="en-US" sz="2200" dirty="0">
                <a:latin typeface="Century Gothic" panose="020B0502020202020204" pitchFamily="34" charset="0"/>
              </a:rPr>
              <a:t>3 times more likely to drop out than non-disabled students</a:t>
            </a:r>
          </a:p>
          <a:p>
            <a:pPr>
              <a:lnSpc>
                <a:spcPct val="100000"/>
              </a:lnSpc>
              <a:spcBef>
                <a:spcPts val="0"/>
              </a:spcBef>
              <a:spcAft>
                <a:spcPts val="1200"/>
              </a:spcAft>
            </a:pPr>
            <a:r>
              <a:rPr lang="en-US" sz="2200" dirty="0">
                <a:latin typeface="Century Gothic" panose="020B0502020202020204" pitchFamily="34" charset="0"/>
              </a:rPr>
              <a:t>4 times less likely to utilize career services</a:t>
            </a:r>
          </a:p>
          <a:p>
            <a:pPr>
              <a:lnSpc>
                <a:spcPct val="100000"/>
              </a:lnSpc>
              <a:spcBef>
                <a:spcPts val="0"/>
              </a:spcBef>
              <a:spcAft>
                <a:spcPts val="1200"/>
              </a:spcAft>
            </a:pPr>
            <a:r>
              <a:rPr lang="en-US" sz="2200" dirty="0">
                <a:latin typeface="Century Gothic" panose="020B0502020202020204" pitchFamily="34" charset="0"/>
              </a:rPr>
              <a:t>3 times less likely to participate in Co-Op and paid internships</a:t>
            </a:r>
          </a:p>
          <a:p>
            <a:pPr>
              <a:lnSpc>
                <a:spcPct val="100000"/>
              </a:lnSpc>
              <a:spcBef>
                <a:spcPts val="0"/>
              </a:spcBef>
              <a:spcAft>
                <a:spcPts val="1200"/>
              </a:spcAft>
            </a:pPr>
            <a:r>
              <a:rPr lang="en-US" sz="2200" dirty="0">
                <a:latin typeface="Century Gothic" panose="020B0502020202020204" pitchFamily="34" charset="0"/>
              </a:rPr>
              <a:t>Veteran students with TBI are less likely than civilian students                                          with TBI to request classroom accommodations</a:t>
            </a:r>
          </a:p>
          <a:p>
            <a:pPr>
              <a:lnSpc>
                <a:spcPct val="100000"/>
              </a:lnSpc>
            </a:pPr>
            <a:endParaRPr lang="en-US" sz="2100" dirty="0">
              <a:latin typeface="Century Gothic" panose="020B0502020202020204" pitchFamily="34" charset="0"/>
            </a:endParaRPr>
          </a:p>
        </p:txBody>
      </p:sp>
    </p:spTree>
    <p:extLst>
      <p:ext uri="{BB962C8B-B14F-4D97-AF65-F5344CB8AC3E}">
        <p14:creationId xmlns:p14="http://schemas.microsoft.com/office/powerpoint/2010/main" val="18636750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altLang="en-US" sz="4000" b="1" dirty="0">
                <a:latin typeface="Century Gothic" panose="020B0502020202020204" pitchFamily="34" charset="0"/>
              </a:rPr>
              <a:t>Employment and TBI</a:t>
            </a:r>
            <a:endParaRPr lang="en-US" sz="4000" b="1" dirty="0">
              <a:solidFill>
                <a:schemeClr val="tx1"/>
              </a:solidFill>
              <a:latin typeface="Century Gothic" panose="020B0502020202020204" pitchFamily="34" charset="0"/>
            </a:endParaRPr>
          </a:p>
        </p:txBody>
      </p:sp>
      <p:sp>
        <p:nvSpPr>
          <p:cNvPr id="3" name="Content Placeholder 2"/>
          <p:cNvSpPr>
            <a:spLocks noGrp="1"/>
          </p:cNvSpPr>
          <p:nvPr>
            <p:ph idx="1"/>
          </p:nvPr>
        </p:nvSpPr>
        <p:spPr>
          <a:xfrm>
            <a:off x="838200" y="1825624"/>
            <a:ext cx="10515600" cy="5032375"/>
          </a:xfrm>
        </p:spPr>
        <p:txBody>
          <a:bodyPr>
            <a:normAutofit/>
          </a:bodyPr>
          <a:lstStyle/>
          <a:p>
            <a:pPr>
              <a:lnSpc>
                <a:spcPct val="100000"/>
              </a:lnSpc>
              <a:spcBef>
                <a:spcPts val="0"/>
              </a:spcBef>
              <a:spcAft>
                <a:spcPts val="1800"/>
              </a:spcAft>
            </a:pPr>
            <a:r>
              <a:rPr lang="en-US" altLang="en-US" sz="2200" dirty="0">
                <a:latin typeface="Century Gothic" panose="020B0502020202020204" pitchFamily="34" charset="0"/>
              </a:rPr>
              <a:t>Impact on academic achievement (lower grades, higher drop-out rates) limits post-injury employment options</a:t>
            </a:r>
          </a:p>
          <a:p>
            <a:pPr>
              <a:lnSpc>
                <a:spcPct val="100000"/>
              </a:lnSpc>
              <a:spcBef>
                <a:spcPts val="0"/>
              </a:spcBef>
              <a:spcAft>
                <a:spcPts val="1800"/>
              </a:spcAft>
            </a:pPr>
            <a:r>
              <a:rPr lang="en-US" altLang="en-US" sz="2200" dirty="0">
                <a:latin typeface="Century Gothic" panose="020B0502020202020204" pitchFamily="34" charset="0"/>
              </a:rPr>
              <a:t>62% employed at time of injury</a:t>
            </a:r>
          </a:p>
          <a:p>
            <a:pPr>
              <a:lnSpc>
                <a:spcPct val="100000"/>
              </a:lnSpc>
              <a:spcBef>
                <a:spcPts val="0"/>
              </a:spcBef>
              <a:spcAft>
                <a:spcPts val="1800"/>
              </a:spcAft>
            </a:pPr>
            <a:r>
              <a:rPr lang="en-US" altLang="en-US" sz="2200" dirty="0">
                <a:latin typeface="Century Gothic" panose="020B0502020202020204" pitchFamily="34" charset="0"/>
              </a:rPr>
              <a:t>31% employed 1 year after injury</a:t>
            </a:r>
          </a:p>
          <a:p>
            <a:pPr>
              <a:lnSpc>
                <a:spcPct val="100000"/>
              </a:lnSpc>
              <a:spcBef>
                <a:spcPts val="0"/>
              </a:spcBef>
              <a:spcAft>
                <a:spcPts val="1800"/>
              </a:spcAft>
            </a:pPr>
            <a:r>
              <a:rPr lang="en-US" altLang="en-US" sz="2200" dirty="0">
                <a:latin typeface="Century Gothic" panose="020B0502020202020204" pitchFamily="34" charset="0"/>
              </a:rPr>
              <a:t>75% lose jobs within 90 days of placement without adequate supports</a:t>
            </a:r>
          </a:p>
          <a:p>
            <a:pPr>
              <a:lnSpc>
                <a:spcPct val="100000"/>
              </a:lnSpc>
              <a:spcBef>
                <a:spcPts val="0"/>
              </a:spcBef>
              <a:spcAft>
                <a:spcPts val="1800"/>
              </a:spcAft>
            </a:pPr>
            <a:r>
              <a:rPr lang="en-US" altLang="en-US" sz="2200" dirty="0">
                <a:latin typeface="Century Gothic" panose="020B0502020202020204" pitchFamily="34" charset="0"/>
              </a:rPr>
              <a:t>Overall employment rate for Americans with                                                                   moderate/severe TBI is less than 40%</a:t>
            </a:r>
          </a:p>
          <a:p>
            <a:pPr>
              <a:lnSpc>
                <a:spcPct val="100000"/>
              </a:lnSpc>
            </a:pPr>
            <a:endParaRPr lang="en-US" sz="2100" dirty="0">
              <a:latin typeface="Century Gothic" panose="020B0502020202020204" pitchFamily="34" charset="0"/>
            </a:endParaRPr>
          </a:p>
          <a:p>
            <a:pPr>
              <a:lnSpc>
                <a:spcPct val="100000"/>
              </a:lnSpc>
            </a:pPr>
            <a:endParaRPr lang="en-US" sz="2100" dirty="0">
              <a:latin typeface="Century Gothic" panose="020B0502020202020204" pitchFamily="34" charset="0"/>
            </a:endParaRPr>
          </a:p>
        </p:txBody>
      </p:sp>
    </p:spTree>
    <p:extLst>
      <p:ext uri="{BB962C8B-B14F-4D97-AF65-F5344CB8AC3E}">
        <p14:creationId xmlns:p14="http://schemas.microsoft.com/office/powerpoint/2010/main" val="40269676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altLang="en-US" sz="4000" b="1" dirty="0">
                <a:latin typeface="Century Gothic" panose="020B0502020202020204" pitchFamily="34" charset="0"/>
              </a:rPr>
              <a:t>People with TBI and the State-Federal Vocational Rehabilitation Program</a:t>
            </a:r>
            <a:endParaRPr lang="en-US" sz="4000" b="1" dirty="0">
              <a:solidFill>
                <a:schemeClr val="tx1"/>
              </a:solidFill>
              <a:latin typeface="Century Gothic" panose="020B0502020202020204" pitchFamily="34" charset="0"/>
            </a:endParaRPr>
          </a:p>
        </p:txBody>
      </p:sp>
      <p:sp>
        <p:nvSpPr>
          <p:cNvPr id="3" name="Content Placeholder 2"/>
          <p:cNvSpPr>
            <a:spLocks noGrp="1"/>
          </p:cNvSpPr>
          <p:nvPr>
            <p:ph idx="1"/>
          </p:nvPr>
        </p:nvSpPr>
        <p:spPr/>
        <p:txBody>
          <a:bodyPr>
            <a:normAutofit/>
          </a:bodyPr>
          <a:lstStyle/>
          <a:p>
            <a:pPr>
              <a:lnSpc>
                <a:spcPct val="100000"/>
              </a:lnSpc>
              <a:spcBef>
                <a:spcPts val="0"/>
              </a:spcBef>
              <a:spcAft>
                <a:spcPts val="1800"/>
              </a:spcAft>
            </a:pPr>
            <a:r>
              <a:rPr lang="en-US" altLang="en-US" sz="2200" dirty="0">
                <a:latin typeface="Century Gothic" panose="020B0502020202020204" pitchFamily="34" charset="0"/>
              </a:rPr>
              <a:t>Less than 1/3 have ever heard of VR</a:t>
            </a:r>
          </a:p>
          <a:p>
            <a:pPr>
              <a:lnSpc>
                <a:spcPct val="100000"/>
              </a:lnSpc>
              <a:spcBef>
                <a:spcPts val="0"/>
              </a:spcBef>
              <a:spcAft>
                <a:spcPts val="1800"/>
              </a:spcAft>
            </a:pPr>
            <a:r>
              <a:rPr lang="en-US" sz="2200" dirty="0">
                <a:latin typeface="Century Gothic" panose="020B0502020202020204" pitchFamily="34" charset="0"/>
              </a:rPr>
              <a:t>Less than 5% enroll in VR services</a:t>
            </a:r>
          </a:p>
          <a:p>
            <a:pPr>
              <a:lnSpc>
                <a:spcPct val="100000"/>
              </a:lnSpc>
              <a:spcBef>
                <a:spcPts val="0"/>
              </a:spcBef>
              <a:spcAft>
                <a:spcPts val="1800"/>
              </a:spcAft>
            </a:pPr>
            <a:r>
              <a:rPr lang="en-US" sz="2200" dirty="0">
                <a:latin typeface="Century Gothic" panose="020B0502020202020204" pitchFamily="34" charset="0"/>
              </a:rPr>
              <a:t>Less than 50% of VR clients with TBI are successfully rehabilitated</a:t>
            </a:r>
          </a:p>
          <a:p>
            <a:pPr>
              <a:lnSpc>
                <a:spcPct val="100000"/>
              </a:lnSpc>
              <a:spcBef>
                <a:spcPts val="0"/>
              </a:spcBef>
              <a:spcAft>
                <a:spcPts val="1800"/>
              </a:spcAft>
            </a:pPr>
            <a:r>
              <a:rPr lang="en-US" sz="2200" dirty="0">
                <a:latin typeface="Century Gothic" panose="020B0502020202020204" pitchFamily="34" charset="0"/>
              </a:rPr>
              <a:t>Higher service costs and lower success rates than other VR clients</a:t>
            </a:r>
          </a:p>
          <a:p>
            <a:pPr>
              <a:lnSpc>
                <a:spcPct val="100000"/>
              </a:lnSpc>
              <a:spcBef>
                <a:spcPts val="0"/>
              </a:spcBef>
              <a:spcAft>
                <a:spcPts val="1800"/>
              </a:spcAft>
            </a:pPr>
            <a:r>
              <a:rPr lang="en-US" sz="2200" dirty="0">
                <a:latin typeface="Century Gothic" panose="020B0502020202020204" pitchFamily="34" charset="0"/>
              </a:rPr>
              <a:t>VR clients with TBI who receive college training are 2.8 times more likely to achieve Status 26 closures than those who do not receive college training</a:t>
            </a:r>
          </a:p>
          <a:p>
            <a:pPr marL="0" indent="0">
              <a:lnSpc>
                <a:spcPct val="100000"/>
              </a:lnSpc>
              <a:spcAft>
                <a:spcPts val="1800"/>
              </a:spcAft>
              <a:buNone/>
            </a:pPr>
            <a:endParaRPr lang="en-US" sz="2100" dirty="0">
              <a:latin typeface="Century Gothic" panose="020B0502020202020204" pitchFamily="34" charset="0"/>
            </a:endParaRPr>
          </a:p>
        </p:txBody>
      </p:sp>
    </p:spTree>
    <p:extLst>
      <p:ext uri="{BB962C8B-B14F-4D97-AF65-F5344CB8AC3E}">
        <p14:creationId xmlns:p14="http://schemas.microsoft.com/office/powerpoint/2010/main" val="227676956"/>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4078</TotalTime>
  <Words>1346</Words>
  <Application>Microsoft Office PowerPoint</Application>
  <PresentationFormat>Widescreen</PresentationFormat>
  <Paragraphs>129</Paragraphs>
  <Slides>17</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Century Gothic</vt:lpstr>
      <vt:lpstr>Wingdings</vt:lpstr>
      <vt:lpstr>1_Office Theme</vt:lpstr>
      <vt:lpstr>Strategies for Improving Educational and Employment Outcomes for Post-Secondary Students with Traumatic Brain Injuries </vt:lpstr>
      <vt:lpstr>Acknowledgement and Disclaimer</vt:lpstr>
      <vt:lpstr>Our Objectives </vt:lpstr>
      <vt:lpstr>TBI in America</vt:lpstr>
      <vt:lpstr>Common Causes of TBI</vt:lpstr>
      <vt:lpstr>Multi-Systemic Effects of TBI…</vt:lpstr>
      <vt:lpstr>College Students with TBI</vt:lpstr>
      <vt:lpstr>Employment and TBI</vt:lpstr>
      <vt:lpstr>People with TBI and the State-Federal Vocational Rehabilitation Program</vt:lpstr>
      <vt:lpstr>Project Career</vt:lpstr>
      <vt:lpstr>Project Career Team</vt:lpstr>
      <vt:lpstr>Project Career Intervention</vt:lpstr>
      <vt:lpstr>Project Career Students, N=146</vt:lpstr>
      <vt:lpstr>Project Career Activity Data</vt:lpstr>
      <vt:lpstr>Project Career Student Outcomes</vt:lpstr>
      <vt:lpstr>Project Career Student Outcomes 2</vt:lpstr>
      <vt:lpstr>STAR Portal  (Students, Technology, Accommodations, &amp; Resources) </vt:lpstr>
    </vt:vector>
  </TitlesOfParts>
  <Company>Kent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Strategies for Improving Educational            and Employment Outcomes for                    Post-Secondary Students with Traumatic</dc:title>
  <dc:creator>STAUFFER, CALLISTA</dc:creator>
  <cp:lastModifiedBy>Kristen Smith</cp:lastModifiedBy>
  <cp:revision>78</cp:revision>
  <cp:lastPrinted>2019-05-28T15:12:32Z</cp:lastPrinted>
  <dcterms:created xsi:type="dcterms:W3CDTF">2019-05-22T14:05:13Z</dcterms:created>
  <dcterms:modified xsi:type="dcterms:W3CDTF">2021-07-16T12:09:26Z</dcterms:modified>
</cp:coreProperties>
</file>