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6"/>
  </p:notesMasterIdLst>
  <p:handoutMasterIdLst>
    <p:handoutMasterId r:id="rId17"/>
  </p:handoutMasterIdLst>
  <p:sldIdLst>
    <p:sldId id="1189" r:id="rId2"/>
    <p:sldId id="1193" r:id="rId3"/>
    <p:sldId id="1261" r:id="rId4"/>
    <p:sldId id="1275" r:id="rId5"/>
    <p:sldId id="1274" r:id="rId6"/>
    <p:sldId id="1256" r:id="rId7"/>
    <p:sldId id="1276" r:id="rId8"/>
    <p:sldId id="1262" r:id="rId9"/>
    <p:sldId id="1263" r:id="rId10"/>
    <p:sldId id="259" r:id="rId11"/>
    <p:sldId id="1260" r:id="rId12"/>
    <p:sldId id="1231" r:id="rId13"/>
    <p:sldId id="1228" r:id="rId14"/>
    <p:sldId id="683" r:id="rId15"/>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mployment Challenges and Opportunities post COVID" id="{45FFE5CD-F38E-AC43-9437-B4CC04E2232C}">
          <p14:sldIdLst>
            <p14:sldId id="1189"/>
            <p14:sldId id="1193"/>
            <p14:sldId id="1261"/>
            <p14:sldId id="1275"/>
            <p14:sldId id="1274"/>
            <p14:sldId id="1256"/>
            <p14:sldId id="1276"/>
            <p14:sldId id="1262"/>
            <p14:sldId id="1263"/>
            <p14:sldId id="259"/>
            <p14:sldId id="1260"/>
            <p14:sldId id="1231"/>
            <p14:sldId id="1228"/>
            <p14:sldId id="6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ine Zlockie" initials="J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541"/>
    <a:srgbClr val="008F00"/>
    <a:srgbClr val="0432FF"/>
    <a:srgbClr val="FF9900"/>
    <a:srgbClr val="04CE25"/>
    <a:srgbClr val="FAEB16"/>
    <a:srgbClr val="000000"/>
    <a:srgbClr val="FFF66B"/>
    <a:srgbClr val="D6FF99"/>
    <a:srgbClr val="FFFC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4" autoAdjust="0"/>
    <p:restoredTop sz="79532" autoAdjust="0"/>
  </p:normalViewPr>
  <p:slideViewPr>
    <p:cSldViewPr>
      <p:cViewPr>
        <p:scale>
          <a:sx n="80" d="100"/>
          <a:sy n="80" d="100"/>
        </p:scale>
        <p:origin x="2112" y="474"/>
      </p:cViewPr>
      <p:guideLst>
        <p:guide orient="horz" pos="2160"/>
        <p:guide pos="2880"/>
      </p:guideLst>
    </p:cSldViewPr>
  </p:slideViewPr>
  <p:outlineViewPr>
    <p:cViewPr>
      <p:scale>
        <a:sx n="33" d="100"/>
        <a:sy n="33" d="100"/>
      </p:scale>
      <p:origin x="0" y="-97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7637795275592"/>
          <c:y val="5.1083714117857351E-2"/>
          <c:w val="0.89102362204724406"/>
          <c:h val="0.74122700516994944"/>
        </c:manualLayout>
      </c:layout>
      <c:lineChart>
        <c:grouping val="standard"/>
        <c:varyColors val="0"/>
        <c:ser>
          <c:idx val="0"/>
          <c:order val="0"/>
          <c:tx>
            <c:strRef>
              <c:f>Sheet1!$A$2</c:f>
              <c:strCache>
                <c:ptCount val="1"/>
                <c:pt idx="0">
                  <c:v>With a disability</c:v>
                </c:pt>
              </c:strCache>
            </c:strRef>
          </c:tx>
          <c:spPr>
            <a:ln w="76200" cap="rnd">
              <a:solidFill>
                <a:srgbClr val="0432FF"/>
              </a:solidFill>
              <a:prstDash val="sysDot"/>
              <a:round/>
            </a:ln>
            <a:effectLst/>
          </c:spPr>
          <c:marker>
            <c:symbol val="none"/>
          </c:marker>
          <c:cat>
            <c:strRef>
              <c:f>Sheet1!$B$1:$R$1</c:f>
              <c:strCache>
                <c:ptCount val="17"/>
                <c:pt idx="0">
                  <c:v>Febriary</c:v>
                </c:pt>
                <c:pt idx="1">
                  <c:v>March</c:v>
                </c:pt>
                <c:pt idx="2">
                  <c:v>April</c:v>
                </c:pt>
                <c:pt idx="3">
                  <c:v>May</c:v>
                </c:pt>
                <c:pt idx="4">
                  <c:v>June</c:v>
                </c:pt>
                <c:pt idx="5">
                  <c:v>July</c:v>
                </c:pt>
                <c:pt idx="6">
                  <c:v>August</c:v>
                </c:pt>
                <c:pt idx="7">
                  <c:v>September</c:v>
                </c:pt>
                <c:pt idx="8">
                  <c:v>October</c:v>
                </c:pt>
                <c:pt idx="9">
                  <c:v>November</c:v>
                </c:pt>
                <c:pt idx="10">
                  <c:v>December</c:v>
                </c:pt>
                <c:pt idx="11">
                  <c:v>January</c:v>
                </c:pt>
                <c:pt idx="12">
                  <c:v>February</c:v>
                </c:pt>
                <c:pt idx="13">
                  <c:v>March2</c:v>
                </c:pt>
                <c:pt idx="14">
                  <c:v>April2</c:v>
                </c:pt>
                <c:pt idx="15">
                  <c:v>May2</c:v>
                </c:pt>
                <c:pt idx="16">
                  <c:v>June2</c:v>
                </c:pt>
              </c:strCache>
            </c:strRef>
          </c:cat>
          <c:val>
            <c:numRef>
              <c:f>Sheet1!$B$2:$R$2</c:f>
              <c:numCache>
                <c:formatCode>0.0%</c:formatCode>
                <c:ptCount val="17"/>
                <c:pt idx="0">
                  <c:v>0</c:v>
                </c:pt>
                <c:pt idx="1">
                  <c:v>-1.0999999999999999E-2</c:v>
                </c:pt>
                <c:pt idx="2">
                  <c:v>-0.1880702940182494</c:v>
                </c:pt>
                <c:pt idx="3">
                  <c:v>-0.1591753970936127</c:v>
                </c:pt>
                <c:pt idx="4">
                  <c:v>-0.12115579587698547</c:v>
                </c:pt>
                <c:pt idx="5">
                  <c:v>-0.15089557282865834</c:v>
                </c:pt>
                <c:pt idx="6">
                  <c:v>-0.11220006759040216</c:v>
                </c:pt>
                <c:pt idx="7">
                  <c:v>-0.10594795539033457</c:v>
                </c:pt>
                <c:pt idx="8">
                  <c:v>-8.465697870902332E-2</c:v>
                </c:pt>
                <c:pt idx="9">
                  <c:v>-8.6346738763095635E-2</c:v>
                </c:pt>
                <c:pt idx="10">
                  <c:v>-0.10104765123352484</c:v>
                </c:pt>
                <c:pt idx="11">
                  <c:v>-0.1307874281851977</c:v>
                </c:pt>
                <c:pt idx="12">
                  <c:v>-0.11963501182832038</c:v>
                </c:pt>
                <c:pt idx="13">
                  <c:v>-7.7559986481919571E-2</c:v>
                </c:pt>
                <c:pt idx="14">
                  <c:v>-5.6269009800608311E-2</c:v>
                </c:pt>
                <c:pt idx="15">
                  <c:v>-3.2950321054410273E-2</c:v>
                </c:pt>
                <c:pt idx="16">
                  <c:v>1.8418384589388308E-2</c:v>
                </c:pt>
              </c:numCache>
            </c:numRef>
          </c:val>
          <c:smooth val="0"/>
          <c:extLst>
            <c:ext xmlns:c16="http://schemas.microsoft.com/office/drawing/2014/chart" uri="{C3380CC4-5D6E-409C-BE32-E72D297353CC}">
              <c16:uniqueId val="{00000000-D0F9-364E-AA52-92A5FF7D2D67}"/>
            </c:ext>
          </c:extLst>
        </c:ser>
        <c:ser>
          <c:idx val="1"/>
          <c:order val="1"/>
          <c:tx>
            <c:strRef>
              <c:f>Sheet1!$A$3</c:f>
              <c:strCache>
                <c:ptCount val="1"/>
                <c:pt idx="0">
                  <c:v>No disability</c:v>
                </c:pt>
              </c:strCache>
            </c:strRef>
          </c:tx>
          <c:spPr>
            <a:ln w="76200" cap="rnd">
              <a:solidFill>
                <a:srgbClr val="FF0000"/>
              </a:solidFill>
              <a:round/>
            </a:ln>
            <a:effectLst/>
          </c:spPr>
          <c:marker>
            <c:symbol val="none"/>
          </c:marker>
          <c:cat>
            <c:strRef>
              <c:f>Sheet1!$B$1:$R$1</c:f>
              <c:strCache>
                <c:ptCount val="17"/>
                <c:pt idx="0">
                  <c:v>Febriary</c:v>
                </c:pt>
                <c:pt idx="1">
                  <c:v>March</c:v>
                </c:pt>
                <c:pt idx="2">
                  <c:v>April</c:v>
                </c:pt>
                <c:pt idx="3">
                  <c:v>May</c:v>
                </c:pt>
                <c:pt idx="4">
                  <c:v>June</c:v>
                </c:pt>
                <c:pt idx="5">
                  <c:v>July</c:v>
                </c:pt>
                <c:pt idx="6">
                  <c:v>August</c:v>
                </c:pt>
                <c:pt idx="7">
                  <c:v>September</c:v>
                </c:pt>
                <c:pt idx="8">
                  <c:v>October</c:v>
                </c:pt>
                <c:pt idx="9">
                  <c:v>November</c:v>
                </c:pt>
                <c:pt idx="10">
                  <c:v>December</c:v>
                </c:pt>
                <c:pt idx="11">
                  <c:v>January</c:v>
                </c:pt>
                <c:pt idx="12">
                  <c:v>February</c:v>
                </c:pt>
                <c:pt idx="13">
                  <c:v>March2</c:v>
                </c:pt>
                <c:pt idx="14">
                  <c:v>April2</c:v>
                </c:pt>
                <c:pt idx="15">
                  <c:v>May2</c:v>
                </c:pt>
                <c:pt idx="16">
                  <c:v>June2</c:v>
                </c:pt>
              </c:strCache>
            </c:strRef>
          </c:cat>
          <c:val>
            <c:numRef>
              <c:f>Sheet1!$B$3:$R$3</c:f>
              <c:numCache>
                <c:formatCode>0.0%</c:formatCode>
                <c:ptCount val="17"/>
                <c:pt idx="0">
                  <c:v>0</c:v>
                </c:pt>
                <c:pt idx="1">
                  <c:v>-5.0000000000000001E-3</c:v>
                </c:pt>
                <c:pt idx="2">
                  <c:v>-0.15502958579881701</c:v>
                </c:pt>
                <c:pt idx="3">
                  <c:v>-0.12896120973044051</c:v>
                </c:pt>
                <c:pt idx="4">
                  <c:v>-9.5266272189349119E-2</c:v>
                </c:pt>
                <c:pt idx="5">
                  <c:v>-8.305719921104536E-2</c:v>
                </c:pt>
                <c:pt idx="6">
                  <c:v>-6.6600920447074288E-2</c:v>
                </c:pt>
                <c:pt idx="7">
                  <c:v>-6.3083497698882315E-2</c:v>
                </c:pt>
                <c:pt idx="8">
                  <c:v>-4.6574621959237346E-2</c:v>
                </c:pt>
                <c:pt idx="9">
                  <c:v>-4.802103879026956E-2</c:v>
                </c:pt>
                <c:pt idx="10">
                  <c:v>-5.1328073635765942E-2</c:v>
                </c:pt>
                <c:pt idx="11">
                  <c:v>-5.8257725180802106E-2</c:v>
                </c:pt>
                <c:pt idx="12">
                  <c:v>-5.1203155818540437E-2</c:v>
                </c:pt>
                <c:pt idx="13">
                  <c:v>-4.6456278763971071E-2</c:v>
                </c:pt>
                <c:pt idx="14">
                  <c:v>-4.2899408284023666E-2</c:v>
                </c:pt>
                <c:pt idx="15">
                  <c:v>-3.9737015121630505E-2</c:v>
                </c:pt>
                <c:pt idx="16">
                  <c:v>-3.8415516107823802E-2</c:v>
                </c:pt>
              </c:numCache>
            </c:numRef>
          </c:val>
          <c:smooth val="0"/>
          <c:extLst>
            <c:ext xmlns:c16="http://schemas.microsoft.com/office/drawing/2014/chart" uri="{C3380CC4-5D6E-409C-BE32-E72D297353CC}">
              <c16:uniqueId val="{00000001-D0F9-364E-AA52-92A5FF7D2D67}"/>
            </c:ext>
          </c:extLst>
        </c:ser>
        <c:dLbls>
          <c:showLegendKey val="0"/>
          <c:showVal val="0"/>
          <c:showCatName val="0"/>
          <c:showSerName val="0"/>
          <c:showPercent val="0"/>
          <c:showBubbleSize val="0"/>
        </c:dLbls>
        <c:smooth val="0"/>
        <c:axId val="1423484240"/>
        <c:axId val="1423485872"/>
      </c:lineChart>
      <c:catAx>
        <c:axId val="14234842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23485872"/>
        <c:crosses val="autoZero"/>
        <c:auto val="1"/>
        <c:lblAlgn val="ctr"/>
        <c:lblOffset val="100"/>
        <c:noMultiLvlLbl val="0"/>
      </c:catAx>
      <c:valAx>
        <c:axId val="1423485872"/>
        <c:scaling>
          <c:orientation val="minMax"/>
          <c:max val="0.1"/>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23484240"/>
        <c:crosses val="autoZero"/>
        <c:crossBetween val="between"/>
        <c:majorUnit val="0.1"/>
      </c:valAx>
      <c:spPr>
        <a:noFill/>
        <a:ln>
          <a:noFill/>
        </a:ln>
        <a:effectLst/>
      </c:spPr>
    </c:plotArea>
    <c:legend>
      <c:legendPos val="b"/>
      <c:layout>
        <c:manualLayout>
          <c:xMode val="edge"/>
          <c:yMode val="edge"/>
          <c:x val="0.16558898600977631"/>
          <c:y val="9.5405110470412599E-2"/>
          <c:w val="0.66742613595318923"/>
          <c:h val="9.8216887765101055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7637795275592"/>
          <c:y val="7.3075100115846225E-2"/>
          <c:w val="0.89102362204724406"/>
          <c:h val="0.7192355324516474"/>
        </c:manualLayout>
      </c:layout>
      <c:barChart>
        <c:barDir val="col"/>
        <c:grouping val="clustered"/>
        <c:varyColors val="0"/>
        <c:ser>
          <c:idx val="0"/>
          <c:order val="0"/>
          <c:tx>
            <c:strRef>
              <c:f>Sheet1!$B$1</c:f>
              <c:strCache>
                <c:ptCount val="1"/>
                <c:pt idx="0">
                  <c:v>Individual CIE</c:v>
                </c:pt>
              </c:strCache>
            </c:strRef>
          </c:tx>
          <c:spPr>
            <a:solidFill>
              <a:schemeClr val="tx2">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Working</c:v>
                </c:pt>
                <c:pt idx="1">
                  <c:v>Furloughed</c:v>
                </c:pt>
                <c:pt idx="2">
                  <c:v>Laid off</c:v>
                </c:pt>
                <c:pt idx="3">
                  <c:v>Voluntarily not working</c:v>
                </c:pt>
              </c:strCache>
            </c:strRef>
          </c:cat>
          <c:val>
            <c:numRef>
              <c:f>Sheet1!$B$2:$B$5</c:f>
              <c:numCache>
                <c:formatCode>0%</c:formatCode>
                <c:ptCount val="4"/>
                <c:pt idx="0">
                  <c:v>0.46</c:v>
                </c:pt>
                <c:pt idx="1">
                  <c:v>0.3</c:v>
                </c:pt>
                <c:pt idx="2">
                  <c:v>0.08</c:v>
                </c:pt>
                <c:pt idx="3">
                  <c:v>0.14000000000000001</c:v>
                </c:pt>
              </c:numCache>
            </c:numRef>
          </c:val>
          <c:extLst>
            <c:ext xmlns:c16="http://schemas.microsoft.com/office/drawing/2014/chart" uri="{C3380CC4-5D6E-409C-BE32-E72D297353CC}">
              <c16:uniqueId val="{00000000-D0F9-364E-AA52-92A5FF7D2D67}"/>
            </c:ext>
          </c:extLst>
        </c:ser>
        <c:ser>
          <c:idx val="1"/>
          <c:order val="1"/>
          <c:tx>
            <c:strRef>
              <c:f>Sheet1!$C$1</c:f>
              <c:strCache>
                <c:ptCount val="1"/>
                <c:pt idx="0">
                  <c:v>Group supported job</c:v>
                </c:pt>
              </c:strCache>
            </c:strRef>
          </c:tx>
          <c:spPr>
            <a:pattFill prst="dkHorz">
              <a:fgClr>
                <a:schemeClr val="accent3">
                  <a:lumMod val="75000"/>
                </a:schemeClr>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Working</c:v>
                </c:pt>
                <c:pt idx="1">
                  <c:v>Furloughed</c:v>
                </c:pt>
                <c:pt idx="2">
                  <c:v>Laid off</c:v>
                </c:pt>
                <c:pt idx="3">
                  <c:v>Voluntarily not working</c:v>
                </c:pt>
              </c:strCache>
            </c:strRef>
          </c:cat>
          <c:val>
            <c:numRef>
              <c:f>Sheet1!$C$2:$C$5</c:f>
              <c:numCache>
                <c:formatCode>0%</c:formatCode>
                <c:ptCount val="4"/>
                <c:pt idx="0">
                  <c:v>0.36</c:v>
                </c:pt>
                <c:pt idx="1">
                  <c:v>0.45</c:v>
                </c:pt>
                <c:pt idx="2">
                  <c:v>0.05</c:v>
                </c:pt>
                <c:pt idx="3">
                  <c:v>0.18</c:v>
                </c:pt>
              </c:numCache>
            </c:numRef>
          </c:val>
          <c:extLst>
            <c:ext xmlns:c16="http://schemas.microsoft.com/office/drawing/2014/chart" uri="{C3380CC4-5D6E-409C-BE32-E72D297353CC}">
              <c16:uniqueId val="{00000001-D0F9-364E-AA52-92A5FF7D2D67}"/>
            </c:ext>
          </c:extLst>
        </c:ser>
        <c:dLbls>
          <c:showLegendKey val="0"/>
          <c:showVal val="0"/>
          <c:showCatName val="0"/>
          <c:showSerName val="0"/>
          <c:showPercent val="0"/>
          <c:showBubbleSize val="0"/>
        </c:dLbls>
        <c:gapWidth val="114"/>
        <c:overlap val="-27"/>
        <c:axId val="1423484240"/>
        <c:axId val="1423485872"/>
      </c:barChart>
      <c:catAx>
        <c:axId val="142348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1423485872"/>
        <c:crosses val="autoZero"/>
        <c:auto val="1"/>
        <c:lblAlgn val="ctr"/>
        <c:lblOffset val="100"/>
        <c:noMultiLvlLbl val="0"/>
      </c:catAx>
      <c:valAx>
        <c:axId val="142348587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23484240"/>
        <c:crosses val="autoZero"/>
        <c:crossBetween val="between"/>
        <c:majorUnit val="0.2"/>
      </c:valAx>
      <c:spPr>
        <a:noFill/>
        <a:ln>
          <a:noFill/>
        </a:ln>
        <a:effectLst/>
      </c:spPr>
    </c:plotArea>
    <c:legend>
      <c:legendPos val="b"/>
      <c:layout>
        <c:manualLayout>
          <c:xMode val="edge"/>
          <c:yMode val="edge"/>
          <c:x val="0.57231675901623413"/>
          <c:y val="4.4661213536213176E-2"/>
          <c:w val="0.39857635851074164"/>
          <c:h val="0.2538306212401648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4167881792554"/>
          <c:y val="9.8760709777299518E-2"/>
          <c:w val="0.88743025177408374"/>
          <c:h val="0.80366964985963329"/>
        </c:manualLayout>
      </c:layout>
      <c:barChart>
        <c:barDir val="col"/>
        <c:grouping val="clustered"/>
        <c:varyColors val="0"/>
        <c:ser>
          <c:idx val="0"/>
          <c:order val="0"/>
          <c:tx>
            <c:strRef>
              <c:f>Sheet1!$B$1</c:f>
              <c:strCache>
                <c:ptCount val="1"/>
                <c:pt idx="0">
                  <c:v>October 2019</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Individual  Job</c:v>
                </c:pt>
                <c:pt idx="1">
                  <c:v>Group  Job</c:v>
                </c:pt>
                <c:pt idx="2">
                  <c:v>FB Job</c:v>
                </c:pt>
                <c:pt idx="3">
                  <c:v>CB Non Work</c:v>
                </c:pt>
                <c:pt idx="4">
                  <c:v>FB Non Work</c:v>
                </c:pt>
              </c:strCache>
            </c:strRef>
          </c:cat>
          <c:val>
            <c:numRef>
              <c:f>Sheet1!$B$2:$B$6</c:f>
              <c:numCache>
                <c:formatCode>0%</c:formatCode>
                <c:ptCount val="5"/>
                <c:pt idx="0">
                  <c:v>0.65384615384615385</c:v>
                </c:pt>
                <c:pt idx="1">
                  <c:v>0.22499999999999998</c:v>
                </c:pt>
                <c:pt idx="2">
                  <c:v>0.12676056338028169</c:v>
                </c:pt>
                <c:pt idx="3">
                  <c:v>0.37344398340248963</c:v>
                </c:pt>
                <c:pt idx="4">
                  <c:v>0.65209125475285168</c:v>
                </c:pt>
              </c:numCache>
            </c:numRef>
          </c:val>
          <c:extLst>
            <c:ext xmlns:c16="http://schemas.microsoft.com/office/drawing/2014/chart" uri="{C3380CC4-5D6E-409C-BE32-E72D297353CC}">
              <c16:uniqueId val="{00000000-C24A-5240-86A6-EC1099F90170}"/>
            </c:ext>
          </c:extLst>
        </c:ser>
        <c:dLbls>
          <c:dLblPos val="outEnd"/>
          <c:showLegendKey val="0"/>
          <c:showVal val="1"/>
          <c:showCatName val="0"/>
          <c:showSerName val="0"/>
          <c:showPercent val="0"/>
          <c:showBubbleSize val="0"/>
        </c:dLbls>
        <c:gapWidth val="50"/>
        <c:axId val="1095936639"/>
        <c:axId val="1095856207"/>
      </c:barChart>
      <c:catAx>
        <c:axId val="109593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1095856207"/>
        <c:crosses val="autoZero"/>
        <c:auto val="1"/>
        <c:lblAlgn val="ctr"/>
        <c:lblOffset val="100"/>
        <c:noMultiLvlLbl val="0"/>
      </c:catAx>
      <c:valAx>
        <c:axId val="109585620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109593663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ndara" panose="020E0502030303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Remote support</c:v>
                </c:pt>
              </c:strCache>
            </c:strRef>
          </c:tx>
          <c:spPr>
            <a:solidFill>
              <a:schemeClr val="accent1"/>
            </a:solidFill>
            <a:ln w="19050">
              <a:solidFill>
                <a:schemeClr val="tx1"/>
              </a:solidFill>
            </a:ln>
            <a:effectLst/>
          </c:spPr>
          <c:invertIfNegative val="0"/>
          <c:cat>
            <c:strRef>
              <c:f>Sheet1!$A$2:$A$6</c:f>
              <c:strCache>
                <c:ptCount val="5"/>
                <c:pt idx="0">
                  <c:v>Individual  Job</c:v>
                </c:pt>
                <c:pt idx="1">
                  <c:v>Group  Job</c:v>
                </c:pt>
                <c:pt idx="2">
                  <c:v>FB Job</c:v>
                </c:pt>
                <c:pt idx="3">
                  <c:v>CB Non Work</c:v>
                </c:pt>
                <c:pt idx="4">
                  <c:v>FB Non Work</c:v>
                </c:pt>
              </c:strCache>
            </c:strRef>
          </c:cat>
          <c:val>
            <c:numRef>
              <c:f>Sheet1!$B$2:$B$6</c:f>
              <c:numCache>
                <c:formatCode>0%</c:formatCode>
                <c:ptCount val="5"/>
                <c:pt idx="0">
                  <c:v>0.34</c:v>
                </c:pt>
                <c:pt idx="1">
                  <c:v>0.06</c:v>
                </c:pt>
                <c:pt idx="2">
                  <c:v>0</c:v>
                </c:pt>
                <c:pt idx="3">
                  <c:v>0.3</c:v>
                </c:pt>
                <c:pt idx="4">
                  <c:v>0.52</c:v>
                </c:pt>
              </c:numCache>
            </c:numRef>
          </c:val>
          <c:extLst>
            <c:ext xmlns:c16="http://schemas.microsoft.com/office/drawing/2014/chart" uri="{C3380CC4-5D6E-409C-BE32-E72D297353CC}">
              <c16:uniqueId val="{00000000-9A12-7F4B-9B14-12DA532495DB}"/>
            </c:ext>
          </c:extLst>
        </c:ser>
        <c:ser>
          <c:idx val="1"/>
          <c:order val="1"/>
          <c:tx>
            <c:strRef>
              <c:f>Sheet1!$C$1</c:f>
              <c:strCache>
                <c:ptCount val="1"/>
                <c:pt idx="0">
                  <c:v>Both</c:v>
                </c:pt>
              </c:strCache>
            </c:strRef>
          </c:tx>
          <c:spPr>
            <a:pattFill prst="dkHorz">
              <a:fgClr>
                <a:srgbClr val="E45C5C"/>
              </a:fgClr>
              <a:bgClr>
                <a:schemeClr val="bg1"/>
              </a:bgClr>
            </a:pattFill>
            <a:ln w="19050">
              <a:solidFill>
                <a:schemeClr val="tx1"/>
              </a:solidFill>
            </a:ln>
            <a:effectLst/>
          </c:spPr>
          <c:invertIfNegative val="0"/>
          <c:cat>
            <c:strRef>
              <c:f>Sheet1!$A$2:$A$6</c:f>
              <c:strCache>
                <c:ptCount val="5"/>
                <c:pt idx="0">
                  <c:v>Individual  Job</c:v>
                </c:pt>
                <c:pt idx="1">
                  <c:v>Group  Job</c:v>
                </c:pt>
                <c:pt idx="2">
                  <c:v>FB Job</c:v>
                </c:pt>
                <c:pt idx="3">
                  <c:v>CB Non Work</c:v>
                </c:pt>
                <c:pt idx="4">
                  <c:v>FB Non Work</c:v>
                </c:pt>
              </c:strCache>
            </c:strRef>
          </c:cat>
          <c:val>
            <c:numRef>
              <c:f>Sheet1!$C$2:$C$6</c:f>
              <c:numCache>
                <c:formatCode>0%</c:formatCode>
                <c:ptCount val="5"/>
                <c:pt idx="0">
                  <c:v>0.28000000000000003</c:v>
                </c:pt>
                <c:pt idx="1">
                  <c:v>0.17</c:v>
                </c:pt>
                <c:pt idx="2">
                  <c:v>0.21</c:v>
                </c:pt>
                <c:pt idx="3">
                  <c:v>0.14000000000000001</c:v>
                </c:pt>
                <c:pt idx="4">
                  <c:v>0.17</c:v>
                </c:pt>
              </c:numCache>
            </c:numRef>
          </c:val>
          <c:extLst>
            <c:ext xmlns:c16="http://schemas.microsoft.com/office/drawing/2014/chart" uri="{C3380CC4-5D6E-409C-BE32-E72D297353CC}">
              <c16:uniqueId val="{00000001-9A12-7F4B-9B14-12DA532495DB}"/>
            </c:ext>
          </c:extLst>
        </c:ser>
        <c:dLbls>
          <c:showLegendKey val="0"/>
          <c:showVal val="0"/>
          <c:showCatName val="0"/>
          <c:showSerName val="0"/>
          <c:showPercent val="0"/>
          <c:showBubbleSize val="0"/>
        </c:dLbls>
        <c:gapWidth val="95"/>
        <c:overlap val="100"/>
        <c:axId val="378086848"/>
        <c:axId val="2128934863"/>
      </c:barChart>
      <c:catAx>
        <c:axId val="37808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2128934863"/>
        <c:crosses val="autoZero"/>
        <c:auto val="1"/>
        <c:lblAlgn val="ctr"/>
        <c:lblOffset val="100"/>
        <c:noMultiLvlLbl val="0"/>
      </c:catAx>
      <c:valAx>
        <c:axId val="2128934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78086848"/>
        <c:crosses val="autoZero"/>
        <c:crossBetween val="between"/>
      </c:valAx>
      <c:spPr>
        <a:noFill/>
        <a:ln>
          <a:noFill/>
        </a:ln>
        <a:effectLst/>
      </c:spPr>
    </c:plotArea>
    <c:legend>
      <c:legendPos val="b"/>
      <c:layout>
        <c:manualLayout>
          <c:xMode val="edge"/>
          <c:yMode val="edge"/>
          <c:x val="3.6111111111111101E-2"/>
          <c:y val="0.87137676556348342"/>
          <c:w val="0.91388888888888897"/>
          <c:h val="0.11178703847114968"/>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ndara" panose="020E0502030303020204" pitchFamily="34" charset="0"/>
                <a:ea typeface="+mn-ea"/>
                <a:cs typeface="+mn-cs"/>
              </a:defRPr>
            </a:pPr>
            <a:r>
              <a:rPr lang="en-US" b="1" dirty="0"/>
              <a:t>APSE Provider Survey 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ndara" panose="020E0502030303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Survey 2</c:v>
                </c:pt>
              </c:strCache>
            </c:strRef>
          </c:tx>
          <c:spPr>
            <a:solidFill>
              <a:srgbClr val="C0504D"/>
            </a:solidFill>
            <a:ln>
              <a:solidFill>
                <a:schemeClr val="tx1"/>
              </a:solidFill>
            </a:ln>
            <a:effectLst/>
          </c:spPr>
          <c:invertIfNegative val="0"/>
          <c:dPt>
            <c:idx val="1"/>
            <c:invertIfNegative val="0"/>
            <c:bubble3D val="0"/>
            <c:spPr>
              <a:pattFill prst="dkHorz">
                <a:fgClr>
                  <a:srgbClr val="8064A3"/>
                </a:fgClr>
                <a:bgClr>
                  <a:schemeClr val="bg1"/>
                </a:bgClr>
              </a:pattFill>
              <a:ln>
                <a:solidFill>
                  <a:schemeClr val="tx1"/>
                </a:solidFill>
              </a:ln>
              <a:effectLst/>
            </c:spPr>
            <c:extLst>
              <c:ext xmlns:c16="http://schemas.microsoft.com/office/drawing/2014/chart" uri="{C3380CC4-5D6E-409C-BE32-E72D297353CC}">
                <c16:uniqueId val="{00000001-4AC8-474F-84F9-114DE810ECE7}"/>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Pre-COVID</c:v>
                </c:pt>
                <c:pt idx="1">
                  <c:v>At time of survey</c:v>
                </c:pt>
              </c:strCache>
            </c:strRef>
          </c:cat>
          <c:val>
            <c:numRef>
              <c:f>Sheet1!$B$2:$B$3</c:f>
              <c:numCache>
                <c:formatCode>0%</c:formatCode>
                <c:ptCount val="2"/>
                <c:pt idx="0">
                  <c:v>0.35</c:v>
                </c:pt>
                <c:pt idx="1">
                  <c:v>0.87</c:v>
                </c:pt>
              </c:numCache>
            </c:numRef>
          </c:val>
          <c:extLst>
            <c:ext xmlns:c16="http://schemas.microsoft.com/office/drawing/2014/chart" uri="{C3380CC4-5D6E-409C-BE32-E72D297353CC}">
              <c16:uniqueId val="{00000000-D278-394A-8572-F624DE787863}"/>
            </c:ext>
          </c:extLst>
        </c:ser>
        <c:dLbls>
          <c:showLegendKey val="0"/>
          <c:showVal val="0"/>
          <c:showCatName val="0"/>
          <c:showSerName val="0"/>
          <c:showPercent val="0"/>
          <c:showBubbleSize val="0"/>
        </c:dLbls>
        <c:gapWidth val="37"/>
        <c:overlap val="-27"/>
        <c:axId val="818487903"/>
        <c:axId val="1187417615"/>
      </c:barChart>
      <c:catAx>
        <c:axId val="81848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1187417615"/>
        <c:crosses val="autoZero"/>
        <c:auto val="1"/>
        <c:lblAlgn val="ctr"/>
        <c:lblOffset val="100"/>
        <c:noMultiLvlLbl val="0"/>
      </c:catAx>
      <c:valAx>
        <c:axId val="1187417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818487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ndara" panose="020E0502030303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ndara" panose="020E0502030303020204" pitchFamily="34" charset="0"/>
                <a:ea typeface="+mn-ea"/>
                <a:cs typeface="+mn-cs"/>
              </a:defRPr>
            </a:pPr>
            <a:r>
              <a:rPr lang="en-US" b="1" dirty="0"/>
              <a:t>APSE Provider Survey 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ndara" panose="020E0502030303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Survey 2</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unlikely</c:v>
                </c:pt>
                <c:pt idx="1">
                  <c:v>Unlikely</c:v>
                </c:pt>
                <c:pt idx="2">
                  <c:v>Neither likely nor unlikely</c:v>
                </c:pt>
                <c:pt idx="3">
                  <c:v>Likely</c:v>
                </c:pt>
                <c:pt idx="4">
                  <c:v>Very likely</c:v>
                </c:pt>
              </c:strCache>
            </c:strRef>
          </c:cat>
          <c:val>
            <c:numRef>
              <c:f>Sheet1!$B$2:$B$6</c:f>
              <c:numCache>
                <c:formatCode>0%</c:formatCode>
                <c:ptCount val="5"/>
                <c:pt idx="0">
                  <c:v>1.2711864406779662E-2</c:v>
                </c:pt>
                <c:pt idx="1">
                  <c:v>4.6610169491525424E-2</c:v>
                </c:pt>
                <c:pt idx="2">
                  <c:v>9.7457627118644072E-2</c:v>
                </c:pt>
                <c:pt idx="3">
                  <c:v>0.29661016949152541</c:v>
                </c:pt>
                <c:pt idx="4">
                  <c:v>0.54661016949152541</c:v>
                </c:pt>
              </c:numCache>
            </c:numRef>
          </c:val>
          <c:extLst>
            <c:ext xmlns:c16="http://schemas.microsoft.com/office/drawing/2014/chart" uri="{C3380CC4-5D6E-409C-BE32-E72D297353CC}">
              <c16:uniqueId val="{00000000-D278-394A-8572-F624DE787863}"/>
            </c:ext>
          </c:extLst>
        </c:ser>
        <c:dLbls>
          <c:showLegendKey val="0"/>
          <c:showVal val="0"/>
          <c:showCatName val="0"/>
          <c:showSerName val="0"/>
          <c:showPercent val="0"/>
          <c:showBubbleSize val="0"/>
        </c:dLbls>
        <c:gapWidth val="37"/>
        <c:overlap val="-27"/>
        <c:axId val="818487903"/>
        <c:axId val="1187417615"/>
      </c:barChart>
      <c:catAx>
        <c:axId val="81848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1187417615"/>
        <c:crosses val="autoZero"/>
        <c:auto val="1"/>
        <c:lblAlgn val="ctr"/>
        <c:lblOffset val="100"/>
        <c:noMultiLvlLbl val="0"/>
      </c:catAx>
      <c:valAx>
        <c:axId val="1187417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818487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ndara" panose="020E05020303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ヒラギノ角ゴ Pro W3"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8B557ED-2C67-5243-9F8C-6FB367EEA6DE}" type="slidenum">
              <a:rPr lang="en-US"/>
              <a:pPr/>
              <a:t>‹#›</a:t>
            </a:fld>
            <a:endParaRPr lang="en-US"/>
          </a:p>
        </p:txBody>
      </p:sp>
      <p:pic>
        <p:nvPicPr>
          <p:cNvPr id="2" name="Picture 1" descr="SELN-NASDDDS-ICI small banner Green.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 y="8294216"/>
            <a:ext cx="1981200" cy="813707"/>
          </a:xfrm>
          <a:prstGeom prst="rect">
            <a:avLst/>
          </a:prstGeom>
        </p:spPr>
      </p:pic>
    </p:spTree>
    <p:extLst>
      <p:ext uri="{BB962C8B-B14F-4D97-AF65-F5344CB8AC3E}">
        <p14:creationId xmlns:p14="http://schemas.microsoft.com/office/powerpoint/2010/main" val="2882503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A4F67AD-A63B-3F49-90D3-49B0FBE48D6A}" type="slidenum">
              <a:rPr lang="en-US"/>
              <a:pPr/>
              <a:t>‹#›</a:t>
            </a:fld>
            <a:endParaRPr lang="en-US"/>
          </a:p>
        </p:txBody>
      </p:sp>
    </p:spTree>
    <p:extLst>
      <p:ext uri="{BB962C8B-B14F-4D97-AF65-F5344CB8AC3E}">
        <p14:creationId xmlns:p14="http://schemas.microsoft.com/office/powerpoint/2010/main" val="3075873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defRPr>
            </a:lvl2pPr>
            <a:lvl3pPr marL="1143000" indent="-228600">
              <a:defRPr sz="2000">
                <a:solidFill>
                  <a:schemeClr val="tx1"/>
                </a:solidFill>
                <a:latin typeface="Arial" charset="0"/>
                <a:ea typeface="ヒラギノ角ゴ Pro W3" charset="0"/>
              </a:defRPr>
            </a:lvl3pPr>
            <a:lvl4pPr marL="1600200" indent="-228600">
              <a:defRPr sz="2000">
                <a:solidFill>
                  <a:schemeClr val="tx1"/>
                </a:solidFill>
                <a:latin typeface="Arial" charset="0"/>
                <a:ea typeface="ヒラギノ角ゴ Pro W3" charset="0"/>
              </a:defRPr>
            </a:lvl4pPr>
            <a:lvl5pPr marL="2057400" indent="-228600">
              <a:defRPr sz="2000">
                <a:solidFill>
                  <a:schemeClr val="tx1"/>
                </a:solidFill>
                <a:latin typeface="Arial" charset="0"/>
                <a:ea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41601A5-C9E7-A247-A72F-F4CC89B63294}" type="slidenum">
              <a:rPr kumimoji="0" lang="en-US" sz="1200" b="0" i="0" u="none" strike="noStrike" kern="1200" cap="none" spc="0" normalizeH="0" baseline="0" noProof="0">
                <a:ln>
                  <a:noFill/>
                </a:ln>
                <a:solidFill>
                  <a:prstClr val="black"/>
                </a:solidFill>
                <a:effectLst/>
                <a:uLnTx/>
                <a:uFillTx/>
                <a:latin typeface="Arial" charset="0"/>
                <a:ea typeface="ヒラギノ角ゴ Pro W3"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
        <p:nvSpPr>
          <p:cNvPr id="18435"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Brief summary of where we are nationally</a:t>
            </a:r>
          </a:p>
          <a:p>
            <a:r>
              <a:rPr lang="en-US"/>
              <a:t>We have challenges at three levels:</a:t>
            </a:r>
          </a:p>
          <a:p>
            <a:r>
              <a:rPr lang="en-US"/>
              <a:t>	Systems that establish a priority for employment</a:t>
            </a:r>
          </a:p>
          <a:p>
            <a:r>
              <a:rPr lang="en-US"/>
              <a:t>	Organizations that get there</a:t>
            </a:r>
          </a:p>
          <a:p>
            <a:r>
              <a:rPr lang="en-US"/>
              <a:t>	Supports that are innovative, flexible, and creative</a:t>
            </a:r>
          </a:p>
        </p:txBody>
      </p:sp>
    </p:spTree>
    <p:extLst>
      <p:ext uri="{BB962C8B-B14F-4D97-AF65-F5344CB8AC3E}">
        <p14:creationId xmlns:p14="http://schemas.microsoft.com/office/powerpoint/2010/main" val="5308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9b23b2566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9b23b2566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 name="Google Shape;77;gd9b23b2566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F0502020204030203"/>
              </a:rPr>
              <a:t>While many families of people with disabilities have found the pandemic stressful, disruptive and difficult as it has been for most Americans, some themes have emerged in what has helped –and considerations for keeping for the long term</a:t>
            </a:r>
          </a:p>
          <a:p>
            <a:endParaRPr lang="en-US" dirty="0"/>
          </a:p>
        </p:txBody>
      </p:sp>
      <p:sp>
        <p:nvSpPr>
          <p:cNvPr id="4" name="Slide Number Placeholder 3"/>
          <p:cNvSpPr>
            <a:spLocks noGrp="1"/>
          </p:cNvSpPr>
          <p:nvPr>
            <p:ph type="sldNum" sz="quarter" idx="10"/>
          </p:nvPr>
        </p:nvSpPr>
        <p:spPr/>
        <p:txBody>
          <a:bodyPr/>
          <a:lstStyle/>
          <a:p>
            <a:fld id="{0B866464-921C-47A5-8D3B-AEDC26ECFDA0}" type="slidenum">
              <a:rPr lang="en-US" smtClean="0"/>
              <a:t>11</a:t>
            </a:fld>
            <a:endParaRPr lang="en-US" dirty="0"/>
          </a:p>
        </p:txBody>
      </p:sp>
    </p:spTree>
    <p:extLst>
      <p:ext uri="{BB962C8B-B14F-4D97-AF65-F5344CB8AC3E}">
        <p14:creationId xmlns:p14="http://schemas.microsoft.com/office/powerpoint/2010/main" val="1533772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1A4F67AD-A63B-3F49-90D3-49B0FBE48D6A}" type="slidenum">
              <a:rPr lang="en-US" smtClean="0"/>
              <a:pPr/>
              <a:t>12</a:t>
            </a:fld>
            <a:endParaRPr lang="en-US"/>
          </a:p>
        </p:txBody>
      </p:sp>
    </p:spTree>
    <p:extLst>
      <p:ext uri="{BB962C8B-B14F-4D97-AF65-F5344CB8AC3E}">
        <p14:creationId xmlns:p14="http://schemas.microsoft.com/office/powerpoint/2010/main" val="166823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Rie</a:t>
            </a:r>
          </a:p>
        </p:txBody>
      </p:sp>
      <p:sp>
        <p:nvSpPr>
          <p:cNvPr id="4" name="Slide Number Placeholder 3"/>
          <p:cNvSpPr>
            <a:spLocks noGrp="1"/>
          </p:cNvSpPr>
          <p:nvPr>
            <p:ph type="sldNum" sz="quarter" idx="10"/>
          </p:nvPr>
        </p:nvSpPr>
        <p:spPr/>
        <p:txBody>
          <a:bodyPr/>
          <a:lstStyle/>
          <a:p>
            <a:fld id="{1A4F67AD-A63B-3F49-90D3-49B0FBE48D6A}" type="slidenum">
              <a:rPr lang="en-US" smtClean="0"/>
              <a:pPr/>
              <a:t>13</a:t>
            </a:fld>
            <a:endParaRPr lang="en-US"/>
          </a:p>
        </p:txBody>
      </p:sp>
    </p:spTree>
    <p:extLst>
      <p:ext uri="{BB962C8B-B14F-4D97-AF65-F5344CB8AC3E}">
        <p14:creationId xmlns:p14="http://schemas.microsoft.com/office/powerpoint/2010/main" val="125955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52525" y="692150"/>
            <a:ext cx="4552950" cy="3416300"/>
          </a:xfrm>
          <a:ln/>
        </p:spPr>
      </p:sp>
      <p:sp>
        <p:nvSpPr>
          <p:cNvPr id="49154"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42230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details: The number of individuals with a disability declined by 18.8% from February to April, and by 15.1% from February to July. </a:t>
            </a:r>
          </a:p>
          <a:p>
            <a:r>
              <a:rPr lang="en-US" dirty="0"/>
              <a:t>The number of individuals with no disability declined by 15.5% from February to April and 8.3% from February to July. </a:t>
            </a:r>
          </a:p>
          <a:p>
            <a:r>
              <a:rPr lang="en-US" dirty="0"/>
              <a:t>Individuals without disabilities lost jobs at a slightly lower rate than individuals with disabilities, but the recovery started more rapidly.</a:t>
            </a:r>
          </a:p>
          <a:p>
            <a:r>
              <a:rPr lang="en-US" dirty="0"/>
              <a:t>Source: Bureau of Labor Statistics Monthly Employment Situation.</a:t>
            </a:r>
          </a:p>
        </p:txBody>
      </p:sp>
      <p:sp>
        <p:nvSpPr>
          <p:cNvPr id="4" name="Slide Number Placeholder 3"/>
          <p:cNvSpPr>
            <a:spLocks noGrp="1"/>
          </p:cNvSpPr>
          <p:nvPr>
            <p:ph type="sldNum" sz="quarter" idx="5"/>
          </p:nvPr>
        </p:nvSpPr>
        <p:spPr/>
        <p:txBody>
          <a:bodyPr/>
          <a:lstStyle/>
          <a:p>
            <a:fld id="{1A4F67AD-A63B-3F49-90D3-49B0FBE48D6A}" type="slidenum">
              <a:rPr lang="en-US" smtClean="0"/>
              <a:pPr/>
              <a:t>2</a:t>
            </a:fld>
            <a:endParaRPr lang="en-US"/>
          </a:p>
        </p:txBody>
      </p:sp>
    </p:spTree>
    <p:extLst>
      <p:ext uri="{BB962C8B-B14F-4D97-AF65-F5344CB8AC3E}">
        <p14:creationId xmlns:p14="http://schemas.microsoft.com/office/powerpoint/2010/main" val="80217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r>
              <a:rPr lang="en-US" dirty="0"/>
              <a:t>Full chart description:</a:t>
            </a:r>
          </a:p>
          <a:p>
            <a:r>
              <a:rPr lang="en-US" dirty="0"/>
              <a:t>Data reflects work status in May and June 2020 for individuals who were working on March 1 2020. </a:t>
            </a:r>
          </a:p>
          <a:p>
            <a:r>
              <a:rPr lang="en-US" dirty="0"/>
              <a:t>People working in individual competitive integrated jobs. 46% were still working. 30% were furloughed. 8% were laid off. 14% were voluntarily not working.</a:t>
            </a:r>
          </a:p>
          <a:p>
            <a:r>
              <a:rPr lang="en-US" dirty="0"/>
              <a:t>People working in group supported jobs, 36% were still working, 45% were furloughed, 55 were laid off. 18% were voluntarily not working,</a:t>
            </a:r>
          </a:p>
          <a:p>
            <a:r>
              <a:rPr lang="en-US" dirty="0"/>
              <a:t>Total n was 10,420 in individual jobs and 2,780 in group supported jobs.</a:t>
            </a:r>
          </a:p>
        </p:txBody>
      </p:sp>
      <p:sp>
        <p:nvSpPr>
          <p:cNvPr id="4" name="Slide Number Placeholder 3"/>
          <p:cNvSpPr>
            <a:spLocks noGrp="1"/>
          </p:cNvSpPr>
          <p:nvPr>
            <p:ph type="sldNum" sz="quarter" idx="10"/>
          </p:nvPr>
        </p:nvSpPr>
        <p:spPr/>
        <p:txBody>
          <a:bodyPr/>
          <a:lstStyle/>
          <a:p>
            <a:fld id="{1A4F67AD-A63B-3F49-90D3-49B0FBE48D6A}" type="slidenum">
              <a:rPr lang="en-US" smtClean="0"/>
              <a:pPr/>
              <a:t>3</a:t>
            </a:fld>
            <a:endParaRPr lang="en-US"/>
          </a:p>
        </p:txBody>
      </p:sp>
    </p:spTree>
    <p:extLst>
      <p:ext uri="{BB962C8B-B14F-4D97-AF65-F5344CB8AC3E}">
        <p14:creationId xmlns:p14="http://schemas.microsoft.com/office/powerpoint/2010/main" val="4108757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a:t>
            </a:r>
          </a:p>
        </p:txBody>
      </p:sp>
      <p:sp>
        <p:nvSpPr>
          <p:cNvPr id="4" name="Slide Number Placeholder 3"/>
          <p:cNvSpPr>
            <a:spLocks noGrp="1"/>
          </p:cNvSpPr>
          <p:nvPr>
            <p:ph type="sldNum" sz="quarter" idx="10"/>
          </p:nvPr>
        </p:nvSpPr>
        <p:spPr/>
        <p:txBody>
          <a:bodyPr/>
          <a:lstStyle/>
          <a:p>
            <a:fld id="{1A4F67AD-A63B-3F49-90D3-49B0FBE48D6A}" type="slidenum">
              <a:rPr lang="en-US" smtClean="0"/>
              <a:pPr/>
              <a:t>4</a:t>
            </a:fld>
            <a:endParaRPr lang="en-US"/>
          </a:p>
        </p:txBody>
      </p:sp>
    </p:spTree>
    <p:extLst>
      <p:ext uri="{BB962C8B-B14F-4D97-AF65-F5344CB8AC3E}">
        <p14:creationId xmlns:p14="http://schemas.microsoft.com/office/powerpoint/2010/main" val="149798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Rie… A moment in time – to</a:t>
            </a:r>
            <a:r>
              <a:rPr lang="en-US" baseline="0" dirty="0"/>
              <a:t> course correct and provider services and supports work for people with DD to have a truly meaningful life. </a:t>
            </a:r>
            <a:endParaRPr lang="en-US" dirty="0"/>
          </a:p>
        </p:txBody>
      </p:sp>
      <p:sp>
        <p:nvSpPr>
          <p:cNvPr id="4" name="Slide Number Placeholder 3"/>
          <p:cNvSpPr>
            <a:spLocks noGrp="1"/>
          </p:cNvSpPr>
          <p:nvPr>
            <p:ph type="sldNum" sz="quarter" idx="10"/>
          </p:nvPr>
        </p:nvSpPr>
        <p:spPr/>
        <p:txBody>
          <a:bodyPr/>
          <a:lstStyle/>
          <a:p>
            <a:fld id="{1A4F67AD-A63B-3F49-90D3-49B0FBE48D6A}" type="slidenum">
              <a:rPr lang="en-US" smtClean="0"/>
              <a:pPr/>
              <a:t>5</a:t>
            </a:fld>
            <a:endParaRPr lang="en-US"/>
          </a:p>
        </p:txBody>
      </p:sp>
    </p:spTree>
    <p:extLst>
      <p:ext uri="{BB962C8B-B14F-4D97-AF65-F5344CB8AC3E}">
        <p14:creationId xmlns:p14="http://schemas.microsoft.com/office/powerpoint/2010/main" val="17253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RIE… Prior</a:t>
            </a:r>
            <a:r>
              <a:rPr lang="en-US" baseline="0" dirty="0"/>
              <a:t> to the pandemic – National Core Indicators Data told us that many more people would prefer to work and just like the non disabilities population some people don’t want to work. </a:t>
            </a:r>
            <a:endParaRPr lang="en-US" dirty="0"/>
          </a:p>
        </p:txBody>
      </p:sp>
      <p:sp>
        <p:nvSpPr>
          <p:cNvPr id="4" name="Slide Number Placeholder 3"/>
          <p:cNvSpPr>
            <a:spLocks noGrp="1"/>
          </p:cNvSpPr>
          <p:nvPr>
            <p:ph type="sldNum" sz="quarter" idx="10"/>
          </p:nvPr>
        </p:nvSpPr>
        <p:spPr/>
        <p:txBody>
          <a:bodyPr/>
          <a:lstStyle/>
          <a:p>
            <a:fld id="{1A4F67AD-A63B-3F49-90D3-49B0FBE48D6A}" type="slidenum">
              <a:rPr lang="en-US" smtClean="0"/>
              <a:pPr/>
              <a:t>6</a:t>
            </a:fld>
            <a:endParaRPr lang="en-US"/>
          </a:p>
        </p:txBody>
      </p:sp>
    </p:spTree>
    <p:extLst>
      <p:ext uri="{BB962C8B-B14F-4D97-AF65-F5344CB8AC3E}">
        <p14:creationId xmlns:p14="http://schemas.microsoft.com/office/powerpoint/2010/main" val="161148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a:p>
            <a:r>
              <a:rPr lang="en-US" dirty="0"/>
              <a:t>Individual job consists of 32% remote support, 30% Both. </a:t>
            </a:r>
          </a:p>
          <a:p>
            <a:r>
              <a:rPr lang="en-US" dirty="0"/>
              <a:t>Group job costs of 5% remote support, 18% both. </a:t>
            </a:r>
          </a:p>
          <a:p>
            <a:r>
              <a:rPr lang="en-US" dirty="0"/>
              <a:t>FB Job is 21% both (no remote support). </a:t>
            </a:r>
          </a:p>
          <a:p>
            <a:r>
              <a:rPr lang="en-US" dirty="0"/>
              <a:t>CB Non Work consists of 30% remote supports, 12% both. </a:t>
            </a:r>
          </a:p>
          <a:p>
            <a:r>
              <a:rPr lang="en-US" dirty="0"/>
              <a:t>FB Non Work consists of 50% remote support, 20% both. </a:t>
            </a:r>
          </a:p>
        </p:txBody>
      </p:sp>
      <p:sp>
        <p:nvSpPr>
          <p:cNvPr id="4" name="Slide Number Placeholder 3"/>
          <p:cNvSpPr>
            <a:spLocks noGrp="1"/>
          </p:cNvSpPr>
          <p:nvPr>
            <p:ph type="sldNum" sz="quarter" idx="10"/>
          </p:nvPr>
        </p:nvSpPr>
        <p:spPr/>
        <p:txBody>
          <a:bodyPr/>
          <a:lstStyle/>
          <a:p>
            <a:fld id="{1A4F67AD-A63B-3F49-90D3-49B0FBE48D6A}" type="slidenum">
              <a:rPr lang="en-US" smtClean="0"/>
              <a:pPr/>
              <a:t>7</a:t>
            </a:fld>
            <a:endParaRPr lang="en-US"/>
          </a:p>
        </p:txBody>
      </p:sp>
    </p:spTree>
    <p:extLst>
      <p:ext uri="{BB962C8B-B14F-4D97-AF65-F5344CB8AC3E}">
        <p14:creationId xmlns:p14="http://schemas.microsoft.com/office/powerpoint/2010/main" val="236303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1A4F67AD-A63B-3F49-90D3-49B0FBE48D6A}" type="slidenum">
              <a:rPr lang="en-US" smtClean="0"/>
              <a:pPr/>
              <a:t>8</a:t>
            </a:fld>
            <a:endParaRPr lang="en-US"/>
          </a:p>
        </p:txBody>
      </p:sp>
    </p:spTree>
    <p:extLst>
      <p:ext uri="{BB962C8B-B14F-4D97-AF65-F5344CB8AC3E}">
        <p14:creationId xmlns:p14="http://schemas.microsoft.com/office/powerpoint/2010/main" val="380560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1A4F67AD-A63B-3F49-90D3-49B0FBE48D6A}" type="slidenum">
              <a:rPr lang="en-US" smtClean="0"/>
              <a:pPr/>
              <a:t>9</a:t>
            </a:fld>
            <a:endParaRPr lang="en-US"/>
          </a:p>
        </p:txBody>
      </p:sp>
    </p:spTree>
    <p:extLst>
      <p:ext uri="{BB962C8B-B14F-4D97-AF65-F5344CB8AC3E}">
        <p14:creationId xmlns:p14="http://schemas.microsoft.com/office/powerpoint/2010/main" val="156298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828800"/>
          </a:xfrm>
        </p:spPr>
        <p:txBody>
          <a:bodyPr/>
          <a:lstStyle/>
          <a:p>
            <a:r>
              <a:rPr lang="en-US"/>
              <a:t>Click to edit Master title style</a:t>
            </a:r>
          </a:p>
        </p:txBody>
      </p:sp>
      <p:sp>
        <p:nvSpPr>
          <p:cNvPr id="3" name="Subtitle 2"/>
          <p:cNvSpPr>
            <a:spLocks noGrp="1"/>
          </p:cNvSpPr>
          <p:nvPr>
            <p:ph type="subTitle" idx="1"/>
          </p:nvPr>
        </p:nvSpPr>
        <p:spPr>
          <a:xfrm>
            <a:off x="609600" y="3352800"/>
            <a:ext cx="7543800" cy="1219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8C5664-C89A-1D4F-962E-558376A4545B}" type="slidenum">
              <a:rPr lang="en-US" smtClean="0"/>
              <a:pPr/>
              <a:t>‹#›</a:t>
            </a:fld>
            <a:endParaRPr lang="en-US"/>
          </a:p>
        </p:txBody>
      </p:sp>
    </p:spTree>
    <p:extLst>
      <p:ext uri="{BB962C8B-B14F-4D97-AF65-F5344CB8AC3E}">
        <p14:creationId xmlns:p14="http://schemas.microsoft.com/office/powerpoint/2010/main" val="176159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A3EE8A-D467-1E43-9BF1-BA74D447CC7B}" type="slidenum">
              <a:rPr lang="en-US" smtClean="0"/>
              <a:pPr/>
              <a:t>‹#›</a:t>
            </a:fld>
            <a:endParaRPr lang="en-US"/>
          </a:p>
        </p:txBody>
      </p:sp>
    </p:spTree>
    <p:extLst>
      <p:ext uri="{BB962C8B-B14F-4D97-AF65-F5344CB8AC3E}">
        <p14:creationId xmlns:p14="http://schemas.microsoft.com/office/powerpoint/2010/main" val="295293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454890-8C81-D642-A868-18D33ADD9ED7}" type="slidenum">
              <a:rPr lang="en-US" smtClean="0"/>
              <a:pPr/>
              <a:t>‹#›</a:t>
            </a:fld>
            <a:endParaRPr lang="en-US"/>
          </a:p>
        </p:txBody>
      </p:sp>
    </p:spTree>
    <p:extLst>
      <p:ext uri="{BB962C8B-B14F-4D97-AF65-F5344CB8AC3E}">
        <p14:creationId xmlns:p14="http://schemas.microsoft.com/office/powerpoint/2010/main" val="54962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A347940E-F9A0-4C62-B1A0-C521D47B06B0}"/>
              </a:ext>
            </a:extLst>
          </p:cNvPr>
          <p:cNvSpPr>
            <a:spLocks noGrp="1"/>
          </p:cNvSpPr>
          <p:nvPr>
            <p:ph type="pic" sz="quarter" idx="10" hasCustomPrompt="1"/>
          </p:nvPr>
        </p:nvSpPr>
        <p:spPr>
          <a:xfrm>
            <a:off x="0" y="0"/>
            <a:ext cx="9144000" cy="5212586"/>
          </a:xfrm>
          <a:custGeom>
            <a:avLst/>
            <a:gdLst>
              <a:gd name="connsiteX0" fmla="*/ 0 w 12192000"/>
              <a:gd name="connsiteY0" fmla="*/ 0 h 5212586"/>
              <a:gd name="connsiteX1" fmla="*/ 12192000 w 12192000"/>
              <a:gd name="connsiteY1" fmla="*/ 0 h 5212586"/>
              <a:gd name="connsiteX2" fmla="*/ 12192000 w 12192000"/>
              <a:gd name="connsiteY2" fmla="*/ 1655490 h 5212586"/>
              <a:gd name="connsiteX3" fmla="*/ 11055844 w 12192000"/>
              <a:gd name="connsiteY3" fmla="*/ 4552499 h 5212586"/>
              <a:gd name="connsiteX4" fmla="*/ 9708904 w 12192000"/>
              <a:gd name="connsiteY4" fmla="*/ 5140564 h 5212586"/>
              <a:gd name="connsiteX5" fmla="*/ 88523 w 12192000"/>
              <a:gd name="connsiteY5" fmla="*/ 1367621 h 5212586"/>
              <a:gd name="connsiteX6" fmla="*/ 0 w 12192000"/>
              <a:gd name="connsiteY6" fmla="*/ 1327642 h 52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212586">
                <a:moveTo>
                  <a:pt x="0" y="0"/>
                </a:moveTo>
                <a:lnTo>
                  <a:pt x="12192000" y="0"/>
                </a:lnTo>
                <a:lnTo>
                  <a:pt x="12192000" y="1655490"/>
                </a:lnTo>
                <a:lnTo>
                  <a:pt x="11055844" y="4552499"/>
                </a:lnTo>
                <a:cubicBezTo>
                  <a:pt x="10846287" y="5086836"/>
                  <a:pt x="10243241" y="5350122"/>
                  <a:pt x="9708904" y="5140564"/>
                </a:cubicBezTo>
                <a:lnTo>
                  <a:pt x="88523" y="1367621"/>
                </a:lnTo>
                <a:lnTo>
                  <a:pt x="0" y="1327642"/>
                </a:lnTo>
                <a:close/>
              </a:path>
            </a:pathLst>
          </a:custGeom>
          <a:solidFill>
            <a:schemeClr val="bg1">
              <a:lumMod val="95000"/>
            </a:schemeClr>
          </a:solidFill>
          <a:effectLst>
            <a:outerShdw blurRad="317500" dist="38100" dir="8100000" algn="tr" rotWithShape="0">
              <a:prstClr val="black">
                <a:alpha val="20000"/>
              </a:prstClr>
            </a:outerShdw>
          </a:effectLst>
        </p:spPr>
        <p:txBody>
          <a:bodyPr wrap="square" anchor="ctr">
            <a:noAutofit/>
          </a:bodyPr>
          <a:lstStyle>
            <a:lvl1pPr marL="0" indent="0" algn="ctr">
              <a:buNone/>
              <a:defRPr>
                <a:solidFill>
                  <a:schemeClr val="tx1">
                    <a:lumMod val="65000"/>
                    <a:lumOff val="35000"/>
                  </a:schemeClr>
                </a:solidFill>
                <a:latin typeface="Lato" panose="020F0502020204030203" pitchFamily="34" charset="0"/>
              </a:defRPr>
            </a:lvl1pPr>
          </a:lstStyle>
          <a:p>
            <a:r>
              <a:rPr lang="en-US" dirty="0"/>
              <a:t>Add Picture</a:t>
            </a:r>
          </a:p>
        </p:txBody>
      </p:sp>
    </p:spTree>
    <p:extLst>
      <p:ext uri="{BB962C8B-B14F-4D97-AF65-F5344CB8AC3E}">
        <p14:creationId xmlns:p14="http://schemas.microsoft.com/office/powerpoint/2010/main" val="1011057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1"/>
        <p:cNvGrpSpPr/>
        <p:nvPr/>
      </p:nvGrpSpPr>
      <p:grpSpPr>
        <a:xfrm>
          <a:off x="0" y="0"/>
          <a:ext cx="0" cy="0"/>
          <a:chOff x="0" y="0"/>
          <a:chExt cx="0" cy="0"/>
        </a:xfrm>
      </p:grpSpPr>
      <p:sp>
        <p:nvSpPr>
          <p:cNvPr id="33" name="Google Shape;33;p23"/>
          <p:cNvSpPr txBox="1">
            <a:spLocks noGrp="1"/>
          </p:cNvSpPr>
          <p:nvPr>
            <p:ph type="title"/>
          </p:nvPr>
        </p:nvSpPr>
        <p:spPr>
          <a:xfrm>
            <a:off x="457200" y="274638"/>
            <a:ext cx="8229600" cy="83812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F3F59"/>
              </a:buClr>
              <a:buSzPts val="2800"/>
              <a:buFont typeface="Open Sans"/>
              <a:buNone/>
              <a:defRPr sz="2800" b="1">
                <a:solidFill>
                  <a:srgbClr val="0F3F5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23"/>
          <p:cNvSpPr txBox="1">
            <a:spLocks noGrp="1"/>
          </p:cNvSpPr>
          <p:nvPr>
            <p:ph type="body" idx="1"/>
          </p:nvPr>
        </p:nvSpPr>
        <p:spPr>
          <a:xfrm>
            <a:off x="457200" y="1743075"/>
            <a:ext cx="8229600" cy="388461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0F3F59"/>
              </a:buClr>
              <a:buSzPts val="2800"/>
              <a:buChar char="•"/>
              <a:defRPr>
                <a:solidFill>
                  <a:srgbClr val="0F3F59"/>
                </a:solidFill>
                <a:latin typeface="Open Sans"/>
                <a:ea typeface="Open Sans"/>
                <a:cs typeface="Open Sans"/>
                <a:sym typeface="Open Sans"/>
              </a:defRPr>
            </a:lvl1pPr>
            <a:lvl2pPr marL="914400" lvl="1" indent="-406400" algn="l">
              <a:lnSpc>
                <a:spcPct val="100000"/>
              </a:lnSpc>
              <a:spcBef>
                <a:spcPts val="560"/>
              </a:spcBef>
              <a:spcAft>
                <a:spcPts val="0"/>
              </a:spcAft>
              <a:buClr>
                <a:srgbClr val="0F3F59"/>
              </a:buClr>
              <a:buSzPts val="2800"/>
              <a:buChar char="–"/>
              <a:defRPr>
                <a:solidFill>
                  <a:srgbClr val="0F3F59"/>
                </a:solidFill>
                <a:latin typeface="Open Sans"/>
                <a:ea typeface="Open Sans"/>
                <a:cs typeface="Open Sans"/>
                <a:sym typeface="Open Sans"/>
              </a:defRPr>
            </a:lvl2pPr>
            <a:lvl3pPr marL="1371600" lvl="2" indent="-406400" algn="l">
              <a:lnSpc>
                <a:spcPct val="100000"/>
              </a:lnSpc>
              <a:spcBef>
                <a:spcPts val="560"/>
              </a:spcBef>
              <a:spcAft>
                <a:spcPts val="0"/>
              </a:spcAft>
              <a:buClr>
                <a:srgbClr val="0F3F59"/>
              </a:buClr>
              <a:buSzPts val="2800"/>
              <a:buChar char="•"/>
              <a:defRPr>
                <a:solidFill>
                  <a:srgbClr val="0F3F59"/>
                </a:solidFill>
                <a:latin typeface="Open Sans"/>
                <a:ea typeface="Open Sans"/>
                <a:cs typeface="Open Sans"/>
                <a:sym typeface="Open Sans"/>
              </a:defRPr>
            </a:lvl3pPr>
            <a:lvl4pPr marL="1828800" lvl="3" indent="-406400" algn="l">
              <a:lnSpc>
                <a:spcPct val="100000"/>
              </a:lnSpc>
              <a:spcBef>
                <a:spcPts val="560"/>
              </a:spcBef>
              <a:spcAft>
                <a:spcPts val="0"/>
              </a:spcAft>
              <a:buClr>
                <a:srgbClr val="0F3F59"/>
              </a:buClr>
              <a:buSzPts val="2800"/>
              <a:buChar char="–"/>
              <a:defRPr>
                <a:solidFill>
                  <a:srgbClr val="0F3F59"/>
                </a:solidFill>
                <a:latin typeface="Open Sans"/>
                <a:ea typeface="Open Sans"/>
                <a:cs typeface="Open Sans"/>
                <a:sym typeface="Open Sans"/>
              </a:defRPr>
            </a:lvl4pPr>
            <a:lvl5pPr marL="2286000" lvl="4" indent="-406400" algn="l">
              <a:lnSpc>
                <a:spcPct val="100000"/>
              </a:lnSpc>
              <a:spcBef>
                <a:spcPts val="560"/>
              </a:spcBef>
              <a:spcAft>
                <a:spcPts val="0"/>
              </a:spcAft>
              <a:buClr>
                <a:srgbClr val="0F3F59"/>
              </a:buClr>
              <a:buSzPts val="2800"/>
              <a:buChar char="»"/>
              <a:defRPr>
                <a:solidFill>
                  <a:srgbClr val="0F3F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4806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1D0D6310-11A0-4239-99BB-DA5BE45DC68F}"/>
              </a:ext>
            </a:extLst>
          </p:cNvPr>
          <p:cNvSpPr>
            <a:spLocks noGrp="1"/>
          </p:cNvSpPr>
          <p:nvPr>
            <p:ph type="pic" sz="quarter" idx="10" hasCustomPrompt="1"/>
          </p:nvPr>
        </p:nvSpPr>
        <p:spPr>
          <a:xfrm>
            <a:off x="3686176" y="1466850"/>
            <a:ext cx="5050232" cy="3924300"/>
          </a:xfrm>
          <a:custGeom>
            <a:avLst/>
            <a:gdLst>
              <a:gd name="connsiteX0" fmla="*/ 231816 w 5257800"/>
              <a:gd name="connsiteY0" fmla="*/ 0 h 5257800"/>
              <a:gd name="connsiteX1" fmla="*/ 5025984 w 5257800"/>
              <a:gd name="connsiteY1" fmla="*/ 0 h 5257800"/>
              <a:gd name="connsiteX2" fmla="*/ 5257800 w 5257800"/>
              <a:gd name="connsiteY2" fmla="*/ 231816 h 5257800"/>
              <a:gd name="connsiteX3" fmla="*/ 5257800 w 5257800"/>
              <a:gd name="connsiteY3" fmla="*/ 5025984 h 5257800"/>
              <a:gd name="connsiteX4" fmla="*/ 5025984 w 5257800"/>
              <a:gd name="connsiteY4" fmla="*/ 5257800 h 5257800"/>
              <a:gd name="connsiteX5" fmla="*/ 231816 w 5257800"/>
              <a:gd name="connsiteY5" fmla="*/ 5257800 h 5257800"/>
              <a:gd name="connsiteX6" fmla="*/ 0 w 5257800"/>
              <a:gd name="connsiteY6" fmla="*/ 5025984 h 5257800"/>
              <a:gd name="connsiteX7" fmla="*/ 0 w 5257800"/>
              <a:gd name="connsiteY7" fmla="*/ 231816 h 5257800"/>
              <a:gd name="connsiteX8" fmla="*/ 231816 w 5257800"/>
              <a:gd name="connsiteY8"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7800" h="5257800">
                <a:moveTo>
                  <a:pt x="231816" y="0"/>
                </a:moveTo>
                <a:lnTo>
                  <a:pt x="5025984" y="0"/>
                </a:lnTo>
                <a:cubicBezTo>
                  <a:pt x="5154012" y="0"/>
                  <a:pt x="5257800" y="103788"/>
                  <a:pt x="5257800" y="231816"/>
                </a:cubicBezTo>
                <a:lnTo>
                  <a:pt x="5257800" y="5025984"/>
                </a:lnTo>
                <a:cubicBezTo>
                  <a:pt x="5257800" y="5154012"/>
                  <a:pt x="5154012" y="5257800"/>
                  <a:pt x="5025984" y="5257800"/>
                </a:cubicBezTo>
                <a:lnTo>
                  <a:pt x="231816" y="5257800"/>
                </a:lnTo>
                <a:cubicBezTo>
                  <a:pt x="103788" y="5257800"/>
                  <a:pt x="0" y="5154012"/>
                  <a:pt x="0" y="5025984"/>
                </a:cubicBezTo>
                <a:lnTo>
                  <a:pt x="0" y="231816"/>
                </a:lnTo>
                <a:cubicBezTo>
                  <a:pt x="0" y="103788"/>
                  <a:pt x="103788" y="0"/>
                  <a:pt x="231816" y="0"/>
                </a:cubicBezTo>
                <a:close/>
              </a:path>
            </a:pathLst>
          </a:custGeom>
          <a:solidFill>
            <a:schemeClr val="bg1">
              <a:lumMod val="95000"/>
            </a:schemeClr>
          </a:solidFill>
          <a:effectLst>
            <a:outerShdw blurRad="317500" dist="38100" dir="2700000" algn="tl" rotWithShape="0">
              <a:prstClr val="black">
                <a:alpha val="20000"/>
              </a:prstClr>
            </a:outerShdw>
          </a:effectLst>
        </p:spPr>
        <p:txBody>
          <a:bodyPr wrap="square" anchor="ctr">
            <a:noAutofit/>
          </a:bodyPr>
          <a:lstStyle>
            <a:lvl1pPr marL="0" indent="0" algn="ctr">
              <a:buNone/>
              <a:defRPr>
                <a:solidFill>
                  <a:schemeClr val="tx1">
                    <a:lumMod val="75000"/>
                    <a:lumOff val="25000"/>
                  </a:schemeClr>
                </a:solidFill>
              </a:defRPr>
            </a:lvl1pPr>
          </a:lstStyle>
          <a:p>
            <a:r>
              <a:rPr lang="en-US" dirty="0"/>
              <a:t>Add Picture</a:t>
            </a:r>
          </a:p>
        </p:txBody>
      </p:sp>
    </p:spTree>
    <p:extLst>
      <p:ext uri="{BB962C8B-B14F-4D97-AF65-F5344CB8AC3E}">
        <p14:creationId xmlns:p14="http://schemas.microsoft.com/office/powerpoint/2010/main" val="2051368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57175" indent="-257175">
              <a:buClr>
                <a:srgbClr val="0077AE"/>
              </a:buClr>
              <a:buSzPct val="100000"/>
              <a:buFont typeface="Wingdings" pitchFamily="2" charset="2"/>
              <a:buChar char="§"/>
              <a:defRPr/>
            </a:lvl1pPr>
            <a:lvl2pPr>
              <a:buClr>
                <a:srgbClr val="008F00"/>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18ECD4-D09A-904E-A564-1221085D9D8B}" type="slidenum">
              <a:rPr lang="en-US" smtClean="0"/>
              <a:pPr/>
              <a:t>‹#›</a:t>
            </a:fld>
            <a:endParaRPr lang="en-US"/>
          </a:p>
        </p:txBody>
      </p:sp>
    </p:spTree>
    <p:extLst>
      <p:ext uri="{BB962C8B-B14F-4D97-AF65-F5344CB8AC3E}">
        <p14:creationId xmlns:p14="http://schemas.microsoft.com/office/powerpoint/2010/main" val="186437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260E92-1CB0-4649-B042-6EA86B54D02A}" type="slidenum">
              <a:rPr lang="en-US" smtClean="0"/>
              <a:pPr/>
              <a:t>‹#›</a:t>
            </a:fld>
            <a:endParaRPr lang="en-US"/>
          </a:p>
        </p:txBody>
      </p:sp>
    </p:spTree>
    <p:extLst>
      <p:ext uri="{BB962C8B-B14F-4D97-AF65-F5344CB8AC3E}">
        <p14:creationId xmlns:p14="http://schemas.microsoft.com/office/powerpoint/2010/main" val="333986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C5CA419-A032-5449-926B-138279714BF6}" type="slidenum">
              <a:rPr lang="en-US" smtClean="0"/>
              <a:pPr/>
              <a:t>‹#›</a:t>
            </a:fld>
            <a:endParaRPr lang="en-US"/>
          </a:p>
        </p:txBody>
      </p:sp>
    </p:spTree>
    <p:extLst>
      <p:ext uri="{BB962C8B-B14F-4D97-AF65-F5344CB8AC3E}">
        <p14:creationId xmlns:p14="http://schemas.microsoft.com/office/powerpoint/2010/main" val="64976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ECE4AB4-968A-D64E-A483-FA29D020EC38}" type="slidenum">
              <a:rPr lang="en-US" smtClean="0"/>
              <a:pPr/>
              <a:t>‹#›</a:t>
            </a:fld>
            <a:endParaRPr lang="en-US"/>
          </a:p>
        </p:txBody>
      </p:sp>
    </p:spTree>
    <p:extLst>
      <p:ext uri="{BB962C8B-B14F-4D97-AF65-F5344CB8AC3E}">
        <p14:creationId xmlns:p14="http://schemas.microsoft.com/office/powerpoint/2010/main" val="239208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1F0B5FC-5FE0-2841-8DE8-20B03BBD20DF}" type="slidenum">
              <a:rPr lang="en-US" smtClean="0"/>
              <a:pPr/>
              <a:t>‹#›</a:t>
            </a:fld>
            <a:endParaRPr lang="en-US"/>
          </a:p>
        </p:txBody>
      </p:sp>
    </p:spTree>
    <p:extLst>
      <p:ext uri="{BB962C8B-B14F-4D97-AF65-F5344CB8AC3E}">
        <p14:creationId xmlns:p14="http://schemas.microsoft.com/office/powerpoint/2010/main" val="372768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67DF2E3-130B-254F-8FF8-D791996EFC93}" type="slidenum">
              <a:rPr lang="en-US" smtClean="0"/>
              <a:pPr/>
              <a:t>‹#›</a:t>
            </a:fld>
            <a:endParaRPr lang="en-US"/>
          </a:p>
        </p:txBody>
      </p:sp>
    </p:spTree>
    <p:extLst>
      <p:ext uri="{BB962C8B-B14F-4D97-AF65-F5344CB8AC3E}">
        <p14:creationId xmlns:p14="http://schemas.microsoft.com/office/powerpoint/2010/main" val="287801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228C79-037F-BC43-BC0D-81FA59A384A6}" type="slidenum">
              <a:rPr lang="en-US" smtClean="0"/>
              <a:pPr/>
              <a:t>‹#›</a:t>
            </a:fld>
            <a:endParaRPr lang="en-US"/>
          </a:p>
        </p:txBody>
      </p:sp>
    </p:spTree>
    <p:extLst>
      <p:ext uri="{BB962C8B-B14F-4D97-AF65-F5344CB8AC3E}">
        <p14:creationId xmlns:p14="http://schemas.microsoft.com/office/powerpoint/2010/main" val="22919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A3C07DF-0E05-5B4B-AD9D-86A9BFD28AD5}" type="slidenum">
              <a:rPr lang="en-US" smtClean="0"/>
              <a:pPr/>
              <a:t>‹#›</a:t>
            </a:fld>
            <a:endParaRPr lang="en-US"/>
          </a:p>
        </p:txBody>
      </p:sp>
    </p:spTree>
    <p:extLst>
      <p:ext uri="{BB962C8B-B14F-4D97-AF65-F5344CB8AC3E}">
        <p14:creationId xmlns:p14="http://schemas.microsoft.com/office/powerpoint/2010/main" val="250603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thinkwork.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www.communityinclusion.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9EE7DCB3-6854-864C-BE4E-60E10F9AEF51}" type="slidenum">
              <a:rPr lang="en-US" smtClean="0"/>
              <a:pPr/>
              <a:t>‹#›</a:t>
            </a:fld>
            <a:endParaRPr lang="en-US"/>
          </a:p>
        </p:txBody>
      </p:sp>
      <p:grpSp>
        <p:nvGrpSpPr>
          <p:cNvPr id="8" name="Group 7">
            <a:extLst>
              <a:ext uri="{FF2B5EF4-FFF2-40B4-BE49-F238E27FC236}">
                <a16:creationId xmlns:a16="http://schemas.microsoft.com/office/drawing/2014/main" id="{CD773864-79CD-D04B-B6A6-5B1FA066C373}"/>
              </a:ext>
            </a:extLst>
          </p:cNvPr>
          <p:cNvGrpSpPr/>
          <p:nvPr userDrawn="1"/>
        </p:nvGrpSpPr>
        <p:grpSpPr>
          <a:xfrm>
            <a:off x="6250385" y="6324600"/>
            <a:ext cx="2741215" cy="457200"/>
            <a:chOff x="90377" y="6374632"/>
            <a:chExt cx="2741215" cy="457200"/>
          </a:xfrm>
        </p:grpSpPr>
        <p:pic>
          <p:nvPicPr>
            <p:cNvPr id="10" name="Picture 9" descr="Logo fpr the Institute for Community Inclusion, University of Massachusetts Boston">
              <a:hlinkClick r:id="rId16"/>
              <a:extLst>
                <a:ext uri="{FF2B5EF4-FFF2-40B4-BE49-F238E27FC236}">
                  <a16:creationId xmlns:a16="http://schemas.microsoft.com/office/drawing/2014/main" id="{D7BACA33-5E19-5049-93FA-7B0D9A7B0B9E}"/>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90377" y="6374632"/>
              <a:ext cx="484094" cy="457200"/>
            </a:xfrm>
            <a:prstGeom prst="rect">
              <a:avLst/>
            </a:prstGeom>
          </p:spPr>
        </p:pic>
        <p:pic>
          <p:nvPicPr>
            <p:cNvPr id="11" name="Picture 10" descr="Logo for ThinkWork, the website for resources of employment of individuals with an intellectual or developmental disability at the Institute for Community INclusion, UMass Boston">
              <a:hlinkClick r:id="rId18"/>
              <a:extLst>
                <a:ext uri="{FF2B5EF4-FFF2-40B4-BE49-F238E27FC236}">
                  <a16:creationId xmlns:a16="http://schemas.microsoft.com/office/drawing/2014/main" id="{E50EEC0F-7848-0540-93F2-CF46F250515D}"/>
                </a:ext>
              </a:extLst>
            </p:cNvPr>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609600" y="6443249"/>
              <a:ext cx="2221992" cy="319967"/>
            </a:xfrm>
            <a:prstGeom prst="rect">
              <a:avLst/>
            </a:prstGeom>
          </p:spPr>
        </p:pic>
      </p:grpSp>
    </p:spTree>
    <p:extLst>
      <p:ext uri="{BB962C8B-B14F-4D97-AF65-F5344CB8AC3E}">
        <p14:creationId xmlns:p14="http://schemas.microsoft.com/office/powerpoint/2010/main" val="197089065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Lst>
  <p:hf sldNum="0" hdr="0" ftr="0" dt="0"/>
  <p:txStyles>
    <p:titleStyle>
      <a:lvl1pPr algn="l" rtl="0" eaLnBrk="1" fontAlgn="base" hangingPunct="1">
        <a:spcBef>
          <a:spcPct val="0"/>
        </a:spcBef>
        <a:spcAft>
          <a:spcPct val="0"/>
        </a:spcAft>
        <a:defRPr lang="en-US" sz="3000" b="1" i="0" kern="1200" dirty="0">
          <a:solidFill>
            <a:schemeClr val="tx2">
              <a:lumMod val="60000"/>
              <a:lumOff val="40000"/>
            </a:schemeClr>
          </a:solidFill>
          <a:latin typeface="Candara"/>
          <a:ea typeface="ヒラギノ角ゴ Pro W3" charset="0"/>
          <a:cs typeface="Candara"/>
        </a:defRPr>
      </a:lvl1pPr>
      <a:lvl2pPr algn="ctr" rtl="0" eaLnBrk="1" fontAlgn="base" hangingPunct="1">
        <a:spcBef>
          <a:spcPct val="0"/>
        </a:spcBef>
        <a:spcAft>
          <a:spcPct val="0"/>
        </a:spcAft>
        <a:defRPr sz="3300">
          <a:solidFill>
            <a:schemeClr val="tx1"/>
          </a:solidFill>
          <a:latin typeface="Calibri" charset="0"/>
          <a:ea typeface="ヒラギノ角ゴ Pro W3" charset="0"/>
          <a:cs typeface="ヒラギノ角ゴ Pro W3" charset="0"/>
        </a:defRPr>
      </a:lvl2pPr>
      <a:lvl3pPr algn="ctr" rtl="0" eaLnBrk="1" fontAlgn="base" hangingPunct="1">
        <a:spcBef>
          <a:spcPct val="0"/>
        </a:spcBef>
        <a:spcAft>
          <a:spcPct val="0"/>
        </a:spcAft>
        <a:defRPr sz="3300">
          <a:solidFill>
            <a:schemeClr val="tx1"/>
          </a:solidFill>
          <a:latin typeface="Calibri" charset="0"/>
          <a:ea typeface="ヒラギノ角ゴ Pro W3" charset="0"/>
          <a:cs typeface="ヒラギノ角ゴ Pro W3" charset="0"/>
        </a:defRPr>
      </a:lvl3pPr>
      <a:lvl4pPr algn="ctr" rtl="0" eaLnBrk="1" fontAlgn="base" hangingPunct="1">
        <a:spcBef>
          <a:spcPct val="0"/>
        </a:spcBef>
        <a:spcAft>
          <a:spcPct val="0"/>
        </a:spcAft>
        <a:defRPr sz="3300">
          <a:solidFill>
            <a:schemeClr val="tx1"/>
          </a:solidFill>
          <a:latin typeface="Calibri" charset="0"/>
          <a:ea typeface="ヒラギノ角ゴ Pro W3" charset="0"/>
          <a:cs typeface="ヒラギノ角ゴ Pro W3" charset="0"/>
        </a:defRPr>
      </a:lvl4pPr>
      <a:lvl5pPr algn="ctr" rtl="0" eaLnBrk="1" fontAlgn="base" hangingPunct="1">
        <a:spcBef>
          <a:spcPct val="0"/>
        </a:spcBef>
        <a:spcAft>
          <a:spcPct val="0"/>
        </a:spcAft>
        <a:defRPr sz="3300">
          <a:solidFill>
            <a:schemeClr val="tx1"/>
          </a:solidFill>
          <a:latin typeface="Calibri" charset="0"/>
          <a:ea typeface="ヒラギノ角ゴ Pro W3" charset="0"/>
          <a:cs typeface="ヒラギノ角ゴ Pro W3" charset="0"/>
        </a:defRPr>
      </a:lvl5pPr>
      <a:lvl6pPr marL="342900" algn="ctr" rtl="0" eaLnBrk="1" fontAlgn="base" hangingPunct="1">
        <a:spcBef>
          <a:spcPct val="0"/>
        </a:spcBef>
        <a:spcAft>
          <a:spcPct val="0"/>
        </a:spcAft>
        <a:defRPr sz="3300">
          <a:solidFill>
            <a:schemeClr val="tx1"/>
          </a:solidFill>
          <a:latin typeface="Calibri" charset="0"/>
          <a:ea typeface="ヒラギノ角ゴ Pro W3" charset="0"/>
        </a:defRPr>
      </a:lvl6pPr>
      <a:lvl7pPr marL="685800" algn="ctr" rtl="0" eaLnBrk="1" fontAlgn="base" hangingPunct="1">
        <a:spcBef>
          <a:spcPct val="0"/>
        </a:spcBef>
        <a:spcAft>
          <a:spcPct val="0"/>
        </a:spcAft>
        <a:defRPr sz="3300">
          <a:solidFill>
            <a:schemeClr val="tx1"/>
          </a:solidFill>
          <a:latin typeface="Calibri" charset="0"/>
          <a:ea typeface="ヒラギノ角ゴ Pro W3" charset="0"/>
        </a:defRPr>
      </a:lvl7pPr>
      <a:lvl8pPr marL="1028700" algn="ctr" rtl="0" eaLnBrk="1" fontAlgn="base" hangingPunct="1">
        <a:spcBef>
          <a:spcPct val="0"/>
        </a:spcBef>
        <a:spcAft>
          <a:spcPct val="0"/>
        </a:spcAft>
        <a:defRPr sz="3300">
          <a:solidFill>
            <a:schemeClr val="tx1"/>
          </a:solidFill>
          <a:latin typeface="Calibri" charset="0"/>
          <a:ea typeface="ヒラギノ角ゴ Pro W3" charset="0"/>
        </a:defRPr>
      </a:lvl8pPr>
      <a:lvl9pPr marL="1371600" algn="ctr" rtl="0" eaLnBrk="1" fontAlgn="base" hangingPunct="1">
        <a:spcBef>
          <a:spcPct val="0"/>
        </a:spcBef>
        <a:spcAft>
          <a:spcPct val="0"/>
        </a:spcAft>
        <a:defRPr sz="3300">
          <a:solidFill>
            <a:schemeClr val="tx1"/>
          </a:solidFill>
          <a:latin typeface="Calibri" charset="0"/>
          <a:ea typeface="ヒラギノ角ゴ Pro W3" charset="0"/>
        </a:defRPr>
      </a:lvl9pPr>
    </p:titleStyle>
    <p:bodyStyle>
      <a:lvl1pPr marL="257175" indent="-257175" algn="l" rtl="0" eaLnBrk="1" fontAlgn="base" hangingPunct="1">
        <a:spcBef>
          <a:spcPct val="20000"/>
        </a:spcBef>
        <a:spcAft>
          <a:spcPct val="0"/>
        </a:spcAft>
        <a:buClr>
          <a:srgbClr val="0000FF"/>
        </a:buClr>
        <a:buSzPct val="65000"/>
        <a:buFont typeface="Wingdings" charset="2"/>
        <a:buChar char="v"/>
        <a:defRPr sz="2700" kern="1200">
          <a:solidFill>
            <a:schemeClr val="tx1"/>
          </a:solidFill>
          <a:latin typeface="Candara"/>
          <a:ea typeface="ヒラギノ角ゴ Pro W3" charset="0"/>
          <a:cs typeface="Candara"/>
        </a:defRPr>
      </a:lvl1pPr>
      <a:lvl2pPr marL="557213" indent="-214313" algn="l" rtl="0" eaLnBrk="1" fontAlgn="base" hangingPunct="1">
        <a:spcBef>
          <a:spcPct val="20000"/>
        </a:spcBef>
        <a:spcAft>
          <a:spcPct val="0"/>
        </a:spcAft>
        <a:buClr>
          <a:srgbClr val="0000FF"/>
        </a:buClr>
        <a:buFont typeface="Wingdings" charset="2"/>
        <a:buChar char="§"/>
        <a:defRPr sz="2400" kern="1200">
          <a:solidFill>
            <a:schemeClr val="tx1"/>
          </a:solidFill>
          <a:latin typeface="Candara"/>
          <a:ea typeface="ヒラギノ角ゴ Pro W3" charset="0"/>
          <a:cs typeface="Candara"/>
        </a:defRPr>
      </a:lvl2pPr>
      <a:lvl3pPr marL="857250" indent="-171450" algn="l" rtl="0" eaLnBrk="1" fontAlgn="base" hangingPunct="1">
        <a:spcBef>
          <a:spcPct val="20000"/>
        </a:spcBef>
        <a:spcAft>
          <a:spcPct val="0"/>
        </a:spcAft>
        <a:buFont typeface="Arial" charset="0"/>
        <a:buChar char="•"/>
        <a:defRPr sz="2100" kern="1200">
          <a:solidFill>
            <a:schemeClr val="tx1"/>
          </a:solidFill>
          <a:latin typeface="Candara"/>
          <a:ea typeface="ヒラギノ角ゴ Pro W3" charset="0"/>
          <a:cs typeface="Candara"/>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Candara"/>
          <a:ea typeface="ヒラギノ角ゴ Pro W3" charset="0"/>
          <a:cs typeface="Candara"/>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Candara"/>
          <a:ea typeface="ヒラギノ角ゴ Pro W3" charset="0"/>
          <a:cs typeface="Candara"/>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inkwork.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atedata.info/"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tif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5"/>
          <p:cNvSpPr>
            <a:spLocks noGrp="1"/>
          </p:cNvSpPr>
          <p:nvPr>
            <p:ph type="title"/>
          </p:nvPr>
        </p:nvSpPr>
        <p:spPr>
          <a:xfrm>
            <a:off x="228599" y="1074896"/>
            <a:ext cx="8870001" cy="3126472"/>
          </a:xfrm>
        </p:spPr>
        <p:txBody>
          <a:bodyPr/>
          <a:lstStyle/>
          <a:p>
            <a:pPr>
              <a:spcBef>
                <a:spcPts val="2400"/>
              </a:spcBef>
              <a:spcAft>
                <a:spcPts val="2400"/>
              </a:spcAft>
            </a:pPr>
            <a:r>
              <a:rPr lang="en-US" sz="4800" dirty="0">
                <a:solidFill>
                  <a:srgbClr val="5D9732"/>
                </a:solidFill>
              </a:rPr>
              <a:t>Employment Challenges and Opportunities post COVID</a:t>
            </a:r>
            <a:br>
              <a:rPr lang="en-US" sz="4800" dirty="0">
                <a:solidFill>
                  <a:srgbClr val="5D9732"/>
                </a:solidFill>
              </a:rPr>
            </a:br>
            <a:br>
              <a:rPr lang="en-US" sz="2400" dirty="0">
                <a:solidFill>
                  <a:srgbClr val="0070C0"/>
                </a:solidFill>
              </a:rPr>
            </a:br>
            <a:r>
              <a:rPr lang="en-US" sz="2400" dirty="0">
                <a:solidFill>
                  <a:srgbClr val="0070C0"/>
                </a:solidFill>
              </a:rPr>
              <a:t>John Butterworth</a:t>
            </a:r>
            <a:br>
              <a:rPr lang="en-US" sz="2400" dirty="0">
                <a:solidFill>
                  <a:srgbClr val="0070C0"/>
                </a:solidFill>
              </a:rPr>
            </a:br>
            <a:br>
              <a:rPr lang="en-US" sz="2400" dirty="0">
                <a:solidFill>
                  <a:srgbClr val="0070C0"/>
                </a:solidFill>
              </a:rPr>
            </a:br>
            <a:r>
              <a:rPr lang="en-US" sz="2400" dirty="0">
                <a:solidFill>
                  <a:srgbClr val="0070C0"/>
                </a:solidFill>
              </a:rPr>
              <a:t>Interagency Committee on Disability Research</a:t>
            </a:r>
            <a:br>
              <a:rPr lang="en-US" sz="2400" dirty="0">
                <a:solidFill>
                  <a:srgbClr val="0070C0"/>
                </a:solidFill>
              </a:rPr>
            </a:br>
            <a:r>
              <a:rPr lang="en-US" sz="2400" dirty="0">
                <a:solidFill>
                  <a:srgbClr val="0070C0"/>
                </a:solidFill>
              </a:rPr>
              <a:t>July 28, 2020</a:t>
            </a:r>
            <a:br>
              <a:rPr lang="en-US" dirty="0">
                <a:solidFill>
                  <a:srgbClr val="0070C0"/>
                </a:solidFill>
              </a:rPr>
            </a:br>
            <a:endParaRPr lang="en-US" dirty="0">
              <a:solidFill>
                <a:srgbClr val="1560A0"/>
              </a:solidFill>
            </a:endParaRPr>
          </a:p>
        </p:txBody>
      </p:sp>
      <p:pic>
        <p:nvPicPr>
          <p:cNvPr id="8" name="Picture 11" descr="Logo for the Institute for Community Inclusion at UMass Boston and the web portal. ThinkWork at www.thinkwork.org">
            <a:hlinkClick r:id="rId3"/>
            <a:extLst>
              <a:ext uri="{FF2B5EF4-FFF2-40B4-BE49-F238E27FC236}">
                <a16:creationId xmlns:a16="http://schemas.microsoft.com/office/drawing/2014/main" id="{DBCE7D56-F048-B145-93BF-4B00871EAE9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06725" y="5840413"/>
            <a:ext cx="59642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54640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78"/>
        <p:cNvGrpSpPr/>
        <p:nvPr/>
      </p:nvGrpSpPr>
      <p:grpSpPr>
        <a:xfrm>
          <a:off x="0" y="0"/>
          <a:ext cx="0" cy="0"/>
          <a:chOff x="0" y="0"/>
          <a:chExt cx="0" cy="0"/>
        </a:xfrm>
      </p:grpSpPr>
      <p:sp>
        <p:nvSpPr>
          <p:cNvPr id="13" name="Title 12">
            <a:extLst>
              <a:ext uri="{FF2B5EF4-FFF2-40B4-BE49-F238E27FC236}">
                <a16:creationId xmlns:a16="http://schemas.microsoft.com/office/drawing/2014/main" id="{8E803186-4087-4010-9900-86E6FB138078}"/>
              </a:ext>
            </a:extLst>
          </p:cNvPr>
          <p:cNvSpPr>
            <a:spLocks noGrp="1"/>
          </p:cNvSpPr>
          <p:nvPr>
            <p:ph type="title"/>
          </p:nvPr>
        </p:nvSpPr>
        <p:spPr>
          <a:xfrm>
            <a:off x="457200" y="-838124"/>
            <a:ext cx="8229600" cy="838124"/>
          </a:xfrm>
        </p:spPr>
        <p:txBody>
          <a:bodyPr spcFirstLastPara="1" vert="horz" wrap="square" lIns="91425" tIns="45700" rIns="91425" bIns="45700" numCol="1" anchor="b" anchorCtr="0" compatLnSpc="1">
            <a:prstTxWarp prst="textNoShape">
              <a:avLst/>
            </a:prstTxWarp>
            <a:normAutofit/>
          </a:bodyPr>
          <a:lstStyle/>
          <a:p>
            <a:r>
              <a:rPr lang="en-US" dirty="0">
                <a:solidFill>
                  <a:schemeClr val="bg1"/>
                </a:solidFill>
              </a:rPr>
              <a:t>Virtual Supports</a:t>
            </a:r>
          </a:p>
        </p:txBody>
      </p:sp>
      <p:grpSp>
        <p:nvGrpSpPr>
          <p:cNvPr id="4" name="Group 3" descr="Virtual supports include keeping jobs, skill-building, Pre-ETS, and Finding jobs">
            <a:extLst>
              <a:ext uri="{FF2B5EF4-FFF2-40B4-BE49-F238E27FC236}">
                <a16:creationId xmlns:a16="http://schemas.microsoft.com/office/drawing/2014/main" id="{05D6C35D-905E-4781-AD60-8C6F8089AAF8}"/>
              </a:ext>
            </a:extLst>
          </p:cNvPr>
          <p:cNvGrpSpPr/>
          <p:nvPr/>
        </p:nvGrpSpPr>
        <p:grpSpPr>
          <a:xfrm>
            <a:off x="228600" y="1525500"/>
            <a:ext cx="4648200" cy="4164999"/>
            <a:chOff x="228600" y="1525500"/>
            <a:chExt cx="4648200" cy="4164999"/>
          </a:xfrm>
        </p:grpSpPr>
        <p:pic>
          <p:nvPicPr>
            <p:cNvPr id="5" name="Google Shape;73;gbcd5baf966_0_38">
              <a:extLst>
                <a:ext uri="{FF2B5EF4-FFF2-40B4-BE49-F238E27FC236}">
                  <a16:creationId xmlns:a16="http://schemas.microsoft.com/office/drawing/2014/main" id="{ABED10D9-D9AF-624F-8B05-1D3CE16007C2}"/>
                </a:ext>
              </a:extLst>
            </p:cNvPr>
            <p:cNvPicPr preferRelativeResize="0"/>
            <p:nvPr/>
          </p:nvPicPr>
          <p:blipFill rotWithShape="1">
            <a:blip r:embed="rId3">
              <a:alphaModFix/>
            </a:blip>
            <a:srcRect l="13452" r="12190"/>
            <a:stretch/>
          </p:blipFill>
          <p:spPr>
            <a:xfrm>
              <a:off x="228600" y="1525500"/>
              <a:ext cx="4648200" cy="4164999"/>
            </a:xfrm>
            <a:prstGeom prst="rect">
              <a:avLst/>
            </a:prstGeom>
            <a:noFill/>
            <a:ln>
              <a:noFill/>
            </a:ln>
          </p:spPr>
        </p:pic>
        <p:sp>
          <p:nvSpPr>
            <p:cNvPr id="2" name="TextBox 1">
              <a:extLst>
                <a:ext uri="{FF2B5EF4-FFF2-40B4-BE49-F238E27FC236}">
                  <a16:creationId xmlns:a16="http://schemas.microsoft.com/office/drawing/2014/main" id="{7ECFF668-323B-4155-A876-087806E6DCCD}"/>
                </a:ext>
              </a:extLst>
            </p:cNvPr>
            <p:cNvSpPr txBox="1"/>
            <p:nvPr/>
          </p:nvSpPr>
          <p:spPr>
            <a:xfrm>
              <a:off x="1951134" y="3315972"/>
              <a:ext cx="1143000" cy="646331"/>
            </a:xfrm>
            <a:prstGeom prst="rect">
              <a:avLst/>
            </a:prstGeom>
            <a:solidFill>
              <a:srgbClr val="92D050"/>
            </a:solidFill>
          </p:spPr>
          <p:txBody>
            <a:bodyPr wrap="square" rtlCol="0">
              <a:spAutoFit/>
            </a:bodyPr>
            <a:lstStyle/>
            <a:p>
              <a:pPr algn="ctr"/>
              <a:r>
                <a:rPr lang="en-US" dirty="0"/>
                <a:t>Virtual Supports</a:t>
              </a:r>
            </a:p>
          </p:txBody>
        </p:sp>
      </p:grpSp>
      <p:sp>
        <p:nvSpPr>
          <p:cNvPr id="79" name="Google Shape;79;gd9b23b2566_0_4"/>
          <p:cNvSpPr txBox="1">
            <a:spLocks noGrp="1"/>
          </p:cNvSpPr>
          <p:nvPr>
            <p:ph type="body" idx="1"/>
          </p:nvPr>
        </p:nvSpPr>
        <p:spPr>
          <a:xfrm>
            <a:off x="4816667" y="762000"/>
            <a:ext cx="4114775" cy="5107944"/>
          </a:xfrm>
          <a:prstGeom prst="rect">
            <a:avLst/>
          </a:prstGeom>
        </p:spPr>
        <p:txBody>
          <a:bodyPr spcFirstLastPara="1" wrap="square" lIns="91425" tIns="45700" rIns="91425" bIns="45700" anchor="t" anchorCtr="0">
            <a:normAutofit fontScale="92500"/>
          </a:bodyPr>
          <a:lstStyle/>
          <a:p>
            <a:pPr marL="482600" lvl="0" indent="-457200" algn="l" rtl="0">
              <a:spcBef>
                <a:spcPts val="600"/>
              </a:spcBef>
              <a:spcAft>
                <a:spcPts val="0"/>
              </a:spcAft>
              <a:buClr>
                <a:srgbClr val="5D9731"/>
              </a:buClr>
              <a:buSzPts val="3200"/>
              <a:buFont typeface="Wingdings" pitchFamily="2" charset="2"/>
              <a:buChar char="§"/>
            </a:pPr>
            <a:r>
              <a:rPr lang="en-US" sz="3200" dirty="0"/>
              <a:t>Virtual coffee dates</a:t>
            </a:r>
          </a:p>
          <a:p>
            <a:pPr marL="482600" lvl="0" indent="-457200" algn="l" rtl="0">
              <a:spcBef>
                <a:spcPts val="600"/>
              </a:spcBef>
              <a:spcAft>
                <a:spcPts val="0"/>
              </a:spcAft>
              <a:buClr>
                <a:srgbClr val="5D9731"/>
              </a:buClr>
              <a:buSzPts val="3200"/>
              <a:buFont typeface="Wingdings" pitchFamily="2" charset="2"/>
              <a:buChar char="§"/>
            </a:pPr>
            <a:r>
              <a:rPr lang="en-US" sz="3200" dirty="0"/>
              <a:t>Virtual job clubs</a:t>
            </a:r>
          </a:p>
          <a:p>
            <a:pPr marL="482600" lvl="0" indent="-457200" algn="l" rtl="0">
              <a:spcBef>
                <a:spcPts val="600"/>
              </a:spcBef>
              <a:spcAft>
                <a:spcPts val="0"/>
              </a:spcAft>
              <a:buClr>
                <a:srgbClr val="5D9731"/>
              </a:buClr>
              <a:buSzPts val="3200"/>
              <a:buFont typeface="Wingdings" pitchFamily="2" charset="2"/>
              <a:buChar char="§"/>
            </a:pPr>
            <a:r>
              <a:rPr lang="en-US" sz="3200" dirty="0"/>
              <a:t>Remote  interviews</a:t>
            </a:r>
            <a:endParaRPr sz="3200" dirty="0"/>
          </a:p>
          <a:p>
            <a:pPr marL="482600" lvl="0" indent="-457200">
              <a:spcBef>
                <a:spcPts val="600"/>
              </a:spcBef>
              <a:buClr>
                <a:srgbClr val="5D9731"/>
              </a:buClr>
              <a:buSzPts val="3200"/>
              <a:buFont typeface="Wingdings" pitchFamily="2" charset="2"/>
              <a:buChar char="§"/>
            </a:pPr>
            <a:r>
              <a:rPr lang="en-US" sz="3200" dirty="0"/>
              <a:t>Remote check-ins and real-time supports</a:t>
            </a:r>
          </a:p>
          <a:p>
            <a:pPr marL="482600" lvl="0" indent="-457200">
              <a:spcBef>
                <a:spcPts val="600"/>
              </a:spcBef>
              <a:buClr>
                <a:srgbClr val="5D9731"/>
              </a:buClr>
              <a:buSzPts val="3200"/>
              <a:buFont typeface="Wingdings" pitchFamily="2" charset="2"/>
              <a:buChar char="§"/>
            </a:pPr>
            <a:r>
              <a:rPr lang="en-US" sz="3200" dirty="0"/>
              <a:t>Natural supports</a:t>
            </a:r>
          </a:p>
          <a:p>
            <a:pPr marL="482600" indent="-457200">
              <a:spcBef>
                <a:spcPts val="600"/>
              </a:spcBef>
              <a:buClr>
                <a:srgbClr val="5D9731"/>
              </a:buClr>
              <a:buSzPts val="3200"/>
              <a:buFont typeface="Wingdings" pitchFamily="2" charset="2"/>
              <a:buChar char="§"/>
            </a:pPr>
            <a:r>
              <a:rPr lang="en-US" sz="3200" dirty="0"/>
              <a:t>Remote job shadowing</a:t>
            </a:r>
          </a:p>
          <a:p>
            <a:pPr lvl="0" indent="-431800">
              <a:spcBef>
                <a:spcPts val="600"/>
              </a:spcBef>
              <a:buSzPts val="3200"/>
            </a:pPr>
            <a:endParaRPr lang="en-US" sz="3200" dirty="0"/>
          </a:p>
        </p:txBody>
      </p:sp>
      <p:sp>
        <p:nvSpPr>
          <p:cNvPr id="7" name="TextBox 6">
            <a:extLst>
              <a:ext uri="{FF2B5EF4-FFF2-40B4-BE49-F238E27FC236}">
                <a16:creationId xmlns:a16="http://schemas.microsoft.com/office/drawing/2014/main" id="{DBC7CFFB-CA0E-2F40-BEBA-678ECD7AC3E5}"/>
              </a:ext>
            </a:extLst>
          </p:cNvPr>
          <p:cNvSpPr txBox="1"/>
          <p:nvPr/>
        </p:nvSpPr>
        <p:spPr>
          <a:xfrm>
            <a:off x="5638800" y="5869944"/>
            <a:ext cx="3429000" cy="400110"/>
          </a:xfrm>
          <a:prstGeom prst="rect">
            <a:avLst/>
          </a:prstGeom>
          <a:noFill/>
        </p:spPr>
        <p:txBody>
          <a:bodyPr wrap="square" rtlCol="0">
            <a:spAutoFit/>
          </a:bodyPr>
          <a:lstStyle/>
          <a:p>
            <a:r>
              <a:rPr lang="en-US" dirty="0">
                <a:latin typeface="Candara" panose="020E0502030303020204" pitchFamily="34" charset="0"/>
              </a:rPr>
              <a:t>Adapted from work of ICI and </a:t>
            </a:r>
          </a:p>
        </p:txBody>
      </p:sp>
      <p:grpSp>
        <p:nvGrpSpPr>
          <p:cNvPr id="3" name="Group 2" descr="Institute on Community Integration (ICI), rtc on community living.">
            <a:extLst>
              <a:ext uri="{FF2B5EF4-FFF2-40B4-BE49-F238E27FC236}">
                <a16:creationId xmlns:a16="http://schemas.microsoft.com/office/drawing/2014/main" id="{743BDBA4-4B93-4B55-9E09-E66B738636EB}"/>
              </a:ext>
            </a:extLst>
          </p:cNvPr>
          <p:cNvGrpSpPr/>
          <p:nvPr/>
        </p:nvGrpSpPr>
        <p:grpSpPr>
          <a:xfrm>
            <a:off x="3751868" y="6233251"/>
            <a:ext cx="5238652" cy="502920"/>
            <a:chOff x="3751868" y="6233251"/>
            <a:chExt cx="5238652" cy="502920"/>
          </a:xfrm>
        </p:grpSpPr>
        <p:sp>
          <p:nvSpPr>
            <p:cNvPr id="6" name="Google Shape;12;p21">
              <a:extLst>
                <a:ext uri="{FF2B5EF4-FFF2-40B4-BE49-F238E27FC236}">
                  <a16:creationId xmlns:a16="http://schemas.microsoft.com/office/drawing/2014/main" id="{8271E25C-DD37-FF4F-9A16-8A03BB412B26}"/>
                </a:ext>
              </a:extLst>
            </p:cNvPr>
            <p:cNvSpPr txBox="1">
              <a:spLocks/>
            </p:cNvSpPr>
            <p:nvPr/>
          </p:nvSpPr>
          <p:spPr>
            <a:xfrm>
              <a:off x="5888093" y="6302149"/>
              <a:ext cx="2133600" cy="365125"/>
            </a:xfrm>
            <a:prstGeom prst="rect">
              <a:avLst/>
            </a:prstGeom>
            <a:noFill/>
            <a:ln>
              <a:noFill/>
            </a:ln>
          </p:spPr>
          <p:txBody>
            <a:bodyPr spcFirstLastPara="1" wrap="square" lIns="91425" tIns="45700" rIns="91425" bIns="45700" anchor="t" anchorCtr="0">
              <a:noAutofit/>
            </a:bodyPr>
            <a:lstStyle>
              <a:defPPr>
                <a:defRPr lang="en-US"/>
              </a:defPPr>
              <a:lvl1pPr marL="0" marR="0" lvl="0" indent="0" algn="l" defTabSz="914400" rtl="0" eaLnBrk="1" latinLnBrk="0" hangingPunct="1">
                <a:lnSpc>
                  <a:spcPct val="100000"/>
                </a:lnSpc>
                <a:spcBef>
                  <a:spcPts val="0"/>
                </a:spcBef>
                <a:spcAft>
                  <a:spcPts val="0"/>
                </a:spcAft>
                <a:buClr>
                  <a:srgbClr val="000000"/>
                </a:buClr>
                <a:buSzPts val="1800"/>
                <a:buFont typeface="Arial"/>
                <a:buNone/>
                <a:defRPr sz="1800" b="0" i="0" u="none" strike="noStrike" kern="1200" cap="none">
                  <a:solidFill>
                    <a:srgbClr val="000000"/>
                  </a:solidFill>
                  <a:latin typeface="Calibri"/>
                  <a:ea typeface="Calibri"/>
                  <a:cs typeface="Calibri"/>
                  <a:sym typeface="Calibri"/>
                </a:defRPr>
              </a:lvl1pPr>
              <a:lvl2pPr marL="0" marR="0" lvl="1" indent="0" algn="l" defTabSz="914400" rtl="0" eaLnBrk="1" latinLnBrk="0" hangingPunct="1">
                <a:lnSpc>
                  <a:spcPct val="100000"/>
                </a:lnSpc>
                <a:spcBef>
                  <a:spcPts val="0"/>
                </a:spcBef>
                <a:spcAft>
                  <a:spcPts val="0"/>
                </a:spcAft>
                <a:buClr>
                  <a:srgbClr val="000000"/>
                </a:buClr>
                <a:buSzPts val="1800"/>
                <a:buFont typeface="Arial"/>
                <a:buNone/>
                <a:defRPr sz="1800" b="0" i="0" u="none" strike="noStrike" kern="1200" cap="none">
                  <a:solidFill>
                    <a:srgbClr val="000000"/>
                  </a:solidFill>
                  <a:latin typeface="Calibri"/>
                  <a:ea typeface="Calibri"/>
                  <a:cs typeface="Calibri"/>
                  <a:sym typeface="Calibri"/>
                </a:defRPr>
              </a:lvl2pPr>
              <a:lvl3pPr marL="0" marR="0" lvl="2" indent="0" algn="l" defTabSz="914400" rtl="0" eaLnBrk="1" latinLnBrk="0" hangingPunct="1">
                <a:lnSpc>
                  <a:spcPct val="100000"/>
                </a:lnSpc>
                <a:spcBef>
                  <a:spcPts val="0"/>
                </a:spcBef>
                <a:spcAft>
                  <a:spcPts val="0"/>
                </a:spcAft>
                <a:buClr>
                  <a:srgbClr val="000000"/>
                </a:buClr>
                <a:buSzPts val="1800"/>
                <a:buFont typeface="Arial"/>
                <a:buNone/>
                <a:defRPr sz="1800" b="0" i="0" u="none" strike="noStrike" kern="1200" cap="none">
                  <a:solidFill>
                    <a:srgbClr val="000000"/>
                  </a:solidFill>
                  <a:latin typeface="Calibri"/>
                  <a:ea typeface="Calibri"/>
                  <a:cs typeface="Calibri"/>
                  <a:sym typeface="Calibri"/>
                </a:defRPr>
              </a:lvl3pPr>
              <a:lvl4pPr marL="0" marR="0" lvl="3" indent="0" algn="l" defTabSz="914400" rtl="0" eaLnBrk="1" latinLnBrk="0" hangingPunct="1">
                <a:lnSpc>
                  <a:spcPct val="100000"/>
                </a:lnSpc>
                <a:spcBef>
                  <a:spcPts val="0"/>
                </a:spcBef>
                <a:spcAft>
                  <a:spcPts val="0"/>
                </a:spcAft>
                <a:buClr>
                  <a:srgbClr val="000000"/>
                </a:buClr>
                <a:buSzPts val="1800"/>
                <a:buFont typeface="Arial"/>
                <a:buNone/>
                <a:defRPr sz="1800" b="0" i="0" u="none" strike="noStrike" kern="1200" cap="none">
                  <a:solidFill>
                    <a:srgbClr val="000000"/>
                  </a:solidFill>
                  <a:latin typeface="Calibri"/>
                  <a:ea typeface="Calibri"/>
                  <a:cs typeface="Calibri"/>
                  <a:sym typeface="Calibri"/>
                </a:defRPr>
              </a:lvl4pPr>
              <a:lvl5pPr marL="0" marR="0" lvl="4" indent="0" algn="l" defTabSz="914400" rtl="0" eaLnBrk="1" latinLnBrk="0" hangingPunct="1">
                <a:lnSpc>
                  <a:spcPct val="100000"/>
                </a:lnSpc>
                <a:spcBef>
                  <a:spcPts val="0"/>
                </a:spcBef>
                <a:spcAft>
                  <a:spcPts val="0"/>
                </a:spcAft>
                <a:buClr>
                  <a:srgbClr val="000000"/>
                </a:buClr>
                <a:buSzPts val="1800"/>
                <a:buFont typeface="Arial"/>
                <a:buNone/>
                <a:defRPr sz="1800" b="0" i="0" u="none" strike="noStrike" kern="1200" cap="none">
                  <a:solidFill>
                    <a:srgbClr val="000000"/>
                  </a:solidFill>
                  <a:latin typeface="Calibri"/>
                  <a:ea typeface="Calibri"/>
                  <a:cs typeface="Calibri"/>
                  <a:sym typeface="Calibri"/>
                </a:defRPr>
              </a:lvl5pPr>
              <a:lvl6pPr marL="0" marR="0" lvl="5" indent="0" algn="l" defTabSz="914400" rtl="0" eaLnBrk="1" latinLnBrk="0" hangingPunct="1">
                <a:lnSpc>
                  <a:spcPct val="100000"/>
                </a:lnSpc>
                <a:spcBef>
                  <a:spcPts val="0"/>
                </a:spcBef>
                <a:spcAft>
                  <a:spcPts val="0"/>
                </a:spcAft>
                <a:buClr>
                  <a:srgbClr val="000000"/>
                </a:buClr>
                <a:buSzPts val="1800"/>
                <a:buFont typeface="Arial"/>
                <a:buNone/>
                <a:defRPr sz="1800" b="0" i="0" u="none" strike="noStrike" kern="1200" cap="none">
                  <a:solidFill>
                    <a:srgbClr val="000000"/>
                  </a:solidFill>
                  <a:latin typeface="Calibri"/>
                  <a:ea typeface="Calibri"/>
                  <a:cs typeface="Calibri"/>
                  <a:sym typeface="Calibri"/>
                </a:defRPr>
              </a:lvl6pPr>
              <a:lvl7pPr marL="0" marR="0" lvl="6" indent="0" algn="l" defTabSz="914400" rtl="0" eaLnBrk="1" latinLnBrk="0" hangingPunct="1">
                <a:lnSpc>
                  <a:spcPct val="100000"/>
                </a:lnSpc>
                <a:spcBef>
                  <a:spcPts val="0"/>
                </a:spcBef>
                <a:spcAft>
                  <a:spcPts val="0"/>
                </a:spcAft>
                <a:buClr>
                  <a:srgbClr val="000000"/>
                </a:buClr>
                <a:buSzPts val="1800"/>
                <a:buFont typeface="Arial"/>
                <a:buNone/>
                <a:defRPr sz="1800" b="0" i="0" u="none" strike="noStrike" kern="1200" cap="none">
                  <a:solidFill>
                    <a:srgbClr val="000000"/>
                  </a:solidFill>
                  <a:latin typeface="Calibri"/>
                  <a:ea typeface="Calibri"/>
                  <a:cs typeface="Calibri"/>
                  <a:sym typeface="Calibri"/>
                </a:defRPr>
              </a:lvl7pPr>
              <a:lvl8pPr marL="0" marR="0" lvl="7" indent="0" algn="l" defTabSz="914400" rtl="0" eaLnBrk="1" latinLnBrk="0" hangingPunct="1">
                <a:lnSpc>
                  <a:spcPct val="100000"/>
                </a:lnSpc>
                <a:spcBef>
                  <a:spcPts val="0"/>
                </a:spcBef>
                <a:spcAft>
                  <a:spcPts val="0"/>
                </a:spcAft>
                <a:buClr>
                  <a:srgbClr val="000000"/>
                </a:buClr>
                <a:buSzPts val="1800"/>
                <a:buFont typeface="Arial"/>
                <a:buNone/>
                <a:defRPr sz="1800" b="0" i="0" u="none" strike="noStrike" kern="1200" cap="none">
                  <a:solidFill>
                    <a:srgbClr val="000000"/>
                  </a:solidFill>
                  <a:latin typeface="Calibri"/>
                  <a:ea typeface="Calibri"/>
                  <a:cs typeface="Calibri"/>
                  <a:sym typeface="Calibri"/>
                </a:defRPr>
              </a:lvl8pPr>
              <a:lvl9pPr marL="0" marR="0" lvl="8" indent="0" algn="l" defTabSz="914400" rtl="0" eaLnBrk="1" latinLnBrk="0" hangingPunct="1">
                <a:lnSpc>
                  <a:spcPct val="100000"/>
                </a:lnSpc>
                <a:spcBef>
                  <a:spcPts val="0"/>
                </a:spcBef>
                <a:spcAft>
                  <a:spcPts val="0"/>
                </a:spcAft>
                <a:buClr>
                  <a:srgbClr val="000000"/>
                </a:buClr>
                <a:buSzPts val="1800"/>
                <a:buFont typeface="Arial"/>
                <a:buNone/>
                <a:defRPr sz="1800" b="0" i="0" u="none" strike="noStrike" kern="1200" cap="none">
                  <a:solidFill>
                    <a:srgbClr val="000000"/>
                  </a:solidFill>
                  <a:latin typeface="Calibri"/>
                  <a:ea typeface="Calibri"/>
                  <a:cs typeface="Calibri"/>
                  <a:sym typeface="Calibri"/>
                </a:defRPr>
              </a:lvl9pPr>
            </a:lstStyle>
            <a:p>
              <a:fld id="{00000000-1234-1234-1234-123412341234}" type="slidenum">
                <a:rPr lang="en-US" smtClean="0"/>
                <a:pPr/>
                <a:t>10</a:t>
              </a:fld>
              <a:endParaRPr lang="en-US"/>
            </a:p>
          </p:txBody>
        </p:sp>
        <p:sp>
          <p:nvSpPr>
            <p:cNvPr id="8" name="Google Shape;15;p21">
              <a:extLst>
                <a:ext uri="{FF2B5EF4-FFF2-40B4-BE49-F238E27FC236}">
                  <a16:creationId xmlns:a16="http://schemas.microsoft.com/office/drawing/2014/main" id="{12F9B5B2-1CCC-A545-BDC4-0FE16D4A6002}"/>
                </a:ext>
              </a:extLst>
            </p:cNvPr>
            <p:cNvSpPr/>
            <p:nvPr/>
          </p:nvSpPr>
          <p:spPr>
            <a:xfrm>
              <a:off x="4429406" y="6233251"/>
              <a:ext cx="4561114" cy="502920"/>
            </a:xfrm>
            <a:prstGeom prst="rect">
              <a:avLst/>
            </a:prstGeom>
            <a:solidFill>
              <a:srgbClr val="8D1A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 name="Google Shape;14;p21">
              <a:extLst>
                <a:ext uri="{FF2B5EF4-FFF2-40B4-BE49-F238E27FC236}">
                  <a16:creationId xmlns:a16="http://schemas.microsoft.com/office/drawing/2014/main" id="{AD027533-DBCF-8D44-9D5A-79222CEF2DD4}"/>
                </a:ext>
              </a:extLst>
            </p:cNvPr>
            <p:cNvSpPr/>
            <p:nvPr/>
          </p:nvSpPr>
          <p:spPr>
            <a:xfrm>
              <a:off x="3751868" y="6233251"/>
              <a:ext cx="685800" cy="502920"/>
            </a:xfrm>
            <a:prstGeom prst="rect">
              <a:avLst/>
            </a:prstGeom>
            <a:solidFill>
              <a:srgbClr val="FFCC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 name="Google Shape;16;p21">
              <a:extLst>
                <a:ext uri="{FF2B5EF4-FFF2-40B4-BE49-F238E27FC236}">
                  <a16:creationId xmlns:a16="http://schemas.microsoft.com/office/drawing/2014/main" id="{40A9AF03-7E85-674B-B68C-93B68DF90906}"/>
                </a:ext>
              </a:extLst>
            </p:cNvPr>
            <p:cNvPicPr preferRelativeResize="0"/>
            <p:nvPr/>
          </p:nvPicPr>
          <p:blipFill rotWithShape="1">
            <a:blip r:embed="rId4">
              <a:alphaModFix/>
            </a:blip>
            <a:srcRect/>
            <a:stretch/>
          </p:blipFill>
          <p:spPr>
            <a:xfrm>
              <a:off x="3876272" y="6354093"/>
              <a:ext cx="475365" cy="261236"/>
            </a:xfrm>
            <a:prstGeom prst="rect">
              <a:avLst/>
            </a:prstGeom>
            <a:noFill/>
            <a:ln>
              <a:noFill/>
            </a:ln>
          </p:spPr>
        </p:pic>
        <p:pic>
          <p:nvPicPr>
            <p:cNvPr id="11" name="Google Shape;17;p21">
              <a:extLst>
                <a:ext uri="{FF2B5EF4-FFF2-40B4-BE49-F238E27FC236}">
                  <a16:creationId xmlns:a16="http://schemas.microsoft.com/office/drawing/2014/main" id="{43568DD2-4CFA-1C49-BB98-77A700CD3192}"/>
                </a:ext>
              </a:extLst>
            </p:cNvPr>
            <p:cNvPicPr preferRelativeResize="0">
              <a:picLocks noChangeAspect="1"/>
            </p:cNvPicPr>
            <p:nvPr/>
          </p:nvPicPr>
          <p:blipFill rotWithShape="1">
            <a:blip r:embed="rId5">
              <a:alphaModFix/>
            </a:blip>
            <a:srcRect/>
            <a:stretch/>
          </p:blipFill>
          <p:spPr>
            <a:xfrm>
              <a:off x="4561624" y="6324691"/>
              <a:ext cx="1014148" cy="320040"/>
            </a:xfrm>
            <a:prstGeom prst="rect">
              <a:avLst/>
            </a:prstGeom>
            <a:noFill/>
            <a:ln>
              <a:noFill/>
            </a:ln>
          </p:spPr>
        </p:pic>
        <p:pic>
          <p:nvPicPr>
            <p:cNvPr id="12" name="Google Shape;20;p21">
              <a:extLst>
                <a:ext uri="{FF2B5EF4-FFF2-40B4-BE49-F238E27FC236}">
                  <a16:creationId xmlns:a16="http://schemas.microsoft.com/office/drawing/2014/main" id="{9D65C19F-BBC8-D24A-9D4F-2CEE54157774}"/>
                </a:ext>
              </a:extLst>
            </p:cNvPr>
            <p:cNvPicPr preferRelativeResize="0">
              <a:picLocks noChangeAspect="1"/>
            </p:cNvPicPr>
            <p:nvPr/>
          </p:nvPicPr>
          <p:blipFill rotWithShape="1">
            <a:blip r:embed="rId6">
              <a:alphaModFix/>
            </a:blip>
            <a:srcRect/>
            <a:stretch/>
          </p:blipFill>
          <p:spPr>
            <a:xfrm>
              <a:off x="5791200" y="6324691"/>
              <a:ext cx="3048002" cy="32004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3A7F5EB-1D75-402A-8EE8-B62245B041BA}"/>
              </a:ext>
            </a:extLst>
          </p:cNvPr>
          <p:cNvSpPr>
            <a:spLocks noGrp="1"/>
          </p:cNvSpPr>
          <p:nvPr>
            <p:ph type="title" idx="4294967295"/>
          </p:nvPr>
        </p:nvSpPr>
        <p:spPr>
          <a:xfrm>
            <a:off x="240992" y="2986079"/>
            <a:ext cx="333579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Lato" panose="020F0502020204030203" pitchFamily="34" charset="0"/>
                <a:ea typeface="+mn-ea"/>
                <a:cs typeface="+mn-cs"/>
              </a:rPr>
              <a:t>What Families Said Was Helpful During COVID-19 and Wish to Keep/Adapt/Expand</a:t>
            </a:r>
          </a:p>
        </p:txBody>
      </p:sp>
      <p:pic>
        <p:nvPicPr>
          <p:cNvPr id="2" name="Picture Placeholder 1" descr="Mom holding son's hand who is in a wheelchair walking down the street"/>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tretch>
            <a:fillRect/>
          </a:stretch>
        </p:blipFill>
        <p:spPr>
          <a:xfrm>
            <a:off x="604036" y="857250"/>
            <a:ext cx="7935928" cy="3909440"/>
          </a:xfrm>
        </p:spPr>
      </p:pic>
      <p:sp>
        <p:nvSpPr>
          <p:cNvPr id="17" name="Rounded Rectangle 18">
            <a:extLst>
              <a:ext uri="{FF2B5EF4-FFF2-40B4-BE49-F238E27FC236}">
                <a16:creationId xmlns:a16="http://schemas.microsoft.com/office/drawing/2014/main" id="{7A14ACA6-1852-4C37-9D9C-A04D3195BF77}"/>
              </a:ext>
              <a:ext uri="{C183D7F6-B498-43B3-948B-1728B52AA6E4}">
                <adec:decorative xmlns:adec="http://schemas.microsoft.com/office/drawing/2017/decorative" val="1"/>
              </a:ext>
            </a:extLst>
          </p:cNvPr>
          <p:cNvSpPr/>
          <p:nvPr/>
        </p:nvSpPr>
        <p:spPr>
          <a:xfrm>
            <a:off x="3481095" y="4087026"/>
            <a:ext cx="1232116" cy="996426"/>
          </a:xfrm>
          <a:prstGeom prst="roundRect">
            <a:avLst>
              <a:gd name="adj" fmla="val 7335"/>
            </a:avLst>
          </a:prstGeom>
          <a:solidFill>
            <a:schemeClr val="accent1"/>
          </a:solidFill>
          <a:effectLst>
            <a:outerShdw blurRad="635000" dist="317500" dir="2700000" algn="tl" rotWithShape="0">
              <a:prstClr val="black">
                <a:alpha val="20000"/>
              </a:prstClr>
            </a:outerShdw>
          </a:effectLst>
        </p:spPr>
        <p:txBody>
          <a:bodyPr wrap="square" rtlCol="0" anchor="ctr">
            <a:noAutofit/>
          </a:bodyPr>
          <a:lstStyle/>
          <a:p>
            <a:pPr algn="just" defTabSz="685800" eaLnBrk="1" fontAlgn="auto" hangingPunct="1">
              <a:lnSpc>
                <a:spcPct val="109000"/>
              </a:lnSpc>
              <a:spcBef>
                <a:spcPts val="0"/>
              </a:spcBef>
              <a:spcAft>
                <a:spcPts val="0"/>
              </a:spcAft>
              <a:defRPr/>
            </a:pPr>
            <a:endParaRPr lang="en-US" sz="900" dirty="0">
              <a:solidFill>
                <a:prstClr val="black">
                  <a:lumMod val="65000"/>
                  <a:lumOff val="35000"/>
                </a:prstClr>
              </a:solidFill>
              <a:latin typeface="Arial"/>
              <a:ea typeface="+mn-ea"/>
              <a:cs typeface="+mn-cs"/>
            </a:endParaRPr>
          </a:p>
        </p:txBody>
      </p:sp>
      <p:sp>
        <p:nvSpPr>
          <p:cNvPr id="18" name="Rectangle 17">
            <a:extLst>
              <a:ext uri="{FF2B5EF4-FFF2-40B4-BE49-F238E27FC236}">
                <a16:creationId xmlns:a16="http://schemas.microsoft.com/office/drawing/2014/main" id="{019DA432-EBFE-4E94-B650-71CBFFD3BCE9}"/>
              </a:ext>
            </a:extLst>
          </p:cNvPr>
          <p:cNvSpPr/>
          <p:nvPr/>
        </p:nvSpPr>
        <p:spPr>
          <a:xfrm>
            <a:off x="3576787" y="4286434"/>
            <a:ext cx="995213" cy="595548"/>
          </a:xfrm>
          <a:prstGeom prst="rect">
            <a:avLst/>
          </a:prstGeom>
          <a:effectLst/>
        </p:spPr>
        <p:txBody>
          <a:bodyPr wrap="square" anchor="b">
            <a:spAutoFit/>
          </a:bodyPr>
          <a:lstStyle/>
          <a:p>
            <a:pPr algn="ctr" defTabSz="685800" eaLnBrk="1" fontAlgn="auto" hangingPunct="1">
              <a:lnSpc>
                <a:spcPct val="109000"/>
              </a:lnSpc>
              <a:spcBef>
                <a:spcPts val="0"/>
              </a:spcBef>
              <a:spcAft>
                <a:spcPts val="0"/>
              </a:spcAft>
              <a:defRPr/>
            </a:pPr>
            <a:r>
              <a:rPr lang="en-US" sz="1500" dirty="0">
                <a:latin typeface="Lato" panose="020F0502020204030203" pitchFamily="34" charset="0"/>
                <a:ea typeface="+mn-ea"/>
                <a:cs typeface="+mn-cs"/>
              </a:rPr>
              <a:t>Peer to Peer</a:t>
            </a:r>
          </a:p>
        </p:txBody>
      </p:sp>
      <p:sp>
        <p:nvSpPr>
          <p:cNvPr id="20" name="Rounded Rectangle 28">
            <a:extLst>
              <a:ext uri="{FF2B5EF4-FFF2-40B4-BE49-F238E27FC236}">
                <a16:creationId xmlns:a16="http://schemas.microsoft.com/office/drawing/2014/main" id="{97A6731D-3871-4726-B0AA-17BA822EC107}"/>
              </a:ext>
              <a:ext uri="{C183D7F6-B498-43B3-948B-1728B52AA6E4}">
                <adec:decorative xmlns:adec="http://schemas.microsoft.com/office/drawing/2017/decorative" val="1"/>
              </a:ext>
            </a:extLst>
          </p:cNvPr>
          <p:cNvSpPr/>
          <p:nvPr/>
        </p:nvSpPr>
        <p:spPr>
          <a:xfrm>
            <a:off x="4842375" y="4123763"/>
            <a:ext cx="1232116" cy="996426"/>
          </a:xfrm>
          <a:prstGeom prst="roundRect">
            <a:avLst>
              <a:gd name="adj" fmla="val 7335"/>
            </a:avLst>
          </a:prstGeom>
          <a:solidFill>
            <a:schemeClr val="accent2"/>
          </a:solidFill>
          <a:effectLst>
            <a:outerShdw blurRad="635000" dist="317500" dir="2700000" algn="tl" rotWithShape="0">
              <a:prstClr val="black">
                <a:alpha val="20000"/>
              </a:prstClr>
            </a:outerShdw>
          </a:effectLst>
        </p:spPr>
        <p:txBody>
          <a:bodyPr wrap="square" rtlCol="0" anchor="ctr">
            <a:noAutofit/>
          </a:bodyPr>
          <a:lstStyle/>
          <a:p>
            <a:pPr algn="just" defTabSz="685800" eaLnBrk="1" fontAlgn="auto" hangingPunct="1">
              <a:lnSpc>
                <a:spcPct val="109000"/>
              </a:lnSpc>
              <a:spcBef>
                <a:spcPts val="0"/>
              </a:spcBef>
              <a:spcAft>
                <a:spcPts val="0"/>
              </a:spcAft>
              <a:defRPr/>
            </a:pPr>
            <a:endParaRPr lang="en-US" sz="900" dirty="0">
              <a:solidFill>
                <a:prstClr val="black">
                  <a:lumMod val="65000"/>
                  <a:lumOff val="35000"/>
                </a:prstClr>
              </a:solidFill>
              <a:latin typeface="Arial"/>
              <a:ea typeface="+mn-ea"/>
              <a:cs typeface="+mn-cs"/>
            </a:endParaRPr>
          </a:p>
        </p:txBody>
      </p:sp>
      <p:sp>
        <p:nvSpPr>
          <p:cNvPr id="21" name="Rectangle 20">
            <a:extLst>
              <a:ext uri="{FF2B5EF4-FFF2-40B4-BE49-F238E27FC236}">
                <a16:creationId xmlns:a16="http://schemas.microsoft.com/office/drawing/2014/main" id="{C4D7FB00-2E77-4D5F-A371-8FEDBAC09DC1}"/>
              </a:ext>
            </a:extLst>
          </p:cNvPr>
          <p:cNvSpPr/>
          <p:nvPr/>
        </p:nvSpPr>
        <p:spPr>
          <a:xfrm>
            <a:off x="4899513" y="4069905"/>
            <a:ext cx="1101720" cy="1013547"/>
          </a:xfrm>
          <a:prstGeom prst="rect">
            <a:avLst/>
          </a:prstGeom>
          <a:effectLst/>
        </p:spPr>
        <p:txBody>
          <a:bodyPr wrap="square" anchor="b">
            <a:spAutoFit/>
          </a:bodyPr>
          <a:lstStyle/>
          <a:p>
            <a:pPr algn="ctr" defTabSz="685800" eaLnBrk="1" fontAlgn="auto" hangingPunct="1">
              <a:lnSpc>
                <a:spcPct val="109000"/>
              </a:lnSpc>
              <a:spcBef>
                <a:spcPts val="0"/>
              </a:spcBef>
              <a:spcAft>
                <a:spcPts val="0"/>
              </a:spcAft>
              <a:defRPr/>
            </a:pPr>
            <a:r>
              <a:rPr lang="en-US" sz="1400" dirty="0">
                <a:solidFill>
                  <a:prstClr val="white"/>
                </a:solidFill>
                <a:latin typeface="Lato" panose="020F0502020204030203" pitchFamily="34" charset="0"/>
              </a:rPr>
              <a:t>Self Advocacy Peer to Peer</a:t>
            </a:r>
          </a:p>
        </p:txBody>
      </p:sp>
      <p:sp>
        <p:nvSpPr>
          <p:cNvPr id="23" name="Rounded Rectangle 31">
            <a:extLst>
              <a:ext uri="{FF2B5EF4-FFF2-40B4-BE49-F238E27FC236}">
                <a16:creationId xmlns:a16="http://schemas.microsoft.com/office/drawing/2014/main" id="{36E782F5-63BC-46AD-BB29-52714B7F545C}"/>
              </a:ext>
              <a:ext uri="{C183D7F6-B498-43B3-948B-1728B52AA6E4}">
                <adec:decorative xmlns:adec="http://schemas.microsoft.com/office/drawing/2017/decorative" val="1"/>
              </a:ext>
            </a:extLst>
          </p:cNvPr>
          <p:cNvSpPr/>
          <p:nvPr/>
        </p:nvSpPr>
        <p:spPr>
          <a:xfrm>
            <a:off x="6219776" y="4087026"/>
            <a:ext cx="1344624" cy="996426"/>
          </a:xfrm>
          <a:prstGeom prst="roundRect">
            <a:avLst>
              <a:gd name="adj" fmla="val 8117"/>
            </a:avLst>
          </a:prstGeom>
          <a:solidFill>
            <a:schemeClr val="accent3"/>
          </a:solidFill>
          <a:effectLst>
            <a:outerShdw blurRad="635000" dist="317500" dir="2700000" algn="tl" rotWithShape="0">
              <a:prstClr val="black">
                <a:alpha val="20000"/>
              </a:prstClr>
            </a:outerShdw>
          </a:effectLst>
        </p:spPr>
        <p:txBody>
          <a:bodyPr wrap="square" rtlCol="0" anchor="ctr">
            <a:noAutofit/>
          </a:bodyPr>
          <a:lstStyle/>
          <a:p>
            <a:pPr algn="just" defTabSz="685800" eaLnBrk="1" fontAlgn="auto" hangingPunct="1">
              <a:lnSpc>
                <a:spcPct val="109000"/>
              </a:lnSpc>
              <a:spcBef>
                <a:spcPts val="0"/>
              </a:spcBef>
              <a:spcAft>
                <a:spcPts val="0"/>
              </a:spcAft>
              <a:defRPr/>
            </a:pPr>
            <a:endParaRPr lang="en-US" sz="900" dirty="0">
              <a:solidFill>
                <a:prstClr val="black">
                  <a:lumMod val="65000"/>
                  <a:lumOff val="35000"/>
                </a:prstClr>
              </a:solidFill>
              <a:latin typeface="Arial"/>
              <a:ea typeface="+mn-ea"/>
              <a:cs typeface="+mn-cs"/>
            </a:endParaRPr>
          </a:p>
        </p:txBody>
      </p:sp>
      <p:sp>
        <p:nvSpPr>
          <p:cNvPr id="24" name="Rectangle 23">
            <a:extLst>
              <a:ext uri="{FF2B5EF4-FFF2-40B4-BE49-F238E27FC236}">
                <a16:creationId xmlns:a16="http://schemas.microsoft.com/office/drawing/2014/main" id="{075EC75C-2658-40A1-89E7-D078FD14F1D2}"/>
              </a:ext>
            </a:extLst>
          </p:cNvPr>
          <p:cNvSpPr/>
          <p:nvPr/>
        </p:nvSpPr>
        <p:spPr>
          <a:xfrm>
            <a:off x="6203655" y="4306601"/>
            <a:ext cx="1349696" cy="595548"/>
          </a:xfrm>
          <a:prstGeom prst="rect">
            <a:avLst/>
          </a:prstGeom>
          <a:effectLst/>
        </p:spPr>
        <p:txBody>
          <a:bodyPr wrap="square" anchor="b">
            <a:spAutoFit/>
          </a:bodyPr>
          <a:lstStyle/>
          <a:p>
            <a:pPr algn="ctr" defTabSz="685800" eaLnBrk="1" fontAlgn="auto" hangingPunct="1">
              <a:lnSpc>
                <a:spcPct val="109000"/>
              </a:lnSpc>
              <a:spcBef>
                <a:spcPts val="0"/>
              </a:spcBef>
              <a:spcAft>
                <a:spcPts val="0"/>
              </a:spcAft>
              <a:defRPr/>
            </a:pPr>
            <a:r>
              <a:rPr lang="en-US" sz="1500" dirty="0">
                <a:latin typeface="Lato" panose="020F0502020204030203" pitchFamily="34" charset="0"/>
              </a:rPr>
              <a:t>More Individualized</a:t>
            </a:r>
          </a:p>
        </p:txBody>
      </p:sp>
      <p:sp>
        <p:nvSpPr>
          <p:cNvPr id="27" name="Rounded Rectangle 31">
            <a:extLst>
              <a:ext uri="{FF2B5EF4-FFF2-40B4-BE49-F238E27FC236}">
                <a16:creationId xmlns:a16="http://schemas.microsoft.com/office/drawing/2014/main" id="{36E782F5-63BC-46AD-BB29-52714B7F545C}"/>
              </a:ext>
              <a:ext uri="{C183D7F6-B498-43B3-948B-1728B52AA6E4}">
                <adec:decorative xmlns:adec="http://schemas.microsoft.com/office/drawing/2017/decorative" val="1"/>
              </a:ext>
            </a:extLst>
          </p:cNvPr>
          <p:cNvSpPr/>
          <p:nvPr/>
        </p:nvSpPr>
        <p:spPr>
          <a:xfrm>
            <a:off x="7709685" y="4087026"/>
            <a:ext cx="1232116" cy="996426"/>
          </a:xfrm>
          <a:prstGeom prst="roundRect">
            <a:avLst>
              <a:gd name="adj" fmla="val 7335"/>
            </a:avLst>
          </a:prstGeom>
          <a:solidFill>
            <a:schemeClr val="accent6"/>
          </a:solidFill>
          <a:effectLst>
            <a:outerShdw blurRad="635000" dist="317500" dir="2700000" algn="tl" rotWithShape="0">
              <a:prstClr val="black">
                <a:alpha val="20000"/>
              </a:prstClr>
            </a:outerShdw>
          </a:effectLst>
        </p:spPr>
        <p:txBody>
          <a:bodyPr wrap="square" rtlCol="0" anchor="ctr">
            <a:noAutofit/>
          </a:bodyPr>
          <a:lstStyle/>
          <a:p>
            <a:pPr algn="ctr" defTabSz="685800" eaLnBrk="1" fontAlgn="auto" hangingPunct="1">
              <a:lnSpc>
                <a:spcPct val="109000"/>
              </a:lnSpc>
              <a:spcBef>
                <a:spcPts val="0"/>
              </a:spcBef>
              <a:spcAft>
                <a:spcPts val="0"/>
              </a:spcAft>
              <a:defRPr/>
            </a:pPr>
            <a:r>
              <a:rPr lang="en-US" sz="1500" dirty="0">
                <a:latin typeface="Lato" panose="020F0502020204030203"/>
              </a:rPr>
              <a:t>Person Learned New Skills </a:t>
            </a:r>
          </a:p>
        </p:txBody>
      </p:sp>
      <p:sp>
        <p:nvSpPr>
          <p:cNvPr id="3" name="Rectangle 2">
            <a:extLst>
              <a:ext uri="{FF2B5EF4-FFF2-40B4-BE49-F238E27FC236}">
                <a16:creationId xmlns:a16="http://schemas.microsoft.com/office/drawing/2014/main" id="{EEC6ACCF-2605-F248-87EC-5669AC6255C8}"/>
              </a:ext>
            </a:extLst>
          </p:cNvPr>
          <p:cNvSpPr/>
          <p:nvPr/>
        </p:nvSpPr>
        <p:spPr>
          <a:xfrm>
            <a:off x="426220" y="5482780"/>
            <a:ext cx="6301133" cy="646331"/>
          </a:xfrm>
          <a:prstGeom prst="rect">
            <a:avLst/>
          </a:prstGeom>
        </p:spPr>
        <p:txBody>
          <a:bodyPr wrap="square">
            <a:spAutoFit/>
          </a:bodyPr>
          <a:lstStyle/>
          <a:p>
            <a:pPr>
              <a:buSzPct val="100000"/>
            </a:pPr>
            <a:r>
              <a:rPr lang="en-US" dirty="0"/>
              <a:t>Source: Fall 2020 Innovation Roundtable discussions from the Community of Practice for Supporting Families project</a:t>
            </a:r>
          </a:p>
        </p:txBody>
      </p:sp>
      <p:pic>
        <p:nvPicPr>
          <p:cNvPr id="11" name="Picture 10" descr="NASDDDS loso"/>
          <p:cNvPicPr>
            <a:picLocks noChangeAspect="1"/>
          </p:cNvPicPr>
          <p:nvPr/>
        </p:nvPicPr>
        <p:blipFill>
          <a:blip r:embed="rId4"/>
          <a:stretch>
            <a:fillRect/>
          </a:stretch>
        </p:blipFill>
        <p:spPr>
          <a:xfrm>
            <a:off x="533400" y="6172200"/>
            <a:ext cx="1855613" cy="586220"/>
          </a:xfrm>
          <a:prstGeom prst="rect">
            <a:avLst/>
          </a:prstGeom>
        </p:spPr>
      </p:pic>
    </p:spTree>
    <p:extLst>
      <p:ext uri="{BB962C8B-B14F-4D97-AF65-F5344CB8AC3E}">
        <p14:creationId xmlns:p14="http://schemas.microsoft.com/office/powerpoint/2010/main" val="3186360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92B9-2D7B-9242-BE29-623BB3171FE6}"/>
              </a:ext>
            </a:extLst>
          </p:cNvPr>
          <p:cNvSpPr>
            <a:spLocks noGrp="1"/>
          </p:cNvSpPr>
          <p:nvPr>
            <p:ph type="title"/>
          </p:nvPr>
        </p:nvSpPr>
        <p:spPr/>
        <p:txBody>
          <a:bodyPr/>
          <a:lstStyle/>
          <a:p>
            <a:r>
              <a:rPr lang="en-US" dirty="0"/>
              <a:t>Technology … </a:t>
            </a:r>
          </a:p>
        </p:txBody>
      </p:sp>
      <p:sp>
        <p:nvSpPr>
          <p:cNvPr id="3" name="Content Placeholder 2">
            <a:extLst>
              <a:ext uri="{FF2B5EF4-FFF2-40B4-BE49-F238E27FC236}">
                <a16:creationId xmlns:a16="http://schemas.microsoft.com/office/drawing/2014/main" id="{F1A499C4-9F61-504C-89D9-AB08FAD08C98}"/>
              </a:ext>
            </a:extLst>
          </p:cNvPr>
          <p:cNvSpPr>
            <a:spLocks noGrp="1"/>
          </p:cNvSpPr>
          <p:nvPr>
            <p:ph idx="1"/>
          </p:nvPr>
        </p:nvSpPr>
        <p:spPr/>
        <p:txBody>
          <a:bodyPr/>
          <a:lstStyle/>
          <a:p>
            <a:pPr>
              <a:buSzPct val="100000"/>
              <a:buFont typeface="Wingdings" pitchFamily="2" charset="2"/>
              <a:buChar char="§"/>
            </a:pPr>
            <a:r>
              <a:rPr lang="en-US" sz="2800" dirty="0"/>
              <a:t>Increases control </a:t>
            </a:r>
          </a:p>
          <a:p>
            <a:pPr>
              <a:buSzPct val="100000"/>
              <a:buFont typeface="Wingdings" pitchFamily="2" charset="2"/>
              <a:buChar char="§"/>
            </a:pPr>
            <a:r>
              <a:rPr lang="en-US" sz="2800" dirty="0"/>
              <a:t>Provides additional ways of learning new skills and meeting new people</a:t>
            </a:r>
          </a:p>
          <a:p>
            <a:pPr>
              <a:buSzPct val="100000"/>
              <a:buFont typeface="Wingdings" pitchFamily="2" charset="2"/>
              <a:buChar char="§"/>
            </a:pPr>
            <a:r>
              <a:rPr lang="en-US" sz="2800" dirty="0"/>
              <a:t>Can be less intrusive in employment environments</a:t>
            </a:r>
          </a:p>
          <a:p>
            <a:pPr>
              <a:buSzPct val="100000"/>
              <a:buFont typeface="Wingdings" pitchFamily="2" charset="2"/>
              <a:buChar char="§"/>
            </a:pPr>
            <a:r>
              <a:rPr lang="en-US" sz="2800" dirty="0"/>
              <a:t>Facilitates individuals being connected </a:t>
            </a:r>
          </a:p>
          <a:p>
            <a:pPr>
              <a:buSzPct val="100000"/>
              <a:buFont typeface="Wingdings" pitchFamily="2" charset="2"/>
              <a:buChar char="§"/>
            </a:pPr>
            <a:r>
              <a:rPr lang="en-US" sz="2800" dirty="0"/>
              <a:t>Requires support to use the equipment first and keep software updated</a:t>
            </a:r>
          </a:p>
          <a:p>
            <a:pPr marL="0" indent="0">
              <a:buSzPct val="100000"/>
              <a:buNone/>
            </a:pPr>
            <a:endParaRPr lang="en-US" sz="2800" dirty="0"/>
          </a:p>
          <a:p>
            <a:pPr marL="0" indent="0">
              <a:buSzPct val="100000"/>
              <a:buNone/>
            </a:pPr>
            <a:r>
              <a:rPr lang="en-US" sz="1800" dirty="0"/>
              <a:t>Source: Fall 2020 Innovation Roundtable discussions from the Community of Practice for Supporting Families project</a:t>
            </a:r>
          </a:p>
        </p:txBody>
      </p:sp>
      <p:pic>
        <p:nvPicPr>
          <p:cNvPr id="4" name="Picture 3" descr="NASDDDS logo"/>
          <p:cNvPicPr>
            <a:picLocks noChangeAspect="1"/>
          </p:cNvPicPr>
          <p:nvPr/>
        </p:nvPicPr>
        <p:blipFill>
          <a:blip r:embed="rId3"/>
          <a:stretch>
            <a:fillRect/>
          </a:stretch>
        </p:blipFill>
        <p:spPr>
          <a:xfrm>
            <a:off x="533400" y="6172200"/>
            <a:ext cx="1855613" cy="586220"/>
          </a:xfrm>
          <a:prstGeom prst="rect">
            <a:avLst/>
          </a:prstGeom>
        </p:spPr>
      </p:pic>
      <p:sp>
        <p:nvSpPr>
          <p:cNvPr id="5" name="Line 8">
            <a:extLst>
              <a:ext uri="{C183D7F6-B498-43B3-948B-1728B52AA6E4}">
                <adec:decorative xmlns:adec="http://schemas.microsoft.com/office/drawing/2017/decorative" val="1"/>
              </a:ext>
            </a:extLst>
          </p:cNvPr>
          <p:cNvSpPr>
            <a:spLocks noChangeShapeType="1"/>
          </p:cNvSpPr>
          <p:nvPr/>
        </p:nvSpPr>
        <p:spPr bwMode="auto">
          <a:xfrm flipV="1">
            <a:off x="521855" y="1186449"/>
            <a:ext cx="2747211" cy="11614"/>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500" dirty="0"/>
          </a:p>
        </p:txBody>
      </p:sp>
    </p:spTree>
    <p:extLst>
      <p:ext uri="{BB962C8B-B14F-4D97-AF65-F5344CB8AC3E}">
        <p14:creationId xmlns:p14="http://schemas.microsoft.com/office/powerpoint/2010/main" val="68647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231E-F68D-7A46-A546-C61DB4B41A12}"/>
              </a:ext>
            </a:extLst>
          </p:cNvPr>
          <p:cNvSpPr>
            <a:spLocks noGrp="1"/>
          </p:cNvSpPr>
          <p:nvPr>
            <p:ph type="title"/>
          </p:nvPr>
        </p:nvSpPr>
        <p:spPr/>
        <p:txBody>
          <a:bodyPr/>
          <a:lstStyle/>
          <a:p>
            <a:r>
              <a:rPr lang="en-US" dirty="0"/>
              <a:t>Imagining the future </a:t>
            </a:r>
          </a:p>
        </p:txBody>
      </p:sp>
      <p:sp>
        <p:nvSpPr>
          <p:cNvPr id="3" name="Content Placeholder 2">
            <a:extLst>
              <a:ext uri="{FF2B5EF4-FFF2-40B4-BE49-F238E27FC236}">
                <a16:creationId xmlns:a16="http://schemas.microsoft.com/office/drawing/2014/main" id="{30521FBC-1FDB-174B-AD5D-0EC46105A501}"/>
              </a:ext>
            </a:extLst>
          </p:cNvPr>
          <p:cNvSpPr>
            <a:spLocks noGrp="1"/>
          </p:cNvSpPr>
          <p:nvPr>
            <p:ph idx="1"/>
          </p:nvPr>
        </p:nvSpPr>
        <p:spPr>
          <a:xfrm>
            <a:off x="457200" y="1417638"/>
            <a:ext cx="8229600" cy="4525963"/>
          </a:xfrm>
        </p:spPr>
        <p:txBody>
          <a:bodyPr/>
          <a:lstStyle/>
          <a:p>
            <a:r>
              <a:rPr lang="en-US" sz="3200" dirty="0"/>
              <a:t>Flexibility</a:t>
            </a:r>
          </a:p>
          <a:p>
            <a:pPr lvl="1">
              <a:buSzPct val="125000"/>
              <a:buFont typeface="Arial" panose="020B0604020202020204" pitchFamily="34" charset="0"/>
              <a:buChar char="•"/>
            </a:pPr>
            <a:r>
              <a:rPr lang="en-US" sz="2800" dirty="0"/>
              <a:t>Schedules </a:t>
            </a:r>
            <a:r>
              <a:rPr lang="en-US" sz="2800" dirty="0">
                <a:solidFill>
                  <a:srgbClr val="008F00"/>
                </a:solidFill>
              </a:rPr>
              <a:t>•</a:t>
            </a:r>
            <a:r>
              <a:rPr lang="en-US" sz="2800" dirty="0"/>
              <a:t> Activities </a:t>
            </a:r>
            <a:r>
              <a:rPr lang="en-US" sz="2800" dirty="0">
                <a:solidFill>
                  <a:srgbClr val="008F00"/>
                </a:solidFill>
              </a:rPr>
              <a:t>•</a:t>
            </a:r>
            <a:r>
              <a:rPr lang="en-US" sz="2800" dirty="0"/>
              <a:t> Settings </a:t>
            </a:r>
            <a:r>
              <a:rPr lang="en-US" sz="2800" dirty="0">
                <a:solidFill>
                  <a:srgbClr val="008F00"/>
                </a:solidFill>
              </a:rPr>
              <a:t>•</a:t>
            </a:r>
            <a:r>
              <a:rPr lang="en-US" sz="2800" dirty="0"/>
              <a:t> Supports </a:t>
            </a:r>
            <a:r>
              <a:rPr lang="en-US" sz="2800" dirty="0">
                <a:solidFill>
                  <a:srgbClr val="008F00"/>
                </a:solidFill>
              </a:rPr>
              <a:t>•</a:t>
            </a:r>
          </a:p>
          <a:p>
            <a:r>
              <a:rPr lang="en-US" sz="3200" dirty="0"/>
              <a:t>Individualization</a:t>
            </a:r>
          </a:p>
          <a:p>
            <a:r>
              <a:rPr lang="en-US" sz="3200" dirty="0"/>
              <a:t>Connections</a:t>
            </a:r>
          </a:p>
          <a:p>
            <a:r>
              <a:rPr lang="en-US" sz="3200" dirty="0"/>
              <a:t>Discovery and job exploration</a:t>
            </a:r>
          </a:p>
          <a:p>
            <a:r>
              <a:rPr lang="en-US" sz="3200" dirty="0"/>
              <a:t>Virtual and remote supports </a:t>
            </a:r>
          </a:p>
          <a:p>
            <a:endParaRPr lang="en-US" sz="3200" dirty="0"/>
          </a:p>
          <a:p>
            <a:endParaRPr lang="en-US" sz="3200" dirty="0"/>
          </a:p>
        </p:txBody>
      </p:sp>
      <p:sp>
        <p:nvSpPr>
          <p:cNvPr id="5" name="Line 8">
            <a:extLst>
              <a:ext uri="{C183D7F6-B498-43B3-948B-1728B52AA6E4}">
                <adec:decorative xmlns:adec="http://schemas.microsoft.com/office/drawing/2017/decorative" val="1"/>
              </a:ext>
            </a:extLst>
          </p:cNvPr>
          <p:cNvSpPr>
            <a:spLocks noChangeShapeType="1"/>
          </p:cNvSpPr>
          <p:nvPr/>
        </p:nvSpPr>
        <p:spPr bwMode="auto">
          <a:xfrm flipV="1">
            <a:off x="521855" y="1186449"/>
            <a:ext cx="2747211" cy="11614"/>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500" dirty="0"/>
          </a:p>
        </p:txBody>
      </p:sp>
    </p:spTree>
    <p:extLst>
      <p:ext uri="{BB962C8B-B14F-4D97-AF65-F5344CB8AC3E}">
        <p14:creationId xmlns:p14="http://schemas.microsoft.com/office/powerpoint/2010/main" val="345104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8C8021-7B79-4F90-B88E-EA88DBDAB949}"/>
              </a:ext>
            </a:extLst>
          </p:cNvPr>
          <p:cNvSpPr>
            <a:spLocks noGrp="1"/>
          </p:cNvSpPr>
          <p:nvPr>
            <p:ph type="title"/>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solidFill>
                  <a:schemeClr val="bg1"/>
                </a:solidFill>
              </a:rPr>
              <a:t>Contact</a:t>
            </a:r>
          </a:p>
        </p:txBody>
      </p:sp>
      <p:sp>
        <p:nvSpPr>
          <p:cNvPr id="48130" name="Text Box 3"/>
          <p:cNvSpPr txBox="1">
            <a:spLocks noChangeArrowheads="1"/>
          </p:cNvSpPr>
          <p:nvPr/>
        </p:nvSpPr>
        <p:spPr bwMode="auto">
          <a:xfrm>
            <a:off x="190500" y="762000"/>
            <a:ext cx="8763000" cy="4385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b="1" u="sng">
                <a:solidFill>
                  <a:schemeClr val="bg1"/>
                </a:solidFill>
                <a:latin typeface="Times" charset="0"/>
                <a:ea typeface="ＭＳ Ｐゴシック" charset="0"/>
                <a:cs typeface="ＭＳ Ｐゴシック" charset="0"/>
              </a:defRPr>
            </a:lvl1pPr>
            <a:lvl2pPr marL="742950" indent="-285750" eaLnBrk="0" hangingPunct="0">
              <a:defRPr sz="2400" b="1" u="sng">
                <a:solidFill>
                  <a:schemeClr val="bg1"/>
                </a:solidFill>
                <a:latin typeface="Times" charset="0"/>
                <a:ea typeface="ＭＳ Ｐゴシック" charset="0"/>
              </a:defRPr>
            </a:lvl2pPr>
            <a:lvl3pPr marL="1143000" indent="-228600" eaLnBrk="0" hangingPunct="0">
              <a:defRPr sz="2400" b="1" u="sng">
                <a:solidFill>
                  <a:schemeClr val="bg1"/>
                </a:solidFill>
                <a:latin typeface="Times" charset="0"/>
                <a:ea typeface="ＭＳ Ｐゴシック" charset="0"/>
              </a:defRPr>
            </a:lvl3pPr>
            <a:lvl4pPr marL="1600200" indent="-228600" eaLnBrk="0" hangingPunct="0">
              <a:defRPr sz="2400" b="1" u="sng">
                <a:solidFill>
                  <a:schemeClr val="bg1"/>
                </a:solidFill>
                <a:latin typeface="Times" charset="0"/>
                <a:ea typeface="ＭＳ Ｐゴシック" charset="0"/>
              </a:defRPr>
            </a:lvl4pPr>
            <a:lvl5pPr marL="2057400" indent="-228600" eaLnBrk="0" hangingPunct="0">
              <a:defRPr sz="2400" b="1" u="sng">
                <a:solidFill>
                  <a:schemeClr val="bg1"/>
                </a:solidFill>
                <a:latin typeface="Times" charset="0"/>
                <a:ea typeface="ＭＳ Ｐゴシック" charset="0"/>
              </a:defRPr>
            </a:lvl5pPr>
            <a:lvl6pPr marL="2514600" indent="-228600" algn="ctr" eaLnBrk="0" fontAlgn="base" hangingPunct="0">
              <a:spcBef>
                <a:spcPct val="0"/>
              </a:spcBef>
              <a:spcAft>
                <a:spcPct val="0"/>
              </a:spcAft>
              <a:defRPr sz="2400" b="1" u="sng">
                <a:solidFill>
                  <a:schemeClr val="bg1"/>
                </a:solidFill>
                <a:latin typeface="Times" charset="0"/>
                <a:ea typeface="ＭＳ Ｐゴシック" charset="0"/>
              </a:defRPr>
            </a:lvl6pPr>
            <a:lvl7pPr marL="2971800" indent="-228600" algn="ctr" eaLnBrk="0" fontAlgn="base" hangingPunct="0">
              <a:spcBef>
                <a:spcPct val="0"/>
              </a:spcBef>
              <a:spcAft>
                <a:spcPct val="0"/>
              </a:spcAft>
              <a:defRPr sz="2400" b="1" u="sng">
                <a:solidFill>
                  <a:schemeClr val="bg1"/>
                </a:solidFill>
                <a:latin typeface="Times" charset="0"/>
                <a:ea typeface="ＭＳ Ｐゴシック" charset="0"/>
              </a:defRPr>
            </a:lvl7pPr>
            <a:lvl8pPr marL="3429000" indent="-228600" algn="ctr" eaLnBrk="0" fontAlgn="base" hangingPunct="0">
              <a:spcBef>
                <a:spcPct val="0"/>
              </a:spcBef>
              <a:spcAft>
                <a:spcPct val="0"/>
              </a:spcAft>
              <a:defRPr sz="2400" b="1" u="sng">
                <a:solidFill>
                  <a:schemeClr val="bg1"/>
                </a:solidFill>
                <a:latin typeface="Times" charset="0"/>
                <a:ea typeface="ＭＳ Ｐゴシック" charset="0"/>
              </a:defRPr>
            </a:lvl8pPr>
            <a:lvl9pPr marL="3886200" indent="-228600" algn="ctr" eaLnBrk="0" fontAlgn="base" hangingPunct="0">
              <a:spcBef>
                <a:spcPct val="0"/>
              </a:spcBef>
              <a:spcAft>
                <a:spcPct val="0"/>
              </a:spcAft>
              <a:defRPr sz="2400" b="1" u="sng">
                <a:solidFill>
                  <a:schemeClr val="bg1"/>
                </a:solidFill>
                <a:latin typeface="Times" charset="0"/>
                <a:ea typeface="ＭＳ Ｐゴシック" charset="0"/>
              </a:defRPr>
            </a:lvl9pPr>
          </a:lstStyle>
          <a:p>
            <a:pPr algn="ctr" eaLnBrk="1" hangingPunct="1">
              <a:spcBef>
                <a:spcPts val="600"/>
              </a:spcBef>
            </a:pPr>
            <a:r>
              <a:rPr lang="en-US" sz="3200" u="none" dirty="0">
                <a:solidFill>
                  <a:srgbClr val="1560A0"/>
                </a:solidFill>
                <a:latin typeface="Candara"/>
                <a:cs typeface="Candara"/>
              </a:rPr>
              <a:t>John Butterworth</a:t>
            </a:r>
          </a:p>
          <a:p>
            <a:pPr algn="ctr" eaLnBrk="1" hangingPunct="1">
              <a:spcBef>
                <a:spcPts val="600"/>
              </a:spcBef>
            </a:pPr>
            <a:r>
              <a:rPr lang="en-US" sz="3200" b="0" u="none" dirty="0" err="1">
                <a:solidFill>
                  <a:srgbClr val="1560A0"/>
                </a:solidFill>
                <a:latin typeface="Candara"/>
                <a:cs typeface="Candara"/>
              </a:rPr>
              <a:t>john.butterworth@umb.edu</a:t>
            </a:r>
            <a:endParaRPr lang="en-US" sz="3200" b="0" u="none" dirty="0">
              <a:solidFill>
                <a:srgbClr val="1560A0"/>
              </a:solidFill>
              <a:latin typeface="Candara"/>
              <a:cs typeface="Candara"/>
            </a:endParaRPr>
          </a:p>
          <a:p>
            <a:pPr algn="ctr" eaLnBrk="1" hangingPunct="1">
              <a:spcBef>
                <a:spcPts val="600"/>
              </a:spcBef>
            </a:pPr>
            <a:endParaRPr lang="en-US" sz="3200" b="0" u="none" dirty="0">
              <a:solidFill>
                <a:srgbClr val="262699"/>
              </a:solidFill>
              <a:latin typeface="Candara"/>
              <a:cs typeface="Candara"/>
            </a:endParaRPr>
          </a:p>
          <a:p>
            <a:pPr algn="ctr" eaLnBrk="1" hangingPunct="1">
              <a:spcBef>
                <a:spcPts val="600"/>
              </a:spcBef>
            </a:pPr>
            <a:endParaRPr lang="en-US" sz="3200" b="0" u="none" dirty="0">
              <a:solidFill>
                <a:srgbClr val="262699"/>
              </a:solidFill>
              <a:latin typeface="Candara"/>
              <a:cs typeface="Candara"/>
            </a:endParaRPr>
          </a:p>
          <a:p>
            <a:pPr algn="ctr" eaLnBrk="1" hangingPunct="1">
              <a:spcBef>
                <a:spcPts val="600"/>
              </a:spcBef>
            </a:pPr>
            <a:endParaRPr lang="en-US" sz="3200" b="0" u="none" dirty="0">
              <a:solidFill>
                <a:srgbClr val="262699"/>
              </a:solidFill>
              <a:latin typeface="Candara"/>
              <a:cs typeface="Candara"/>
            </a:endParaRPr>
          </a:p>
          <a:p>
            <a:pPr algn="ctr" eaLnBrk="1" hangingPunct="1">
              <a:spcBef>
                <a:spcPts val="600"/>
              </a:spcBef>
            </a:pPr>
            <a:endParaRPr lang="en-US" sz="3600" b="0" u="none" dirty="0">
              <a:solidFill>
                <a:srgbClr val="262699"/>
              </a:solidFill>
              <a:latin typeface="Candara"/>
              <a:cs typeface="Candara"/>
            </a:endParaRPr>
          </a:p>
          <a:p>
            <a:pPr algn="ctr" eaLnBrk="1" hangingPunct="1">
              <a:spcBef>
                <a:spcPts val="600"/>
              </a:spcBef>
            </a:pPr>
            <a:endParaRPr lang="en-US" u="none" dirty="0">
              <a:solidFill>
                <a:srgbClr val="262699"/>
              </a:solidFill>
              <a:latin typeface="Candara"/>
              <a:cs typeface="Candara"/>
            </a:endParaRPr>
          </a:p>
          <a:p>
            <a:pPr algn="ctr" eaLnBrk="1" hangingPunct="1">
              <a:spcBef>
                <a:spcPts val="600"/>
              </a:spcBef>
            </a:pPr>
            <a:endParaRPr lang="en-US" u="none" dirty="0">
              <a:solidFill>
                <a:srgbClr val="262699"/>
              </a:solidFill>
              <a:latin typeface="Candara"/>
              <a:cs typeface="Candara"/>
            </a:endParaRPr>
          </a:p>
        </p:txBody>
      </p:sp>
      <p:sp>
        <p:nvSpPr>
          <p:cNvPr id="3" name="Rectangle 2"/>
          <p:cNvSpPr/>
          <p:nvPr/>
        </p:nvSpPr>
        <p:spPr>
          <a:xfrm>
            <a:off x="2164225" y="2508786"/>
            <a:ext cx="4815549" cy="1631216"/>
          </a:xfrm>
          <a:prstGeom prst="rect">
            <a:avLst/>
          </a:prstGeom>
        </p:spPr>
        <p:txBody>
          <a:bodyPr wrap="none">
            <a:spAutoFit/>
          </a:bodyPr>
          <a:lstStyle/>
          <a:p>
            <a:pPr algn="ctr">
              <a:spcBef>
                <a:spcPct val="50000"/>
              </a:spcBef>
            </a:pPr>
            <a:r>
              <a:rPr lang="en-US" sz="4000" b="1" dirty="0" err="1">
                <a:solidFill>
                  <a:srgbClr val="0C629F"/>
                </a:solidFill>
                <a:latin typeface="Candara" charset="0"/>
                <a:ea typeface="Candara" charset="0"/>
                <a:cs typeface="Candara" charset="0"/>
              </a:rPr>
              <a:t>www.Think</a:t>
            </a:r>
            <a:r>
              <a:rPr lang="en-US" sz="4000" b="1" dirty="0" err="1">
                <a:solidFill>
                  <a:srgbClr val="4D8826"/>
                </a:solidFill>
                <a:latin typeface="Candara" charset="0"/>
                <a:ea typeface="Candara" charset="0"/>
                <a:cs typeface="Candara" charset="0"/>
              </a:rPr>
              <a:t>Work</a:t>
            </a:r>
            <a:r>
              <a:rPr lang="en-US" sz="4000" b="1" dirty="0" err="1">
                <a:solidFill>
                  <a:srgbClr val="0C629F"/>
                </a:solidFill>
                <a:latin typeface="Candara" charset="0"/>
                <a:ea typeface="Candara" charset="0"/>
                <a:cs typeface="Candara" charset="0"/>
              </a:rPr>
              <a:t>.org</a:t>
            </a:r>
            <a:endParaRPr lang="en-US" sz="4000" b="1" dirty="0">
              <a:solidFill>
                <a:srgbClr val="0C629F"/>
              </a:solidFill>
              <a:latin typeface="Candara" charset="0"/>
              <a:ea typeface="Candara" charset="0"/>
              <a:cs typeface="Candara" charset="0"/>
            </a:endParaRPr>
          </a:p>
          <a:p>
            <a:pPr algn="ctr">
              <a:spcBef>
                <a:spcPct val="50000"/>
              </a:spcBef>
            </a:pPr>
            <a:r>
              <a:rPr lang="en-US" sz="4000" b="1" dirty="0" err="1">
                <a:solidFill>
                  <a:srgbClr val="0C629F"/>
                </a:solidFill>
                <a:latin typeface="Candara" charset="0"/>
                <a:ea typeface="Candara" charset="0"/>
                <a:cs typeface="Candara" charset="0"/>
              </a:rPr>
              <a:t>www.seln.org</a:t>
            </a:r>
            <a:endParaRPr lang="en-US" sz="4000" b="1" dirty="0">
              <a:solidFill>
                <a:srgbClr val="0C629F"/>
              </a:solidFill>
              <a:latin typeface="Candara" charset="0"/>
              <a:ea typeface="Candara" charset="0"/>
              <a:cs typeface="Candara" charset="0"/>
            </a:endParaRPr>
          </a:p>
        </p:txBody>
      </p:sp>
      <p:pic>
        <p:nvPicPr>
          <p:cNvPr id="2" name="Picture 1" descr="Logo for the website www.statedata.info">
            <a:hlinkClick r:id="rId3"/>
          </p:cNvPr>
          <p:cNvPicPr>
            <a:picLocks noChangeAspect="1"/>
          </p:cNvPicPr>
          <p:nvPr/>
        </p:nvPicPr>
        <p:blipFill>
          <a:blip r:embed="rId4"/>
          <a:stretch>
            <a:fillRect/>
          </a:stretch>
        </p:blipFill>
        <p:spPr>
          <a:xfrm>
            <a:off x="2121230" y="4188928"/>
            <a:ext cx="4901538" cy="1315246"/>
          </a:xfrm>
          <a:prstGeom prst="rect">
            <a:avLst/>
          </a:prstGeom>
        </p:spPr>
      </p:pic>
    </p:spTree>
    <p:extLst>
      <p:ext uri="{BB962C8B-B14F-4D97-AF65-F5344CB8AC3E}">
        <p14:creationId xmlns:p14="http://schemas.microsoft.com/office/powerpoint/2010/main" val="408498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3546-1946-114D-B75D-AE311EB2EE81}"/>
              </a:ext>
            </a:extLst>
          </p:cNvPr>
          <p:cNvSpPr>
            <a:spLocks noGrp="1"/>
          </p:cNvSpPr>
          <p:nvPr>
            <p:ph type="title"/>
          </p:nvPr>
        </p:nvSpPr>
        <p:spPr>
          <a:xfrm>
            <a:off x="228600" y="228600"/>
            <a:ext cx="8458200" cy="1020762"/>
          </a:xfrm>
        </p:spPr>
        <p:txBody>
          <a:bodyPr/>
          <a:lstStyle/>
          <a:p>
            <a:r>
              <a:rPr lang="en-US" sz="3200" dirty="0"/>
              <a:t>Percent change in number employed compared to February 2020: General population</a:t>
            </a:r>
            <a:endParaRPr lang="en-US" sz="3200" b="0" dirty="0">
              <a:solidFill>
                <a:schemeClr val="tx1"/>
              </a:solidFill>
            </a:endParaRPr>
          </a:p>
        </p:txBody>
      </p:sp>
      <p:graphicFrame>
        <p:nvGraphicFramePr>
          <p:cNvPr id="4" name="Content Placeholder 3" descr="Graph showing the decrease in number employed from February 2020 to April and July 2020. See slide notes for full details.&#10;">
            <a:extLst>
              <a:ext uri="{FF2B5EF4-FFF2-40B4-BE49-F238E27FC236}">
                <a16:creationId xmlns:a16="http://schemas.microsoft.com/office/drawing/2014/main" id="{BF28D1FE-DB36-9647-830B-27911FF02287}"/>
              </a:ext>
            </a:extLst>
          </p:cNvPr>
          <p:cNvGraphicFramePr>
            <a:graphicFrameLocks noGrp="1"/>
          </p:cNvGraphicFramePr>
          <p:nvPr>
            <p:ph idx="1"/>
            <p:extLst>
              <p:ext uri="{D42A27DB-BD31-4B8C-83A1-F6EECF244321}">
                <p14:modId xmlns:p14="http://schemas.microsoft.com/office/powerpoint/2010/main" val="3854354368"/>
              </p:ext>
            </p:extLst>
          </p:nvPr>
        </p:nvGraphicFramePr>
        <p:xfrm>
          <a:off x="381000" y="1249362"/>
          <a:ext cx="8305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53EF995-4746-9948-A242-FA3D41CD7B51}"/>
              </a:ext>
            </a:extLst>
          </p:cNvPr>
          <p:cNvSpPr txBox="1"/>
          <p:nvPr/>
        </p:nvSpPr>
        <p:spPr>
          <a:xfrm>
            <a:off x="387096" y="5775325"/>
            <a:ext cx="6477000" cy="707886"/>
          </a:xfrm>
          <a:prstGeom prst="rect">
            <a:avLst/>
          </a:prstGeom>
          <a:noFill/>
        </p:spPr>
        <p:txBody>
          <a:bodyPr wrap="square" rtlCol="0">
            <a:spAutoFit/>
          </a:bodyPr>
          <a:lstStyle/>
          <a:p>
            <a:r>
              <a:rPr lang="en-US" sz="2000" dirty="0"/>
              <a:t>Source: Bureau of Labor Statistics </a:t>
            </a:r>
            <a:br>
              <a:rPr lang="en-US" sz="2000" dirty="0"/>
            </a:br>
            <a:r>
              <a:rPr lang="en-US" sz="2000" dirty="0"/>
              <a:t>Monthly Employment Situation</a:t>
            </a:r>
          </a:p>
        </p:txBody>
      </p:sp>
      <p:sp>
        <p:nvSpPr>
          <p:cNvPr id="3" name="TextBox 2">
            <a:extLst>
              <a:ext uri="{FF2B5EF4-FFF2-40B4-BE49-F238E27FC236}">
                <a16:creationId xmlns:a16="http://schemas.microsoft.com/office/drawing/2014/main" id="{70A30F63-E257-D540-ADC0-C9E4DFA68CD1}"/>
              </a:ext>
              <a:ext uri="{C183D7F6-B498-43B3-948B-1728B52AA6E4}">
                <adec:decorative xmlns:adec="http://schemas.microsoft.com/office/drawing/2017/decorative" val="1"/>
              </a:ext>
            </a:extLst>
          </p:cNvPr>
          <p:cNvSpPr txBox="1"/>
          <p:nvPr/>
        </p:nvSpPr>
        <p:spPr>
          <a:xfrm>
            <a:off x="5835396" y="3810000"/>
            <a:ext cx="990600" cy="461665"/>
          </a:xfrm>
          <a:prstGeom prst="rect">
            <a:avLst/>
          </a:prstGeom>
          <a:noFill/>
        </p:spPr>
        <p:txBody>
          <a:bodyPr wrap="square" rtlCol="0">
            <a:spAutoFit/>
          </a:bodyPr>
          <a:lstStyle/>
          <a:p>
            <a:r>
              <a:rPr lang="en-US" sz="2400" b="1" dirty="0">
                <a:latin typeface="Candara" panose="020E0502030303020204" pitchFamily="34" charset="0"/>
              </a:rPr>
              <a:t>2021</a:t>
            </a:r>
          </a:p>
        </p:txBody>
      </p:sp>
      <p:sp>
        <p:nvSpPr>
          <p:cNvPr id="6" name="TextBox 5">
            <a:extLst>
              <a:ext uri="{FF2B5EF4-FFF2-40B4-BE49-F238E27FC236}">
                <a16:creationId xmlns:a16="http://schemas.microsoft.com/office/drawing/2014/main" id="{8A3D190B-BB7D-4B4C-AD15-5424A7043232}"/>
              </a:ext>
              <a:ext uri="{C183D7F6-B498-43B3-948B-1728B52AA6E4}">
                <adec:decorative xmlns:adec="http://schemas.microsoft.com/office/drawing/2017/decorative" val="1"/>
              </a:ext>
            </a:extLst>
          </p:cNvPr>
          <p:cNvSpPr txBox="1"/>
          <p:nvPr/>
        </p:nvSpPr>
        <p:spPr>
          <a:xfrm>
            <a:off x="1371600" y="3809999"/>
            <a:ext cx="990600" cy="461665"/>
          </a:xfrm>
          <a:prstGeom prst="rect">
            <a:avLst/>
          </a:prstGeom>
          <a:noFill/>
        </p:spPr>
        <p:txBody>
          <a:bodyPr wrap="square" rtlCol="0">
            <a:spAutoFit/>
          </a:bodyPr>
          <a:lstStyle/>
          <a:p>
            <a:r>
              <a:rPr lang="en-US" sz="2400" b="1" dirty="0">
                <a:latin typeface="Candara" panose="020E0502030303020204" pitchFamily="34" charset="0"/>
              </a:rPr>
              <a:t>2021</a:t>
            </a:r>
          </a:p>
        </p:txBody>
      </p:sp>
    </p:spTree>
    <p:extLst>
      <p:ext uri="{BB962C8B-B14F-4D97-AF65-F5344CB8AC3E}">
        <p14:creationId xmlns:p14="http://schemas.microsoft.com/office/powerpoint/2010/main" val="244434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3546-1946-114D-B75D-AE311EB2EE81}"/>
              </a:ext>
            </a:extLst>
          </p:cNvPr>
          <p:cNvSpPr>
            <a:spLocks noGrp="1"/>
          </p:cNvSpPr>
          <p:nvPr>
            <p:ph type="title"/>
          </p:nvPr>
        </p:nvSpPr>
        <p:spPr>
          <a:xfrm>
            <a:off x="457200" y="304800"/>
            <a:ext cx="8534400" cy="1020762"/>
          </a:xfrm>
        </p:spPr>
        <p:txBody>
          <a:bodyPr/>
          <a:lstStyle/>
          <a:p>
            <a:r>
              <a:rPr lang="en-US" sz="3200" dirty="0"/>
              <a:t>Percent who continued working after March 1</a:t>
            </a:r>
            <a:br>
              <a:rPr lang="en-US" sz="3200" dirty="0"/>
            </a:br>
            <a:r>
              <a:rPr lang="en-US" sz="3200" b="0" dirty="0"/>
              <a:t>Individuals supported by a state IDD agency</a:t>
            </a:r>
            <a:endParaRPr lang="en-US" sz="3200" b="0" dirty="0">
              <a:solidFill>
                <a:schemeClr val="tx1"/>
              </a:solidFill>
            </a:endParaRPr>
          </a:p>
        </p:txBody>
      </p:sp>
      <p:graphicFrame>
        <p:nvGraphicFramePr>
          <p:cNvPr id="4" name="Content Placeholder 3" descr="Displays data on the work status of individuals supported by seven state IDD agencies that are members of the State Employment Leadership Network. See slide notes for full details.">
            <a:extLst>
              <a:ext uri="{FF2B5EF4-FFF2-40B4-BE49-F238E27FC236}">
                <a16:creationId xmlns:a16="http://schemas.microsoft.com/office/drawing/2014/main" id="{BF28D1FE-DB36-9647-830B-27911FF02287}"/>
              </a:ext>
            </a:extLst>
          </p:cNvPr>
          <p:cNvGraphicFramePr>
            <a:graphicFrameLocks noGrp="1"/>
          </p:cNvGraphicFramePr>
          <p:nvPr>
            <p:ph idx="1"/>
            <p:extLst>
              <p:ext uri="{D42A27DB-BD31-4B8C-83A1-F6EECF244321}">
                <p14:modId xmlns:p14="http://schemas.microsoft.com/office/powerpoint/2010/main" val="1318072609"/>
              </p:ext>
            </p:extLst>
          </p:nvPr>
        </p:nvGraphicFramePr>
        <p:xfrm>
          <a:off x="381000" y="1524000"/>
          <a:ext cx="8229600" cy="4251325"/>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State Employment Leadership Network ">
            <a:extLst>
              <a:ext uri="{FF2B5EF4-FFF2-40B4-BE49-F238E27FC236}">
                <a16:creationId xmlns:a16="http://schemas.microsoft.com/office/drawing/2014/main" id="{AC57B7D1-A977-7645-B337-0A2C9EB6012F}"/>
              </a:ext>
            </a:extLst>
          </p:cNvPr>
          <p:cNvPicPr>
            <a:picLocks noChangeAspect="1"/>
          </p:cNvPicPr>
          <p:nvPr/>
        </p:nvPicPr>
        <p:blipFill>
          <a:blip r:embed="rId4"/>
          <a:stretch>
            <a:fillRect/>
          </a:stretch>
        </p:blipFill>
        <p:spPr>
          <a:xfrm>
            <a:off x="144431" y="5623560"/>
            <a:ext cx="1227169" cy="1005840"/>
          </a:xfrm>
          <a:prstGeom prst="rect">
            <a:avLst/>
          </a:prstGeom>
        </p:spPr>
      </p:pic>
      <p:sp>
        <p:nvSpPr>
          <p:cNvPr id="5" name="TextBox 4">
            <a:extLst>
              <a:ext uri="{FF2B5EF4-FFF2-40B4-BE49-F238E27FC236}">
                <a16:creationId xmlns:a16="http://schemas.microsoft.com/office/drawing/2014/main" id="{753EF995-4746-9948-A242-FA3D41CD7B51}"/>
              </a:ext>
            </a:extLst>
          </p:cNvPr>
          <p:cNvSpPr txBox="1"/>
          <p:nvPr/>
        </p:nvSpPr>
        <p:spPr>
          <a:xfrm>
            <a:off x="1447800" y="5528585"/>
            <a:ext cx="3962400" cy="1200329"/>
          </a:xfrm>
          <a:prstGeom prst="rect">
            <a:avLst/>
          </a:prstGeom>
          <a:noFill/>
        </p:spPr>
        <p:txBody>
          <a:bodyPr wrap="square" rtlCol="0">
            <a:spAutoFit/>
          </a:bodyPr>
          <a:lstStyle/>
          <a:p>
            <a:r>
              <a:rPr lang="en-US" dirty="0">
                <a:latin typeface="Candara" panose="020E0502030303020204" pitchFamily="34" charset="0"/>
              </a:rPr>
              <a:t>Data from 7 SELN member states</a:t>
            </a:r>
          </a:p>
          <a:p>
            <a:pPr marL="349250" lvl="1" indent="-127000">
              <a:buFont typeface="Arial" panose="020B0604020202020204" pitchFamily="34" charset="0"/>
              <a:buChar char="•"/>
            </a:pPr>
            <a:r>
              <a:rPr lang="en-US" dirty="0">
                <a:latin typeface="Candara" panose="020E0502030303020204" pitchFamily="34" charset="0"/>
              </a:rPr>
              <a:t>Individual CIE n=10,420</a:t>
            </a:r>
          </a:p>
          <a:p>
            <a:pPr marL="349250" lvl="1" indent="-127000">
              <a:buFont typeface="Arial" panose="020B0604020202020204" pitchFamily="34" charset="0"/>
              <a:buChar char="•"/>
            </a:pPr>
            <a:r>
              <a:rPr lang="en-US" dirty="0">
                <a:latin typeface="Candara" panose="020E0502030303020204" pitchFamily="34" charset="0"/>
              </a:rPr>
              <a:t>Group SE n=2,780</a:t>
            </a:r>
          </a:p>
          <a:p>
            <a:r>
              <a:rPr lang="en-US" dirty="0">
                <a:latin typeface="Candara" panose="020E0502030303020204" pitchFamily="34" charset="0"/>
              </a:rPr>
              <a:t>Collected late May to June 2020</a:t>
            </a:r>
          </a:p>
        </p:txBody>
      </p:sp>
      <p:sp>
        <p:nvSpPr>
          <p:cNvPr id="7" name="Line 8">
            <a:extLst>
              <a:ext uri="{C183D7F6-B498-43B3-948B-1728B52AA6E4}">
                <adec:decorative xmlns:adec="http://schemas.microsoft.com/office/drawing/2017/decorative" val="1"/>
              </a:ext>
            </a:extLst>
          </p:cNvPr>
          <p:cNvSpPr>
            <a:spLocks noChangeShapeType="1"/>
          </p:cNvSpPr>
          <p:nvPr/>
        </p:nvSpPr>
        <p:spPr bwMode="auto">
          <a:xfrm flipV="1">
            <a:off x="533400" y="1308142"/>
            <a:ext cx="2747211" cy="11614"/>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500" dirty="0"/>
          </a:p>
        </p:txBody>
      </p:sp>
    </p:spTree>
    <p:extLst>
      <p:ext uri="{BB962C8B-B14F-4D97-AF65-F5344CB8AC3E}">
        <p14:creationId xmlns:p14="http://schemas.microsoft.com/office/powerpoint/2010/main" val="77409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466F-8408-6A48-98A1-40A09E740941}"/>
              </a:ext>
            </a:extLst>
          </p:cNvPr>
          <p:cNvSpPr>
            <a:spLocks noGrp="1"/>
          </p:cNvSpPr>
          <p:nvPr>
            <p:ph type="title"/>
          </p:nvPr>
        </p:nvSpPr>
        <p:spPr>
          <a:xfrm>
            <a:off x="457200" y="297656"/>
            <a:ext cx="8458200" cy="997744"/>
          </a:xfrm>
        </p:spPr>
        <p:txBody>
          <a:bodyPr/>
          <a:lstStyle/>
          <a:p>
            <a:r>
              <a:rPr lang="en-US" sz="3600" dirty="0"/>
              <a:t>Maryland percent participating by activity</a:t>
            </a:r>
            <a:br>
              <a:rPr lang="en-US" sz="3600" dirty="0"/>
            </a:br>
            <a:r>
              <a:rPr lang="en-US" sz="3600" b="0" dirty="0"/>
              <a:t>February 2020 to October 2020</a:t>
            </a:r>
          </a:p>
        </p:txBody>
      </p:sp>
      <p:graphicFrame>
        <p:nvGraphicFramePr>
          <p:cNvPr id="6" name="Content Placeholder 5" descr="Individual Job: 65%,Group Job: 23% , FB Job: 13%, CB Non Work: 37%, and FB Non work: 65%.">
            <a:extLst>
              <a:ext uri="{FF2B5EF4-FFF2-40B4-BE49-F238E27FC236}">
                <a16:creationId xmlns:a16="http://schemas.microsoft.com/office/drawing/2014/main" id="{F7A78766-1CB3-B74D-A542-FB59D78E95FE}"/>
              </a:ext>
            </a:extLst>
          </p:cNvPr>
          <p:cNvGraphicFramePr>
            <a:graphicFrameLocks noGrp="1"/>
          </p:cNvGraphicFramePr>
          <p:nvPr>
            <p:ph idx="1"/>
            <p:extLst>
              <p:ext uri="{D42A27DB-BD31-4B8C-83A1-F6EECF244321}">
                <p14:modId xmlns:p14="http://schemas.microsoft.com/office/powerpoint/2010/main" val="37070791"/>
              </p:ext>
            </p:extLst>
          </p:nvPr>
        </p:nvGraphicFramePr>
        <p:xfrm>
          <a:off x="457200" y="1101432"/>
          <a:ext cx="8229600" cy="5024731"/>
        </p:xfrm>
        <a:graphic>
          <a:graphicData uri="http://schemas.openxmlformats.org/drawingml/2006/chart">
            <c:chart xmlns:c="http://schemas.openxmlformats.org/drawingml/2006/chart" xmlns:r="http://schemas.openxmlformats.org/officeDocument/2006/relationships" r:id="rId3"/>
          </a:graphicData>
        </a:graphic>
      </p:graphicFrame>
      <p:sp>
        <p:nvSpPr>
          <p:cNvPr id="5" name="Line 8">
            <a:extLst>
              <a:ext uri="{C183D7F6-B498-43B3-948B-1728B52AA6E4}">
                <adec:decorative xmlns:adec="http://schemas.microsoft.com/office/drawing/2017/decorative" val="1"/>
              </a:ext>
            </a:extLst>
          </p:cNvPr>
          <p:cNvSpPr>
            <a:spLocks noChangeShapeType="1"/>
          </p:cNvSpPr>
          <p:nvPr/>
        </p:nvSpPr>
        <p:spPr bwMode="auto">
          <a:xfrm flipV="1">
            <a:off x="533400" y="1359986"/>
            <a:ext cx="2747211" cy="11614"/>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500" dirty="0"/>
          </a:p>
        </p:txBody>
      </p:sp>
      <p:sp>
        <p:nvSpPr>
          <p:cNvPr id="7" name="TextBox 6">
            <a:extLst>
              <a:ext uri="{FF2B5EF4-FFF2-40B4-BE49-F238E27FC236}">
                <a16:creationId xmlns:a16="http://schemas.microsoft.com/office/drawing/2014/main" id="{046E523B-56F4-2D4A-B024-807F2318D200}"/>
              </a:ext>
            </a:extLst>
          </p:cNvPr>
          <p:cNvSpPr txBox="1"/>
          <p:nvPr/>
        </p:nvSpPr>
        <p:spPr>
          <a:xfrm>
            <a:off x="609600" y="6126163"/>
            <a:ext cx="6477000" cy="646331"/>
          </a:xfrm>
          <a:prstGeom prst="rect">
            <a:avLst/>
          </a:prstGeom>
          <a:noFill/>
        </p:spPr>
        <p:txBody>
          <a:bodyPr wrap="square" rtlCol="0">
            <a:spAutoFit/>
          </a:bodyPr>
          <a:lstStyle/>
          <a:p>
            <a:r>
              <a:rPr lang="en-US" dirty="0"/>
              <a:t>Source: Maryland DDA Employment </a:t>
            </a:r>
            <a:br>
              <a:rPr lang="en-US" dirty="0"/>
            </a:br>
            <a:r>
              <a:rPr lang="en-US" dirty="0"/>
              <a:t>Outcome Information System</a:t>
            </a:r>
          </a:p>
        </p:txBody>
      </p:sp>
    </p:spTree>
    <p:extLst>
      <p:ext uri="{BB962C8B-B14F-4D97-AF65-F5344CB8AC3E}">
        <p14:creationId xmlns:p14="http://schemas.microsoft.com/office/powerpoint/2010/main" val="4920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30680" y="314902"/>
            <a:ext cx="802752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lumMod val="60000"/>
                    <a:lumOff val="40000"/>
                  </a:schemeClr>
                </a:solidFill>
                <a:effectLst/>
                <a:uLnTx/>
                <a:uFillTx/>
                <a:latin typeface="Candara" panose="020E0502030303020204" pitchFamily="34" charset="0"/>
                <a:ea typeface="+mn-ea"/>
                <a:cs typeface="+mn-cs"/>
              </a:rPr>
              <a:t>Seizing Opportunity for Service Innovation: Supporting Meaningful Lives</a:t>
            </a:r>
          </a:p>
        </p:txBody>
      </p:sp>
      <p:sp>
        <p:nvSpPr>
          <p:cNvPr id="3" name="Rectangle 2"/>
          <p:cNvSpPr/>
          <p:nvPr/>
        </p:nvSpPr>
        <p:spPr>
          <a:xfrm>
            <a:off x="306978" y="1766847"/>
            <a:ext cx="2854235" cy="2841034"/>
          </a:xfrm>
          <a:prstGeom prst="rect">
            <a:avLst/>
          </a:prstGeom>
        </p:spPr>
        <p:txBody>
          <a:bodyPr wrap="square">
            <a:spAutoFit/>
          </a:bodyPr>
          <a:lstStyle/>
          <a:p>
            <a:pPr>
              <a:lnSpc>
                <a:spcPct val="107000"/>
              </a:lnSpc>
              <a:spcAft>
                <a:spcPts val="600"/>
              </a:spcAft>
            </a:pPr>
            <a:r>
              <a:rPr lang="en-US" sz="2400" dirty="0">
                <a:latin typeface="Candara" panose="020E0502030303020204" pitchFamily="34" charset="0"/>
                <a:ea typeface="Calibri" panose="020F0502020204030204" pitchFamily="34" charset="0"/>
                <a:cs typeface="Times New Roman" panose="02020603050405020304" pitchFamily="18" charset="0"/>
              </a:rPr>
              <a:t>a meaningful life is a construct having to do with the purpose, significance, fulfillment, and satisfaction of life.</a:t>
            </a:r>
          </a:p>
        </p:txBody>
      </p:sp>
      <p:pic>
        <p:nvPicPr>
          <p:cNvPr id="4" name="Picture Placeholder 3" descr="Boy playing a guitar"/>
          <p:cNvPicPr>
            <a:picLocks noGrp="1" noChangeAspect="1"/>
          </p:cNvPicPr>
          <p:nvPr>
            <p:ph type="pic" sz="quarter" idx="10"/>
          </p:nvPr>
        </p:nvPicPr>
        <p:blipFill>
          <a:blip r:embed="rId3"/>
          <a:srcRect t="20894" b="20894"/>
          <a:stretch>
            <a:fillRect/>
          </a:stretch>
        </p:blipFill>
        <p:spPr>
          <a:xfrm>
            <a:off x="3130400" y="1464829"/>
            <a:ext cx="3301214" cy="1923914"/>
          </a:xfrm>
          <a:prstGeom prst="rect">
            <a:avLst/>
          </a:prstGeom>
        </p:spPr>
      </p:pic>
      <p:pic>
        <p:nvPicPr>
          <p:cNvPr id="5" name="Picture 4" descr="Two women speaking while sitting next to one another"/>
          <p:cNvPicPr>
            <a:picLocks noChangeAspect="1"/>
          </p:cNvPicPr>
          <p:nvPr/>
        </p:nvPicPr>
        <p:blipFill>
          <a:blip r:embed="rId4"/>
          <a:stretch>
            <a:fillRect/>
          </a:stretch>
        </p:blipFill>
        <p:spPr>
          <a:xfrm>
            <a:off x="6400800" y="1904483"/>
            <a:ext cx="1847597" cy="1885514"/>
          </a:xfrm>
          <a:prstGeom prst="rect">
            <a:avLst/>
          </a:prstGeom>
        </p:spPr>
      </p:pic>
      <p:pic>
        <p:nvPicPr>
          <p:cNvPr id="2" name="Picture 1" descr="Young woman is an apron"/>
          <p:cNvPicPr>
            <a:picLocks noChangeAspect="1"/>
          </p:cNvPicPr>
          <p:nvPr/>
        </p:nvPicPr>
        <p:blipFill>
          <a:blip r:embed="rId5"/>
          <a:stretch>
            <a:fillRect/>
          </a:stretch>
        </p:blipFill>
        <p:spPr>
          <a:xfrm>
            <a:off x="3962400" y="3617218"/>
            <a:ext cx="1474049" cy="2478782"/>
          </a:xfrm>
          <a:prstGeom prst="rect">
            <a:avLst/>
          </a:prstGeom>
        </p:spPr>
      </p:pic>
      <p:pic>
        <p:nvPicPr>
          <p:cNvPr id="11" name="Picture 10" descr="Male standing outside between two raised garden beds petting a dog. "/>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50428" y="3926969"/>
            <a:ext cx="2718816" cy="1859280"/>
          </a:xfrm>
          <a:prstGeom prst="rect">
            <a:avLst/>
          </a:prstGeom>
        </p:spPr>
      </p:pic>
      <p:pic>
        <p:nvPicPr>
          <p:cNvPr id="7" name="Picture 6" descr="National Association of State Directors Development Disability Services (NASDDDS)"/>
          <p:cNvPicPr>
            <a:picLocks noChangeAspect="1"/>
          </p:cNvPicPr>
          <p:nvPr/>
        </p:nvPicPr>
        <p:blipFill>
          <a:blip r:embed="rId7"/>
          <a:stretch>
            <a:fillRect/>
          </a:stretch>
        </p:blipFill>
        <p:spPr>
          <a:xfrm>
            <a:off x="533400" y="6096000"/>
            <a:ext cx="1855613" cy="632257"/>
          </a:xfrm>
          <a:prstGeom prst="rect">
            <a:avLst/>
          </a:prstGeom>
        </p:spPr>
      </p:pic>
    </p:spTree>
    <p:extLst>
      <p:ext uri="{BB962C8B-B14F-4D97-AF65-F5344CB8AC3E}">
        <p14:creationId xmlns:p14="http://schemas.microsoft.com/office/powerpoint/2010/main" val="204907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F666841-0CEB-4D85-B21D-7FC6AE6DAF82}"/>
              </a:ext>
            </a:extLst>
          </p:cNvPr>
          <p:cNvSpPr>
            <a:spLocks noGrp="1"/>
          </p:cNvSpPr>
          <p:nvPr>
            <p:ph type="title"/>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solidFill>
                  <a:schemeClr val="bg1"/>
                </a:solidFill>
              </a:rPr>
              <a:t>National Core Indicators Data</a:t>
            </a:r>
          </a:p>
        </p:txBody>
      </p:sp>
      <p:grpSp>
        <p:nvGrpSpPr>
          <p:cNvPr id="15" name="Group 14" descr="8 people do not have a job, four of those 8 want a job and 4 don't want a job. Two other people have a job. ">
            <a:extLst>
              <a:ext uri="{FF2B5EF4-FFF2-40B4-BE49-F238E27FC236}">
                <a16:creationId xmlns:a16="http://schemas.microsoft.com/office/drawing/2014/main" id="{958712BE-A4C5-4514-A778-D44F46B53542}"/>
              </a:ext>
            </a:extLst>
          </p:cNvPr>
          <p:cNvGrpSpPr/>
          <p:nvPr/>
        </p:nvGrpSpPr>
        <p:grpSpPr>
          <a:xfrm>
            <a:off x="685800" y="457200"/>
            <a:ext cx="7772400" cy="5313053"/>
            <a:chOff x="685800" y="457200"/>
            <a:chExt cx="7772400" cy="5313053"/>
          </a:xfrm>
        </p:grpSpPr>
        <p:pic>
          <p:nvPicPr>
            <p:cNvPr id="4" name="Picture 3">
              <a:extLst>
                <a:ext uri="{FF2B5EF4-FFF2-40B4-BE49-F238E27FC236}">
                  <a16:creationId xmlns:a16="http://schemas.microsoft.com/office/drawing/2014/main" id="{37AFC019-535E-F841-9E71-2E55AC7FA64E}"/>
                </a:ext>
              </a:extLst>
            </p:cNvPr>
            <p:cNvPicPr>
              <a:picLocks noChangeAspect="1"/>
            </p:cNvPicPr>
            <p:nvPr/>
          </p:nvPicPr>
          <p:blipFill rotWithShape="1">
            <a:blip r:embed="rId3"/>
            <a:srcRect l="1" t="-1" r="-38" b="38010"/>
            <a:stretch/>
          </p:blipFill>
          <p:spPr>
            <a:xfrm>
              <a:off x="685800" y="457200"/>
              <a:ext cx="7772400" cy="5313053"/>
            </a:xfrm>
            <a:prstGeom prst="rect">
              <a:avLst/>
            </a:prstGeom>
          </p:spPr>
        </p:pic>
        <p:sp>
          <p:nvSpPr>
            <p:cNvPr id="2" name="Minus Sign 1">
              <a:extLst>
                <a:ext uri="{FF2B5EF4-FFF2-40B4-BE49-F238E27FC236}">
                  <a16:creationId xmlns:a16="http://schemas.microsoft.com/office/drawing/2014/main" id="{20369905-54D3-4A8E-958B-8B563E49087B}"/>
                </a:ext>
              </a:extLst>
            </p:cNvPr>
            <p:cNvSpPr/>
            <p:nvPr/>
          </p:nvSpPr>
          <p:spPr>
            <a:xfrm>
              <a:off x="1905000" y="2362200"/>
              <a:ext cx="228600" cy="1524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id="{06040D5A-DE35-473C-902F-EF8DA5782789}"/>
                </a:ext>
              </a:extLst>
            </p:cNvPr>
            <p:cNvSpPr/>
            <p:nvPr/>
          </p:nvSpPr>
          <p:spPr>
            <a:xfrm>
              <a:off x="1371600" y="1905000"/>
              <a:ext cx="228600" cy="1524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CAAEDF74-DCB8-41B1-B95A-739BF04BF572}"/>
                </a:ext>
              </a:extLst>
            </p:cNvPr>
            <p:cNvSpPr/>
            <p:nvPr/>
          </p:nvSpPr>
          <p:spPr>
            <a:xfrm>
              <a:off x="1905000" y="5486400"/>
              <a:ext cx="228600" cy="1524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Sign 7">
              <a:extLst>
                <a:ext uri="{FF2B5EF4-FFF2-40B4-BE49-F238E27FC236}">
                  <a16:creationId xmlns:a16="http://schemas.microsoft.com/office/drawing/2014/main" id="{2BCDCB8F-69C7-4F09-B2E1-A171659E5785}"/>
                </a:ext>
              </a:extLst>
            </p:cNvPr>
            <p:cNvSpPr/>
            <p:nvPr/>
          </p:nvSpPr>
          <p:spPr>
            <a:xfrm>
              <a:off x="1371600" y="5029200"/>
              <a:ext cx="228600" cy="1524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0C0651EC-2B3A-42D9-91F5-41F4FBE2B50D}"/>
                </a:ext>
              </a:extLst>
            </p:cNvPr>
            <p:cNvSpPr/>
            <p:nvPr/>
          </p:nvSpPr>
          <p:spPr>
            <a:xfrm>
              <a:off x="3048000" y="1905000"/>
              <a:ext cx="76200" cy="76200"/>
            </a:xfrm>
            <a:prstGeom prst="triangle">
              <a:avLst/>
            </a:prstGeom>
            <a:solidFill>
              <a:srgbClr val="F0554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A25D98F1-E240-4921-BA5F-1F834DA42B80}"/>
                </a:ext>
              </a:extLst>
            </p:cNvPr>
            <p:cNvSpPr/>
            <p:nvPr/>
          </p:nvSpPr>
          <p:spPr>
            <a:xfrm>
              <a:off x="2514600" y="1902542"/>
              <a:ext cx="76200" cy="76200"/>
            </a:xfrm>
            <a:prstGeom prst="triangle">
              <a:avLst/>
            </a:prstGeom>
            <a:solidFill>
              <a:srgbClr val="F0554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7959B749-B293-41E7-8523-31B842CF3163}"/>
                </a:ext>
              </a:extLst>
            </p:cNvPr>
            <p:cNvSpPr/>
            <p:nvPr/>
          </p:nvSpPr>
          <p:spPr>
            <a:xfrm>
              <a:off x="3036939" y="4991100"/>
              <a:ext cx="76200" cy="76200"/>
            </a:xfrm>
            <a:prstGeom prst="triangle">
              <a:avLst/>
            </a:prstGeom>
            <a:solidFill>
              <a:srgbClr val="F0554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0824BA12-8FBD-4FFB-9FEC-746442A72CEA}"/>
                </a:ext>
              </a:extLst>
            </p:cNvPr>
            <p:cNvSpPr/>
            <p:nvPr/>
          </p:nvSpPr>
          <p:spPr>
            <a:xfrm>
              <a:off x="2523203" y="5011994"/>
              <a:ext cx="76200" cy="76200"/>
            </a:xfrm>
            <a:prstGeom prst="triangle">
              <a:avLst/>
            </a:prstGeom>
            <a:solidFill>
              <a:srgbClr val="F0554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01214E77-F55C-4A7D-BC56-6496330E28BA}"/>
                </a:ext>
              </a:extLst>
            </p:cNvPr>
            <p:cNvSpPr/>
            <p:nvPr/>
          </p:nvSpPr>
          <p:spPr>
            <a:xfrm>
              <a:off x="6916783" y="2057400"/>
              <a:ext cx="152400" cy="152400"/>
            </a:xfrm>
            <a:prstGeom prst="mathPlu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3C35ACD7-76C2-435C-8BA6-29822E14EEAE}"/>
                </a:ext>
              </a:extLst>
            </p:cNvPr>
            <p:cNvSpPr/>
            <p:nvPr/>
          </p:nvSpPr>
          <p:spPr>
            <a:xfrm>
              <a:off x="7535091" y="2031274"/>
              <a:ext cx="152400" cy="152400"/>
            </a:xfrm>
            <a:prstGeom prst="mathPlu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33400" y="6156390"/>
            <a:ext cx="3886200" cy="400110"/>
          </a:xfrm>
          <a:prstGeom prst="rect">
            <a:avLst/>
          </a:prstGeom>
          <a:noFill/>
        </p:spPr>
        <p:txBody>
          <a:bodyPr wrap="square" rtlCol="0">
            <a:spAutoFit/>
          </a:bodyPr>
          <a:lstStyle/>
          <a:p>
            <a:r>
              <a:rPr lang="en-US" sz="2000" dirty="0">
                <a:latin typeface="Candara" panose="020E0502030303020204" pitchFamily="34" charset="0"/>
              </a:rPr>
              <a:t>Source: National Core Indicators</a:t>
            </a:r>
          </a:p>
        </p:txBody>
      </p:sp>
    </p:spTree>
    <p:extLst>
      <p:ext uri="{BB962C8B-B14F-4D97-AF65-F5344CB8AC3E}">
        <p14:creationId xmlns:p14="http://schemas.microsoft.com/office/powerpoint/2010/main" val="140964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466F-8408-6A48-98A1-40A09E740941}"/>
              </a:ext>
            </a:extLst>
          </p:cNvPr>
          <p:cNvSpPr>
            <a:spLocks noGrp="1"/>
          </p:cNvSpPr>
          <p:nvPr>
            <p:ph type="title"/>
          </p:nvPr>
        </p:nvSpPr>
        <p:spPr/>
        <p:txBody>
          <a:bodyPr/>
          <a:lstStyle/>
          <a:p>
            <a:r>
              <a:rPr lang="en-US" sz="3600" dirty="0"/>
              <a:t>Maryland – Type of support 10/2020</a:t>
            </a:r>
          </a:p>
        </p:txBody>
      </p:sp>
      <p:graphicFrame>
        <p:nvGraphicFramePr>
          <p:cNvPr id="4" name="Content Placeholder 3" descr="See slide notes for full chart details. ">
            <a:extLst>
              <a:ext uri="{FF2B5EF4-FFF2-40B4-BE49-F238E27FC236}">
                <a16:creationId xmlns:a16="http://schemas.microsoft.com/office/drawing/2014/main" id="{688DF2D9-A164-6B44-9910-A89668B71785}"/>
              </a:ext>
            </a:extLst>
          </p:cNvPr>
          <p:cNvGraphicFramePr>
            <a:graphicFrameLocks noGrp="1"/>
          </p:cNvGraphicFramePr>
          <p:nvPr>
            <p:ph idx="1"/>
            <p:extLst>
              <p:ext uri="{D42A27DB-BD31-4B8C-83A1-F6EECF244321}">
                <p14:modId xmlns:p14="http://schemas.microsoft.com/office/powerpoint/2010/main" val="3235653479"/>
              </p:ext>
            </p:extLst>
          </p:nvPr>
        </p:nvGraphicFramePr>
        <p:xfrm>
          <a:off x="457200" y="153193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A5DEF2C-DC38-FF43-8150-6E5D58076FBA}"/>
              </a:ext>
            </a:extLst>
          </p:cNvPr>
          <p:cNvSpPr txBox="1"/>
          <p:nvPr/>
        </p:nvSpPr>
        <p:spPr>
          <a:xfrm>
            <a:off x="609600" y="6126163"/>
            <a:ext cx="6477000" cy="646331"/>
          </a:xfrm>
          <a:prstGeom prst="rect">
            <a:avLst/>
          </a:prstGeom>
          <a:noFill/>
        </p:spPr>
        <p:txBody>
          <a:bodyPr wrap="square" rtlCol="0">
            <a:spAutoFit/>
          </a:bodyPr>
          <a:lstStyle/>
          <a:p>
            <a:r>
              <a:rPr lang="en-US" dirty="0"/>
              <a:t>Source: Maryland DDA Employment </a:t>
            </a:r>
            <a:br>
              <a:rPr lang="en-US" dirty="0"/>
            </a:br>
            <a:r>
              <a:rPr lang="en-US" dirty="0"/>
              <a:t>Outcome Information System</a:t>
            </a:r>
          </a:p>
        </p:txBody>
      </p:sp>
      <p:sp>
        <p:nvSpPr>
          <p:cNvPr id="6" name="Line 8">
            <a:extLst>
              <a:ext uri="{C183D7F6-B498-43B3-948B-1728B52AA6E4}">
                <adec:decorative xmlns:adec="http://schemas.microsoft.com/office/drawing/2017/decorative" val="1"/>
              </a:ext>
            </a:extLst>
          </p:cNvPr>
          <p:cNvSpPr>
            <a:spLocks noChangeShapeType="1"/>
          </p:cNvSpPr>
          <p:nvPr/>
        </p:nvSpPr>
        <p:spPr bwMode="auto">
          <a:xfrm flipV="1">
            <a:off x="521855" y="1186449"/>
            <a:ext cx="2747211" cy="11614"/>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500" dirty="0"/>
          </a:p>
        </p:txBody>
      </p:sp>
    </p:spTree>
    <p:extLst>
      <p:ext uri="{BB962C8B-B14F-4D97-AF65-F5344CB8AC3E}">
        <p14:creationId xmlns:p14="http://schemas.microsoft.com/office/powerpoint/2010/main" val="118717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97E2-C8EB-7641-9DAF-A3C5223CA1ED}"/>
              </a:ext>
            </a:extLst>
          </p:cNvPr>
          <p:cNvSpPr>
            <a:spLocks noGrp="1"/>
          </p:cNvSpPr>
          <p:nvPr>
            <p:ph type="title"/>
          </p:nvPr>
        </p:nvSpPr>
        <p:spPr>
          <a:xfrm>
            <a:off x="2057400" y="274638"/>
            <a:ext cx="6858000" cy="1143000"/>
          </a:xfrm>
        </p:spPr>
        <p:txBody>
          <a:bodyPr/>
          <a:lstStyle/>
          <a:p>
            <a:r>
              <a:rPr lang="en-US" sz="3200" dirty="0"/>
              <a:t>Percent using remote/virtual employment supports</a:t>
            </a:r>
          </a:p>
        </p:txBody>
      </p:sp>
      <p:pic>
        <p:nvPicPr>
          <p:cNvPr id="4" name="Picture 2" descr="APSE: Employment first Employment for all">
            <a:extLst>
              <a:ext uri="{FF2B5EF4-FFF2-40B4-BE49-F238E27FC236}">
                <a16:creationId xmlns:a16="http://schemas.microsoft.com/office/drawing/2014/main" id="{9CA210D5-72B5-184F-BBAF-C595490B69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7592" y="338138"/>
            <a:ext cx="1409290" cy="10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descr="APSE Provider Survey 2:&#10;Pre-CPVID: 35%, at time of survey: 87%">
            <a:extLst>
              <a:ext uri="{FF2B5EF4-FFF2-40B4-BE49-F238E27FC236}">
                <a16:creationId xmlns:a16="http://schemas.microsoft.com/office/drawing/2014/main" id="{B90DFB88-DA93-CD44-B71E-30DAFA16F6EF}"/>
              </a:ext>
            </a:extLst>
          </p:cNvPr>
          <p:cNvGraphicFramePr>
            <a:graphicFrameLocks noGrp="1"/>
          </p:cNvGraphicFramePr>
          <p:nvPr>
            <p:ph idx="1"/>
            <p:extLst>
              <p:ext uri="{D42A27DB-BD31-4B8C-83A1-F6EECF244321}">
                <p14:modId xmlns:p14="http://schemas.microsoft.com/office/powerpoint/2010/main" val="28996569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6" name="Line 8">
            <a:extLst>
              <a:ext uri="{C183D7F6-B498-43B3-948B-1728B52AA6E4}">
                <adec:decorative xmlns:adec="http://schemas.microsoft.com/office/drawing/2017/decorative" val="1"/>
              </a:ext>
            </a:extLst>
          </p:cNvPr>
          <p:cNvSpPr>
            <a:spLocks noChangeShapeType="1"/>
          </p:cNvSpPr>
          <p:nvPr/>
        </p:nvSpPr>
        <p:spPr bwMode="auto">
          <a:xfrm flipV="1">
            <a:off x="2057400" y="1406024"/>
            <a:ext cx="2747211" cy="11614"/>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500" dirty="0"/>
          </a:p>
        </p:txBody>
      </p:sp>
    </p:spTree>
    <p:extLst>
      <p:ext uri="{BB962C8B-B14F-4D97-AF65-F5344CB8AC3E}">
        <p14:creationId xmlns:p14="http://schemas.microsoft.com/office/powerpoint/2010/main" val="326200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97E2-C8EB-7641-9DAF-A3C5223CA1ED}"/>
              </a:ext>
            </a:extLst>
          </p:cNvPr>
          <p:cNvSpPr>
            <a:spLocks noGrp="1"/>
          </p:cNvSpPr>
          <p:nvPr>
            <p:ph type="title"/>
          </p:nvPr>
        </p:nvSpPr>
        <p:spPr>
          <a:xfrm>
            <a:off x="2057400" y="274638"/>
            <a:ext cx="7010400" cy="1143000"/>
          </a:xfrm>
        </p:spPr>
        <p:txBody>
          <a:bodyPr/>
          <a:lstStyle/>
          <a:p>
            <a:r>
              <a:rPr lang="en-US" sz="3600" dirty="0"/>
              <a:t>Do you plan to continue to use remote/ virtual supports post COVID? </a:t>
            </a:r>
          </a:p>
        </p:txBody>
      </p:sp>
      <p:pic>
        <p:nvPicPr>
          <p:cNvPr id="4" name="Picture 2" descr="APSE logo">
            <a:extLst>
              <a:ext uri="{FF2B5EF4-FFF2-40B4-BE49-F238E27FC236}">
                <a16:creationId xmlns:a16="http://schemas.microsoft.com/office/drawing/2014/main" id="{9CA210D5-72B5-184F-BBAF-C595490B69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7592" y="338138"/>
            <a:ext cx="1409290" cy="10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descr="APSE Provider Survey 2:&#10;1% Very unlikely, 5% Unlikely, 10% Neither likely nor unlikely, 30% Likely, and 55% very Likely">
            <a:extLst>
              <a:ext uri="{FF2B5EF4-FFF2-40B4-BE49-F238E27FC236}">
                <a16:creationId xmlns:a16="http://schemas.microsoft.com/office/drawing/2014/main" id="{B90DFB88-DA93-CD44-B71E-30DAFA16F6EF}"/>
              </a:ext>
            </a:extLst>
          </p:cNvPr>
          <p:cNvGraphicFramePr>
            <a:graphicFrameLocks noGrp="1"/>
          </p:cNvGraphicFramePr>
          <p:nvPr>
            <p:ph idx="1"/>
            <p:extLst>
              <p:ext uri="{D42A27DB-BD31-4B8C-83A1-F6EECF244321}">
                <p14:modId xmlns:p14="http://schemas.microsoft.com/office/powerpoint/2010/main" val="2044204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6" name="Line 8">
            <a:extLst>
              <a:ext uri="{C183D7F6-B498-43B3-948B-1728B52AA6E4}">
                <adec:decorative xmlns:adec="http://schemas.microsoft.com/office/drawing/2017/decorative" val="1"/>
              </a:ext>
            </a:extLst>
          </p:cNvPr>
          <p:cNvSpPr>
            <a:spLocks noChangeShapeType="1"/>
          </p:cNvSpPr>
          <p:nvPr/>
        </p:nvSpPr>
        <p:spPr bwMode="auto">
          <a:xfrm flipV="1">
            <a:off x="2133600" y="1663700"/>
            <a:ext cx="2747211" cy="11614"/>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500" dirty="0"/>
          </a:p>
        </p:txBody>
      </p:sp>
    </p:spTree>
    <p:extLst>
      <p:ext uri="{BB962C8B-B14F-4D97-AF65-F5344CB8AC3E}">
        <p14:creationId xmlns:p14="http://schemas.microsoft.com/office/powerpoint/2010/main" val="2384438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amp;quot;&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Lst>
</file>

<file path=ppt/theme/theme1.xml><?xml version="1.0" encoding="utf-8"?>
<a:theme xmlns:a="http://schemas.openxmlformats.org/drawingml/2006/main" name="ThinkWork Canda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inkWork Candara" id="{ED111BC4-6CB9-1149-A56D-A0284C5663D5}" vid="{FA846530-82EA-9B43-8EF9-88AD9B1A01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Commission on Civil Rights Butterworth 111519</Template>
  <TotalTime>64790</TotalTime>
  <Words>764</Words>
  <Application>Microsoft Office PowerPoint</Application>
  <PresentationFormat>On-screen Show (4:3)</PresentationFormat>
  <Paragraphs>105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Candara</vt:lpstr>
      <vt:lpstr>Lato</vt:lpstr>
      <vt:lpstr>Open Sans</vt:lpstr>
      <vt:lpstr>Times</vt:lpstr>
      <vt:lpstr>Wingdings</vt:lpstr>
      <vt:lpstr>ThinkWork Candara</vt:lpstr>
      <vt:lpstr>Employment Challenges and Opportunities post COVID  John Butterworth  Interagency Committee on Disability Research July 28, 2020 </vt:lpstr>
      <vt:lpstr>Percent change in number employed compared to February 2020: General population</vt:lpstr>
      <vt:lpstr>Percent who continued working after March 1 Individuals supported by a state IDD agency</vt:lpstr>
      <vt:lpstr>Maryland percent participating by activity February 2020 to October 2020</vt:lpstr>
      <vt:lpstr>Seizing Opportunity for Service Innovation: Supporting Meaningful Lives</vt:lpstr>
      <vt:lpstr>National Core Indicators Data</vt:lpstr>
      <vt:lpstr>Maryland – Type of support 10/2020</vt:lpstr>
      <vt:lpstr>Percent using remote/virtual employment supports</vt:lpstr>
      <vt:lpstr>Do you plan to continue to use remote/ virtual supports post COVID? </vt:lpstr>
      <vt:lpstr>Virtual Supports</vt:lpstr>
      <vt:lpstr>What Families Said Was Helpful During COVID-19 and Wish to Keep/Adapt/Expand</vt:lpstr>
      <vt:lpstr>Technology … </vt:lpstr>
      <vt:lpstr>Imagining the future </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Challenges and Opportunities post COVID</dc:title>
  <dc:creator>Suzzanne Freeze</dc:creator>
  <cp:lastModifiedBy>Kristen Smith</cp:lastModifiedBy>
  <cp:revision>525</cp:revision>
  <cp:lastPrinted>2014-10-20T09:29:36Z</cp:lastPrinted>
  <dcterms:created xsi:type="dcterms:W3CDTF">2007-01-30T22:38:29Z</dcterms:created>
  <dcterms:modified xsi:type="dcterms:W3CDTF">2021-07-19T12:21:47Z</dcterms:modified>
</cp:coreProperties>
</file>