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</p:sldMasterIdLst>
  <p:notesMasterIdLst>
    <p:notesMasterId r:id="rId32"/>
  </p:notesMasterIdLst>
  <p:sldIdLst>
    <p:sldId id="256" r:id="rId5"/>
    <p:sldId id="347" r:id="rId6"/>
    <p:sldId id="1105" r:id="rId7"/>
    <p:sldId id="1111" r:id="rId8"/>
    <p:sldId id="1137" r:id="rId9"/>
    <p:sldId id="1113" r:id="rId10"/>
    <p:sldId id="1109" r:id="rId11"/>
    <p:sldId id="1118" r:id="rId12"/>
    <p:sldId id="1138" r:id="rId13"/>
    <p:sldId id="333" r:id="rId14"/>
    <p:sldId id="331" r:id="rId15"/>
    <p:sldId id="330" r:id="rId16"/>
    <p:sldId id="1139" r:id="rId17"/>
    <p:sldId id="313" r:id="rId18"/>
    <p:sldId id="1119" r:id="rId19"/>
    <p:sldId id="1134" r:id="rId20"/>
    <p:sldId id="337" r:id="rId21"/>
    <p:sldId id="1110" r:id="rId22"/>
    <p:sldId id="1135" r:id="rId23"/>
    <p:sldId id="410" r:id="rId24"/>
    <p:sldId id="1117" r:id="rId25"/>
    <p:sldId id="1136" r:id="rId26"/>
    <p:sldId id="1114" r:id="rId27"/>
    <p:sldId id="1112" r:id="rId28"/>
    <p:sldId id="1115" r:id="rId29"/>
    <p:sldId id="1116" r:id="rId30"/>
    <p:sldId id="29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311"/>
    <a:srgbClr val="F0872C"/>
    <a:srgbClr val="0F6FC6"/>
    <a:srgbClr val="F18D3B"/>
    <a:srgbClr val="F4A25E"/>
    <a:srgbClr val="EF7A19"/>
    <a:srgbClr val="F4AC70"/>
    <a:srgbClr val="FCE8D8"/>
    <a:srgbClr val="BEDDFA"/>
    <a:srgbClr val="5FA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3" autoAdjust="0"/>
    <p:restoredTop sz="85146" autoAdjust="0"/>
  </p:normalViewPr>
  <p:slideViewPr>
    <p:cSldViewPr>
      <p:cViewPr>
        <p:scale>
          <a:sx n="90" d="100"/>
          <a:sy n="90" d="100"/>
        </p:scale>
        <p:origin x="271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8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5D0BE-56FE-4F7F-86D0-459162E2AF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36E9F8-0F60-49AA-84DD-29AD2388294D}">
      <dgm:prSet phldrT="[Text]" custT="1"/>
      <dgm:spPr/>
      <dgm:t>
        <a:bodyPr/>
        <a:lstStyle/>
        <a:p>
          <a:r>
            <a:rPr lang="en-US" sz="3400" dirty="0"/>
            <a:t>Helping</a:t>
          </a:r>
        </a:p>
      </dgm:t>
    </dgm:pt>
    <dgm:pt modelId="{0DC4E2AA-0DF5-4CC4-BAC0-C7F91BB81942}" type="parTrans" cxnId="{DB412603-3B6B-4CAD-AF35-25188EB12685}">
      <dgm:prSet/>
      <dgm:spPr/>
      <dgm:t>
        <a:bodyPr/>
        <a:lstStyle/>
        <a:p>
          <a:endParaRPr lang="en-US"/>
        </a:p>
      </dgm:t>
    </dgm:pt>
    <dgm:pt modelId="{B3989C06-9729-4E57-A781-8F1E29EA7B40}" type="sibTrans" cxnId="{DB412603-3B6B-4CAD-AF35-25188EB12685}">
      <dgm:prSet/>
      <dgm:spPr/>
      <dgm:t>
        <a:bodyPr/>
        <a:lstStyle/>
        <a:p>
          <a:endParaRPr lang="en-US"/>
        </a:p>
      </dgm:t>
    </dgm:pt>
    <dgm:pt modelId="{A1D3A37D-640F-4547-AFB9-7F4C0914D844}">
      <dgm:prSet phldrT="[Text]" custT="1"/>
      <dgm:spPr/>
      <dgm:t>
        <a:bodyPr/>
        <a:lstStyle/>
        <a:p>
          <a:r>
            <a:rPr lang="en-US" sz="3400" dirty="0">
              <a:solidFill>
                <a:schemeClr val="tx1"/>
              </a:solidFill>
            </a:rPr>
            <a:t>Youth </a:t>
          </a:r>
          <a:r>
            <a:rPr lang="en-US" sz="1800" dirty="0">
              <a:solidFill>
                <a:schemeClr val="tx1"/>
              </a:solidFill>
            </a:rPr>
            <a:t>on the </a:t>
          </a:r>
          <a:endParaRPr lang="en-US" sz="3400" dirty="0">
            <a:solidFill>
              <a:schemeClr val="tx1"/>
            </a:solidFill>
          </a:endParaRPr>
        </a:p>
      </dgm:t>
    </dgm:pt>
    <dgm:pt modelId="{7FFD123E-6FB0-4060-BAE2-19EDA449464F}" type="parTrans" cxnId="{95A9F67F-1B03-4765-B224-18A92E07F5D6}">
      <dgm:prSet/>
      <dgm:spPr/>
      <dgm:t>
        <a:bodyPr/>
        <a:lstStyle/>
        <a:p>
          <a:endParaRPr lang="en-US"/>
        </a:p>
      </dgm:t>
    </dgm:pt>
    <dgm:pt modelId="{D0559964-2853-4F3A-AA42-63D030017B6B}" type="sibTrans" cxnId="{95A9F67F-1B03-4765-B224-18A92E07F5D6}">
      <dgm:prSet/>
      <dgm:spPr/>
      <dgm:t>
        <a:bodyPr/>
        <a:lstStyle/>
        <a:p>
          <a:endParaRPr lang="en-US"/>
        </a:p>
      </dgm:t>
    </dgm:pt>
    <dgm:pt modelId="{2763BE3B-8828-472C-8345-3365CDF75F1F}">
      <dgm:prSet phldrT="[Text]" custT="1"/>
      <dgm:spPr/>
      <dgm:t>
        <a:bodyPr/>
        <a:lstStyle/>
        <a:p>
          <a:r>
            <a:rPr lang="en-US" sz="3400" dirty="0">
              <a:solidFill>
                <a:schemeClr val="tx1"/>
              </a:solidFill>
            </a:rPr>
            <a:t>Path </a:t>
          </a:r>
          <a:r>
            <a:rPr lang="en-US" sz="2000" dirty="0">
              <a:solidFill>
                <a:schemeClr val="tx1"/>
              </a:solidFill>
            </a:rPr>
            <a:t>to</a:t>
          </a:r>
          <a:endParaRPr lang="en-US" sz="3400" dirty="0">
            <a:solidFill>
              <a:schemeClr val="tx1"/>
            </a:solidFill>
          </a:endParaRPr>
        </a:p>
      </dgm:t>
    </dgm:pt>
    <dgm:pt modelId="{F51C9A25-59EA-4ED4-8F0F-48E79998EA11}" type="parTrans" cxnId="{A59F86D5-4B79-45F6-B7F2-9682CF500F53}">
      <dgm:prSet/>
      <dgm:spPr/>
      <dgm:t>
        <a:bodyPr/>
        <a:lstStyle/>
        <a:p>
          <a:endParaRPr lang="en-US"/>
        </a:p>
      </dgm:t>
    </dgm:pt>
    <dgm:pt modelId="{78E53D68-F6BF-44F8-8F14-0929D4FA257C}" type="sibTrans" cxnId="{A59F86D5-4B79-45F6-B7F2-9682CF500F53}">
      <dgm:prSet/>
      <dgm:spPr/>
      <dgm:t>
        <a:bodyPr/>
        <a:lstStyle/>
        <a:p>
          <a:endParaRPr lang="en-US"/>
        </a:p>
      </dgm:t>
    </dgm:pt>
    <dgm:pt modelId="{7F154A9A-CA22-4BF8-9839-F222DDA32B43}">
      <dgm:prSet phldrT="[Text]" custT="1"/>
      <dgm:spPr/>
      <dgm:t>
        <a:bodyPr/>
        <a:lstStyle/>
        <a:p>
          <a:r>
            <a:rPr lang="en-US" sz="3400" dirty="0">
              <a:solidFill>
                <a:schemeClr val="tx1"/>
              </a:solidFill>
            </a:rPr>
            <a:t>Employment</a:t>
          </a:r>
        </a:p>
      </dgm:t>
    </dgm:pt>
    <dgm:pt modelId="{CCD26A29-5CB4-425A-A9F0-E4C269747A8C}" type="parTrans" cxnId="{0AA4B246-7937-49CD-9595-C88E521BFB2B}">
      <dgm:prSet/>
      <dgm:spPr/>
      <dgm:t>
        <a:bodyPr/>
        <a:lstStyle/>
        <a:p>
          <a:endParaRPr lang="en-US"/>
        </a:p>
      </dgm:t>
    </dgm:pt>
    <dgm:pt modelId="{233E7A58-D4F0-4D21-B1B3-39B0E9502FCC}" type="sibTrans" cxnId="{0AA4B246-7937-49CD-9595-C88E521BFB2B}">
      <dgm:prSet/>
      <dgm:spPr/>
      <dgm:t>
        <a:bodyPr/>
        <a:lstStyle/>
        <a:p>
          <a:endParaRPr lang="en-US"/>
        </a:p>
      </dgm:t>
    </dgm:pt>
    <dgm:pt modelId="{F758531E-7B66-4EF9-B04D-5F55A6F1330A}" type="pres">
      <dgm:prSet presAssocID="{6F05D0BE-56FE-4F7F-86D0-459162E2AF7B}" presName="Name0" presStyleCnt="0">
        <dgm:presLayoutVars>
          <dgm:chMax val="7"/>
          <dgm:chPref val="7"/>
          <dgm:dir/>
        </dgm:presLayoutVars>
      </dgm:prSet>
      <dgm:spPr/>
    </dgm:pt>
    <dgm:pt modelId="{841495E8-2BE4-4C1F-8B3D-3B6027102868}" type="pres">
      <dgm:prSet presAssocID="{6F05D0BE-56FE-4F7F-86D0-459162E2AF7B}" presName="Name1" presStyleCnt="0"/>
      <dgm:spPr/>
    </dgm:pt>
    <dgm:pt modelId="{9DF5500B-D9BE-4CF1-9F6A-0CDBB9DE75F9}" type="pres">
      <dgm:prSet presAssocID="{6F05D0BE-56FE-4F7F-86D0-459162E2AF7B}" presName="cycle" presStyleCnt="0"/>
      <dgm:spPr/>
    </dgm:pt>
    <dgm:pt modelId="{25BB7C3E-7154-4947-BBF5-7248398860B1}" type="pres">
      <dgm:prSet presAssocID="{6F05D0BE-56FE-4F7F-86D0-459162E2AF7B}" presName="srcNode" presStyleLbl="node1" presStyleIdx="0" presStyleCnt="4"/>
      <dgm:spPr/>
    </dgm:pt>
    <dgm:pt modelId="{668DB6EE-BC2C-4F34-9222-F9906B77E17C}" type="pres">
      <dgm:prSet presAssocID="{6F05D0BE-56FE-4F7F-86D0-459162E2AF7B}" presName="conn" presStyleLbl="parChTrans1D2" presStyleIdx="0" presStyleCnt="1"/>
      <dgm:spPr/>
    </dgm:pt>
    <dgm:pt modelId="{44FA2D20-2FA5-45E6-9546-7A37E5A0AF9F}" type="pres">
      <dgm:prSet presAssocID="{6F05D0BE-56FE-4F7F-86D0-459162E2AF7B}" presName="extraNode" presStyleLbl="node1" presStyleIdx="0" presStyleCnt="4"/>
      <dgm:spPr/>
    </dgm:pt>
    <dgm:pt modelId="{C14BE101-39FE-442E-A266-4DB77E734F51}" type="pres">
      <dgm:prSet presAssocID="{6F05D0BE-56FE-4F7F-86D0-459162E2AF7B}" presName="dstNode" presStyleLbl="node1" presStyleIdx="0" presStyleCnt="4"/>
      <dgm:spPr/>
    </dgm:pt>
    <dgm:pt modelId="{8885B3D0-92C9-488C-8708-E5084B3CC3CE}" type="pres">
      <dgm:prSet presAssocID="{A236E9F8-0F60-49AA-84DD-29AD2388294D}" presName="text_1" presStyleLbl="node1" presStyleIdx="0" presStyleCnt="4">
        <dgm:presLayoutVars>
          <dgm:bulletEnabled val="1"/>
        </dgm:presLayoutVars>
      </dgm:prSet>
      <dgm:spPr/>
    </dgm:pt>
    <dgm:pt modelId="{817EDA57-1434-4E08-8E5B-47E9B1E52DEB}" type="pres">
      <dgm:prSet presAssocID="{A236E9F8-0F60-49AA-84DD-29AD2388294D}" presName="accent_1" presStyleCnt="0"/>
      <dgm:spPr/>
    </dgm:pt>
    <dgm:pt modelId="{499B0C86-55DC-463D-8DF9-654D1AD75B79}" type="pres">
      <dgm:prSet presAssocID="{A236E9F8-0F60-49AA-84DD-29AD2388294D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8714062-258A-444D-9080-BCA0E9F0908F}" type="pres">
      <dgm:prSet presAssocID="{A1D3A37D-640F-4547-AFB9-7F4C0914D844}" presName="text_2" presStyleLbl="node1" presStyleIdx="1" presStyleCnt="4">
        <dgm:presLayoutVars>
          <dgm:bulletEnabled val="1"/>
        </dgm:presLayoutVars>
      </dgm:prSet>
      <dgm:spPr/>
    </dgm:pt>
    <dgm:pt modelId="{896AB27E-5E3A-4199-B8F7-D3A9057EE410}" type="pres">
      <dgm:prSet presAssocID="{A1D3A37D-640F-4547-AFB9-7F4C0914D844}" presName="accent_2" presStyleCnt="0"/>
      <dgm:spPr/>
    </dgm:pt>
    <dgm:pt modelId="{AF0598B4-F244-4436-ADA1-489449893F8F}" type="pres">
      <dgm:prSet presAssocID="{A1D3A37D-640F-4547-AFB9-7F4C0914D844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B649F0C-359E-41F6-A3A6-1277C0412914}" type="pres">
      <dgm:prSet presAssocID="{2763BE3B-8828-472C-8345-3365CDF75F1F}" presName="text_3" presStyleLbl="node1" presStyleIdx="2" presStyleCnt="4">
        <dgm:presLayoutVars>
          <dgm:bulletEnabled val="1"/>
        </dgm:presLayoutVars>
      </dgm:prSet>
      <dgm:spPr/>
    </dgm:pt>
    <dgm:pt modelId="{7F38014F-DB46-4FCE-8128-2AC116C491EA}" type="pres">
      <dgm:prSet presAssocID="{2763BE3B-8828-472C-8345-3365CDF75F1F}" presName="accent_3" presStyleCnt="0"/>
      <dgm:spPr/>
    </dgm:pt>
    <dgm:pt modelId="{61F6F193-CE42-4A5A-8698-4C1425FDCF7F}" type="pres">
      <dgm:prSet presAssocID="{2763BE3B-8828-472C-8345-3365CDF75F1F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972B165A-F1A4-4EE1-B0CB-EFE3D2607A19}" type="pres">
      <dgm:prSet presAssocID="{7F154A9A-CA22-4BF8-9839-F222DDA32B43}" presName="text_4" presStyleLbl="node1" presStyleIdx="3" presStyleCnt="4">
        <dgm:presLayoutVars>
          <dgm:bulletEnabled val="1"/>
        </dgm:presLayoutVars>
      </dgm:prSet>
      <dgm:spPr/>
    </dgm:pt>
    <dgm:pt modelId="{519C5D13-F4A5-4C53-A059-3B87E2212336}" type="pres">
      <dgm:prSet presAssocID="{7F154A9A-CA22-4BF8-9839-F222DDA32B43}" presName="accent_4" presStyleCnt="0"/>
      <dgm:spPr/>
    </dgm:pt>
    <dgm:pt modelId="{1A034FB6-9372-4DA5-B99E-810FBE8F2D70}" type="pres">
      <dgm:prSet presAssocID="{7F154A9A-CA22-4BF8-9839-F222DDA32B43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DB412603-3B6B-4CAD-AF35-25188EB12685}" srcId="{6F05D0BE-56FE-4F7F-86D0-459162E2AF7B}" destId="{A236E9F8-0F60-49AA-84DD-29AD2388294D}" srcOrd="0" destOrd="0" parTransId="{0DC4E2AA-0DF5-4CC4-BAC0-C7F91BB81942}" sibTransId="{B3989C06-9729-4E57-A781-8F1E29EA7B40}"/>
    <dgm:cxn modelId="{0AA4B246-7937-49CD-9595-C88E521BFB2B}" srcId="{6F05D0BE-56FE-4F7F-86D0-459162E2AF7B}" destId="{7F154A9A-CA22-4BF8-9839-F222DDA32B43}" srcOrd="3" destOrd="0" parTransId="{CCD26A29-5CB4-425A-A9F0-E4C269747A8C}" sibTransId="{233E7A58-D4F0-4D21-B1B3-39B0E9502FCC}"/>
    <dgm:cxn modelId="{97E54F6B-E152-4F00-9996-F04150149B26}" type="presOf" srcId="{2763BE3B-8828-472C-8345-3365CDF75F1F}" destId="{7B649F0C-359E-41F6-A3A6-1277C0412914}" srcOrd="0" destOrd="0" presId="urn:microsoft.com/office/officeart/2008/layout/VerticalCurvedList"/>
    <dgm:cxn modelId="{DBFD014C-6DC2-4D98-8B9F-DC50B29C798A}" type="presOf" srcId="{A236E9F8-0F60-49AA-84DD-29AD2388294D}" destId="{8885B3D0-92C9-488C-8708-E5084B3CC3CE}" srcOrd="0" destOrd="0" presId="urn:microsoft.com/office/officeart/2008/layout/VerticalCurvedList"/>
    <dgm:cxn modelId="{465C127B-4786-4550-9885-5C0333CE525B}" type="presOf" srcId="{B3989C06-9729-4E57-A781-8F1E29EA7B40}" destId="{668DB6EE-BC2C-4F34-9222-F9906B77E17C}" srcOrd="0" destOrd="0" presId="urn:microsoft.com/office/officeart/2008/layout/VerticalCurvedList"/>
    <dgm:cxn modelId="{95A9F67F-1B03-4765-B224-18A92E07F5D6}" srcId="{6F05D0BE-56FE-4F7F-86D0-459162E2AF7B}" destId="{A1D3A37D-640F-4547-AFB9-7F4C0914D844}" srcOrd="1" destOrd="0" parTransId="{7FFD123E-6FB0-4060-BAE2-19EDA449464F}" sibTransId="{D0559964-2853-4F3A-AA42-63D030017B6B}"/>
    <dgm:cxn modelId="{DF6E04BC-E333-4BA6-BAF9-F3C87326D52A}" type="presOf" srcId="{7F154A9A-CA22-4BF8-9839-F222DDA32B43}" destId="{972B165A-F1A4-4EE1-B0CB-EFE3D2607A19}" srcOrd="0" destOrd="0" presId="urn:microsoft.com/office/officeart/2008/layout/VerticalCurvedList"/>
    <dgm:cxn modelId="{A59F86D5-4B79-45F6-B7F2-9682CF500F53}" srcId="{6F05D0BE-56FE-4F7F-86D0-459162E2AF7B}" destId="{2763BE3B-8828-472C-8345-3365CDF75F1F}" srcOrd="2" destOrd="0" parTransId="{F51C9A25-59EA-4ED4-8F0F-48E79998EA11}" sibTransId="{78E53D68-F6BF-44F8-8F14-0929D4FA257C}"/>
    <dgm:cxn modelId="{1B3A66E0-AD32-4B93-BA4D-B362B2447230}" type="presOf" srcId="{6F05D0BE-56FE-4F7F-86D0-459162E2AF7B}" destId="{F758531E-7B66-4EF9-B04D-5F55A6F1330A}" srcOrd="0" destOrd="0" presId="urn:microsoft.com/office/officeart/2008/layout/VerticalCurvedList"/>
    <dgm:cxn modelId="{7E00C7FB-48BD-4555-A562-1D27D33FEF53}" type="presOf" srcId="{A1D3A37D-640F-4547-AFB9-7F4C0914D844}" destId="{08714062-258A-444D-9080-BCA0E9F0908F}" srcOrd="0" destOrd="0" presId="urn:microsoft.com/office/officeart/2008/layout/VerticalCurvedList"/>
    <dgm:cxn modelId="{417649B7-E152-4B14-B7AA-523F8A301387}" type="presParOf" srcId="{F758531E-7B66-4EF9-B04D-5F55A6F1330A}" destId="{841495E8-2BE4-4C1F-8B3D-3B6027102868}" srcOrd="0" destOrd="0" presId="urn:microsoft.com/office/officeart/2008/layout/VerticalCurvedList"/>
    <dgm:cxn modelId="{BAC75F69-0225-48E0-93FD-48CA0069EF63}" type="presParOf" srcId="{841495E8-2BE4-4C1F-8B3D-3B6027102868}" destId="{9DF5500B-D9BE-4CF1-9F6A-0CDBB9DE75F9}" srcOrd="0" destOrd="0" presId="urn:microsoft.com/office/officeart/2008/layout/VerticalCurvedList"/>
    <dgm:cxn modelId="{C3AB68E3-EC2F-4A0C-B76A-42E19210C49D}" type="presParOf" srcId="{9DF5500B-D9BE-4CF1-9F6A-0CDBB9DE75F9}" destId="{25BB7C3E-7154-4947-BBF5-7248398860B1}" srcOrd="0" destOrd="0" presId="urn:microsoft.com/office/officeart/2008/layout/VerticalCurvedList"/>
    <dgm:cxn modelId="{584BC146-E37B-4BF6-8CE6-8BFCFAB956EC}" type="presParOf" srcId="{9DF5500B-D9BE-4CF1-9F6A-0CDBB9DE75F9}" destId="{668DB6EE-BC2C-4F34-9222-F9906B77E17C}" srcOrd="1" destOrd="0" presId="urn:microsoft.com/office/officeart/2008/layout/VerticalCurvedList"/>
    <dgm:cxn modelId="{B12A185E-2466-4846-BE61-DEDFAB5E5DD3}" type="presParOf" srcId="{9DF5500B-D9BE-4CF1-9F6A-0CDBB9DE75F9}" destId="{44FA2D20-2FA5-45E6-9546-7A37E5A0AF9F}" srcOrd="2" destOrd="0" presId="urn:microsoft.com/office/officeart/2008/layout/VerticalCurvedList"/>
    <dgm:cxn modelId="{DB29D365-8FC7-4B1E-99A3-0D7540325A2F}" type="presParOf" srcId="{9DF5500B-D9BE-4CF1-9F6A-0CDBB9DE75F9}" destId="{C14BE101-39FE-442E-A266-4DB77E734F51}" srcOrd="3" destOrd="0" presId="urn:microsoft.com/office/officeart/2008/layout/VerticalCurvedList"/>
    <dgm:cxn modelId="{C6B724F1-BEF5-4A2E-9569-56802AFF6D5B}" type="presParOf" srcId="{841495E8-2BE4-4C1F-8B3D-3B6027102868}" destId="{8885B3D0-92C9-488C-8708-E5084B3CC3CE}" srcOrd="1" destOrd="0" presId="urn:microsoft.com/office/officeart/2008/layout/VerticalCurvedList"/>
    <dgm:cxn modelId="{D24CF224-2732-4111-B9C9-39B59639CEEB}" type="presParOf" srcId="{841495E8-2BE4-4C1F-8B3D-3B6027102868}" destId="{817EDA57-1434-4E08-8E5B-47E9B1E52DEB}" srcOrd="2" destOrd="0" presId="urn:microsoft.com/office/officeart/2008/layout/VerticalCurvedList"/>
    <dgm:cxn modelId="{F11C9511-1072-4F83-A7C3-D9FF8A279278}" type="presParOf" srcId="{817EDA57-1434-4E08-8E5B-47E9B1E52DEB}" destId="{499B0C86-55DC-463D-8DF9-654D1AD75B79}" srcOrd="0" destOrd="0" presId="urn:microsoft.com/office/officeart/2008/layout/VerticalCurvedList"/>
    <dgm:cxn modelId="{23675CBE-26C5-496D-900F-B5B02CAFAC73}" type="presParOf" srcId="{841495E8-2BE4-4C1F-8B3D-3B6027102868}" destId="{08714062-258A-444D-9080-BCA0E9F0908F}" srcOrd="3" destOrd="0" presId="urn:microsoft.com/office/officeart/2008/layout/VerticalCurvedList"/>
    <dgm:cxn modelId="{58DEDC1F-95A0-4F73-8182-1E8AE8A3169E}" type="presParOf" srcId="{841495E8-2BE4-4C1F-8B3D-3B6027102868}" destId="{896AB27E-5E3A-4199-B8F7-D3A9057EE410}" srcOrd="4" destOrd="0" presId="urn:microsoft.com/office/officeart/2008/layout/VerticalCurvedList"/>
    <dgm:cxn modelId="{7CFF5906-C2DD-4409-BAC0-993D7558BE01}" type="presParOf" srcId="{896AB27E-5E3A-4199-B8F7-D3A9057EE410}" destId="{AF0598B4-F244-4436-ADA1-489449893F8F}" srcOrd="0" destOrd="0" presId="urn:microsoft.com/office/officeart/2008/layout/VerticalCurvedList"/>
    <dgm:cxn modelId="{B0A0DA29-BE1F-4E47-8661-90F7DF062A7A}" type="presParOf" srcId="{841495E8-2BE4-4C1F-8B3D-3B6027102868}" destId="{7B649F0C-359E-41F6-A3A6-1277C0412914}" srcOrd="5" destOrd="0" presId="urn:microsoft.com/office/officeart/2008/layout/VerticalCurvedList"/>
    <dgm:cxn modelId="{1B4CC8D8-E2C4-42E2-9AE3-64C3B85AD634}" type="presParOf" srcId="{841495E8-2BE4-4C1F-8B3D-3B6027102868}" destId="{7F38014F-DB46-4FCE-8128-2AC116C491EA}" srcOrd="6" destOrd="0" presId="urn:microsoft.com/office/officeart/2008/layout/VerticalCurvedList"/>
    <dgm:cxn modelId="{EF39E07C-EFC4-44B5-AC8A-6133DB4A8A42}" type="presParOf" srcId="{7F38014F-DB46-4FCE-8128-2AC116C491EA}" destId="{61F6F193-CE42-4A5A-8698-4C1425FDCF7F}" srcOrd="0" destOrd="0" presId="urn:microsoft.com/office/officeart/2008/layout/VerticalCurvedList"/>
    <dgm:cxn modelId="{93FF7701-14B2-4145-A151-C256320D39EA}" type="presParOf" srcId="{841495E8-2BE4-4C1F-8B3D-3B6027102868}" destId="{972B165A-F1A4-4EE1-B0CB-EFE3D2607A19}" srcOrd="7" destOrd="0" presId="urn:microsoft.com/office/officeart/2008/layout/VerticalCurvedList"/>
    <dgm:cxn modelId="{13770573-3F16-4F7C-85E4-24829DAEE32A}" type="presParOf" srcId="{841495E8-2BE4-4C1F-8B3D-3B6027102868}" destId="{519C5D13-F4A5-4C53-A059-3B87E2212336}" srcOrd="8" destOrd="0" presId="urn:microsoft.com/office/officeart/2008/layout/VerticalCurvedList"/>
    <dgm:cxn modelId="{3A14196E-8428-4D76-BD32-71C5A04382AA}" type="presParOf" srcId="{519C5D13-F4A5-4C53-A059-3B87E2212336}" destId="{1A034FB6-9372-4DA5-B99E-810FBE8F2D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DB6EE-BC2C-4F34-9222-F9906B77E17C}">
      <dsp:nvSpPr>
        <dsp:cNvPr id="0" name=""/>
        <dsp:cNvSpPr/>
      </dsp:nvSpPr>
      <dsp:spPr>
        <a:xfrm>
          <a:off x="-5082866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5B3D0-92C9-488C-8708-E5084B3CC3CE}">
      <dsp:nvSpPr>
        <dsp:cNvPr id="0" name=""/>
        <dsp:cNvSpPr/>
      </dsp:nvSpPr>
      <dsp:spPr>
        <a:xfrm>
          <a:off x="508061" y="345637"/>
          <a:ext cx="3665753" cy="6916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Helping</a:t>
          </a:r>
        </a:p>
      </dsp:txBody>
      <dsp:txXfrm>
        <a:off x="508061" y="345637"/>
        <a:ext cx="3665753" cy="691633"/>
      </dsp:txXfrm>
    </dsp:sp>
    <dsp:sp modelId="{499B0C86-55DC-463D-8DF9-654D1AD75B79}">
      <dsp:nvSpPr>
        <dsp:cNvPr id="0" name=""/>
        <dsp:cNvSpPr/>
      </dsp:nvSpPr>
      <dsp:spPr>
        <a:xfrm>
          <a:off x="75789" y="259182"/>
          <a:ext cx="864542" cy="86454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14062-258A-444D-9080-BCA0E9F0908F}">
      <dsp:nvSpPr>
        <dsp:cNvPr id="0" name=""/>
        <dsp:cNvSpPr/>
      </dsp:nvSpPr>
      <dsp:spPr>
        <a:xfrm>
          <a:off x="904590" y="1383267"/>
          <a:ext cx="3269224" cy="6916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Youth </a:t>
          </a:r>
          <a:r>
            <a:rPr lang="en-US" sz="1800" kern="1200" dirty="0">
              <a:solidFill>
                <a:schemeClr val="tx1"/>
              </a:solidFill>
            </a:rPr>
            <a:t>on the 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904590" y="1383267"/>
        <a:ext cx="3269224" cy="691633"/>
      </dsp:txXfrm>
    </dsp:sp>
    <dsp:sp modelId="{AF0598B4-F244-4436-ADA1-489449893F8F}">
      <dsp:nvSpPr>
        <dsp:cNvPr id="0" name=""/>
        <dsp:cNvSpPr/>
      </dsp:nvSpPr>
      <dsp:spPr>
        <a:xfrm>
          <a:off x="472319" y="1296813"/>
          <a:ext cx="864542" cy="86454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9F0C-359E-41F6-A3A6-1277C0412914}">
      <dsp:nvSpPr>
        <dsp:cNvPr id="0" name=""/>
        <dsp:cNvSpPr/>
      </dsp:nvSpPr>
      <dsp:spPr>
        <a:xfrm>
          <a:off x="904590" y="2420898"/>
          <a:ext cx="3269224" cy="6916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Path </a:t>
          </a:r>
          <a:r>
            <a:rPr lang="en-US" sz="2000" kern="1200" dirty="0">
              <a:solidFill>
                <a:schemeClr val="tx1"/>
              </a:solidFill>
            </a:rPr>
            <a:t>to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904590" y="2420898"/>
        <a:ext cx="3269224" cy="691633"/>
      </dsp:txXfrm>
    </dsp:sp>
    <dsp:sp modelId="{61F6F193-CE42-4A5A-8698-4C1425FDCF7F}">
      <dsp:nvSpPr>
        <dsp:cNvPr id="0" name=""/>
        <dsp:cNvSpPr/>
      </dsp:nvSpPr>
      <dsp:spPr>
        <a:xfrm>
          <a:off x="472319" y="2334444"/>
          <a:ext cx="864542" cy="86454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B165A-F1A4-4EE1-B0CB-EFE3D2607A19}">
      <dsp:nvSpPr>
        <dsp:cNvPr id="0" name=""/>
        <dsp:cNvSpPr/>
      </dsp:nvSpPr>
      <dsp:spPr>
        <a:xfrm>
          <a:off x="508061" y="3458529"/>
          <a:ext cx="3665753" cy="6916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Employment</a:t>
          </a:r>
        </a:p>
      </dsp:txBody>
      <dsp:txXfrm>
        <a:off x="508061" y="3458529"/>
        <a:ext cx="3665753" cy="691633"/>
      </dsp:txXfrm>
    </dsp:sp>
    <dsp:sp modelId="{1A034FB6-9372-4DA5-B99E-810FBE8F2D70}">
      <dsp:nvSpPr>
        <dsp:cNvPr id="0" name=""/>
        <dsp:cNvSpPr/>
      </dsp:nvSpPr>
      <dsp:spPr>
        <a:xfrm>
          <a:off x="75789" y="3372074"/>
          <a:ext cx="864542" cy="86454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4664BB-3605-45C0-90DB-C0DD3BD67616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0CC2E-AAE6-4F41-8EA0-AA5119340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6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Verbally, the presenter would state something like “This study/we are from the Transitions to Adulthood Center for Research.  The overall mission of this center is to….&lt;read mission statement&gt;.  Today’s presentation is based on a study that was funded by NIDILRR OR The study that will be presented today was funded by NIDILRR.”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D279BE-C417-44AA-8663-F7FAC9B1306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0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Identifying the barriers for this population is critical to creating effective services to enhance performance and persistence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2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4576" y="301863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24218" cy="1043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8124218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388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838200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678472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44691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2" y="228600"/>
            <a:ext cx="8124218" cy="1043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304800"/>
            <a:ext cx="8124218" cy="104366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6382" y="1447800"/>
            <a:ext cx="8124218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06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24218" cy="1043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2421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pattFill prst="pct5">
          <a:fgClr>
            <a:srgbClr val="F0872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small" baseline="0">
                <a:solidFill>
                  <a:srgbClr val="0F6FC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696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0F6F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5007" y="41422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24218" cy="1043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14" y="1577068"/>
            <a:ext cx="39522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0116"/>
            <a:ext cx="4009418" cy="4568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37795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377952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00"/>
            <a:ext cx="37795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86000"/>
            <a:ext cx="377952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1539240"/>
            <a:ext cx="794" cy="45567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24218" cy="1043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4543" y="304800"/>
            <a:ext cx="3080657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456D1-13CF-4556-A7CA-41D38ADBA1BA}" type="datetime2">
              <a:rPr lang="en-US" smtClean="0"/>
              <a:pPr>
                <a:defRPr/>
              </a:pPr>
              <a:t>Monday, July 26,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304800"/>
            <a:ext cx="3360715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Transitions RTC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04315" y="304800"/>
            <a:ext cx="9410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8B3CFC-6B5C-487F-8912-4F59E7D69D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903"/>
            <a:ext cx="2139696" cy="125746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07982"/>
            <a:ext cx="5715000" cy="5558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41792"/>
            <a:ext cx="2139696" cy="4228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75010" y="838200"/>
            <a:ext cx="402" cy="562813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42672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212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43" y="152400"/>
            <a:ext cx="714375" cy="1219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380998" y="6248400"/>
            <a:ext cx="8762997" cy="609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24218" cy="10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12421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" y="6248400"/>
            <a:ext cx="865634" cy="6096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252638" y="6324602"/>
            <a:ext cx="7434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age Italic" panose="03070502040507070304" pitchFamily="66" charset="0"/>
              </a:rPr>
              <a:t>The Transitions to Adulthood</a:t>
            </a:r>
            <a:r>
              <a:rPr lang="en-US" sz="3200" baseline="0" dirty="0">
                <a:solidFill>
                  <a:schemeClr val="bg1"/>
                </a:solidFill>
                <a:latin typeface="Rage Italic" panose="03070502040507070304" pitchFamily="66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Rage Italic" panose="03070502040507070304" pitchFamily="66" charset="0"/>
              </a:rPr>
              <a:t>Center for Research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75" r:id="rId12"/>
    <p:sldLayoutId id="2147483788" r:id="rId13"/>
    <p:sldLayoutId id="2147483789" r:id="rId1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F6FC6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hyperlink" Target="http://www.umassmed.edu/TransitionsACR" TargetMode="External"/><Relationship Id="rId4" Type="http://schemas.openxmlformats.org/officeDocument/2006/relationships/hyperlink" Target="https://www.umassmed.edu/HYP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umassmed.edu/hype/HYPE-on-campu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Td9eVGlQ17Y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massmed.edu/hype/HYPE-on-campu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E4AB-45EB-2247-9028-EC9E3599E1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college students with mental health conditions: Knowledge to Research to practice gaps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13C32-4F77-094B-8451-55E36ED5C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6200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Michelle G. Mullen</a:t>
            </a:r>
          </a:p>
          <a:p>
            <a:pPr algn="ctr"/>
            <a:r>
              <a:rPr lang="en-US" b="1" i="1" dirty="0"/>
              <a:t>Employment for Youth with Disabilities: Translating Evidence Amid Crisis Symposium</a:t>
            </a:r>
          </a:p>
          <a:p>
            <a:pPr algn="ctr"/>
            <a:endParaRPr lang="en-US" b="1" i="1" dirty="0">
              <a:highlight>
                <a:srgbClr val="FFFF00"/>
              </a:highlight>
            </a:endParaRPr>
          </a:p>
          <a:p>
            <a:pPr algn="ctr"/>
            <a:r>
              <a:rPr lang="en-US" b="1" dirty="0"/>
              <a:t>Panel #3 </a:t>
            </a:r>
            <a:r>
              <a:rPr lang="en-US" b="1" u="sng" dirty="0"/>
              <a:t>Postsecondary Education and Employment 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9790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7A971-4A46-9E4C-AC9E-BDEE1E13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759"/>
            <a:ext cx="7098848" cy="888083"/>
          </a:xfrm>
        </p:spPr>
        <p:txBody>
          <a:bodyPr>
            <a:normAutofit/>
          </a:bodyPr>
          <a:lstStyle/>
          <a:p>
            <a:r>
              <a:rPr lang="en-US" dirty="0"/>
              <a:t>Prevalence on Campus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4B1F13-B72E-4149-B4A4-BA0722F2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991599" cy="5562600"/>
          </a:xfrm>
        </p:spPr>
        <p:txBody>
          <a:bodyPr>
            <a:normAutofit/>
          </a:bodyPr>
          <a:lstStyle/>
          <a:p>
            <a:r>
              <a:rPr lang="en-US" sz="2200" dirty="0"/>
              <a:t>Psychiatric conditions considered most rapidly growing diagnoses on campus </a:t>
            </a:r>
            <a:r>
              <a:rPr lang="en-US" sz="1800" dirty="0"/>
              <a:t>(AUCCCD, 2016) </a:t>
            </a:r>
          </a:p>
          <a:p>
            <a:endParaRPr lang="en-US" sz="900" dirty="0"/>
          </a:p>
          <a:p>
            <a:r>
              <a:rPr lang="en-US" sz="2200" dirty="0"/>
              <a:t>20% of students reported a diagnosed psychiatric condition </a:t>
            </a:r>
            <a:r>
              <a:rPr lang="en-US" sz="1800" dirty="0"/>
              <a:t>(ACHA-NCHA, 2016)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Conditions that would make them eligible for community mental health services</a:t>
            </a:r>
          </a:p>
          <a:p>
            <a:pPr lvl="1"/>
            <a:endParaRPr lang="en-US" sz="900" dirty="0"/>
          </a:p>
          <a:p>
            <a:r>
              <a:rPr lang="en-US" sz="2200" dirty="0"/>
              <a:t>Approximately one-third of the student population experience symptoms of a mental health condition </a:t>
            </a:r>
            <a:r>
              <a:rPr lang="en-US" sz="1800" dirty="0"/>
              <a:t>(Eisenberg et al., 2013)</a:t>
            </a:r>
          </a:p>
          <a:p>
            <a:endParaRPr lang="en-US" sz="900" dirty="0"/>
          </a:p>
          <a:p>
            <a:r>
              <a:rPr lang="en-US" sz="2200" dirty="0"/>
              <a:t>Utilization rates of student counseling services on campus has also steadily increased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Over the last 10 years, campus service utilization increased each year </a:t>
            </a:r>
            <a:r>
              <a:rPr lang="en-US" sz="1800" dirty="0"/>
              <a:t>(Lipson et al., 2018)</a:t>
            </a:r>
          </a:p>
          <a:p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370234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BD7E-3EF5-554E-8557-AE4ADAAD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" y="152400"/>
            <a:ext cx="7098848" cy="888083"/>
          </a:xfrm>
        </p:spPr>
        <p:txBody>
          <a:bodyPr>
            <a:normAutofit/>
          </a:bodyPr>
          <a:lstStyle/>
          <a:p>
            <a:r>
              <a:rPr lang="en-US" dirty="0"/>
              <a:t>Attrition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321A-CABD-2D42-BADD-43DE6818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" y="1040483"/>
            <a:ext cx="8762999" cy="5207917"/>
          </a:xfrm>
        </p:spPr>
        <p:txBody>
          <a:bodyPr>
            <a:noAutofit/>
          </a:bodyPr>
          <a:lstStyle/>
          <a:p>
            <a:r>
              <a:rPr lang="en-US" sz="2200" dirty="0"/>
              <a:t>College students with psychiatric conditions have the highest dropout rates compared to any other group, including those with other disabilities </a:t>
            </a:r>
            <a:r>
              <a:rPr lang="en-US" sz="1800" dirty="0"/>
              <a:t>(Kessler et al., 1995; Salzer, 2012; Arria et al., 2013). </a:t>
            </a:r>
          </a:p>
          <a:p>
            <a:endParaRPr lang="en-US" sz="800" dirty="0"/>
          </a:p>
          <a:p>
            <a:r>
              <a:rPr lang="en-US" sz="2200" dirty="0"/>
              <a:t>Estimated dropout rate of 86% </a:t>
            </a:r>
            <a:r>
              <a:rPr lang="en-US" sz="1800" dirty="0"/>
              <a:t>(Kessler, et al., 1995; Salzer, et al., 2008; Collins &amp; Mowbray, 2005)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triple the rate of freshmen at 24%, the highest drop-out rate of any general student population </a:t>
            </a:r>
            <a:r>
              <a:rPr lang="en-US" sz="1800" dirty="0"/>
              <a:t>(U.S. News and World Report: “Freshman Return Rate”)</a:t>
            </a:r>
          </a:p>
          <a:p>
            <a:pPr lvl="1"/>
            <a:endParaRPr lang="en-US" sz="800" dirty="0"/>
          </a:p>
          <a:p>
            <a:r>
              <a:rPr lang="en-US" sz="2200" dirty="0"/>
              <a:t>70% of 264 students reported at least one failed attempt at school; 25% of those were on their second, and 44% were on their third or more attempt </a:t>
            </a:r>
            <a:r>
              <a:rPr lang="en-US" sz="1800" dirty="0"/>
              <a:t>(Gill, Mullen, in progress)</a:t>
            </a:r>
          </a:p>
          <a:p>
            <a:endParaRPr lang="en-US" sz="800" dirty="0"/>
          </a:p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If this attrition rate was associated with any other population (e.g. BIPOC, LGBTQ+), there would be another reaction...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355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4E26-83CE-F34F-A565-2D8DDB8A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116683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Typically Cited Barriers for This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687E1-458A-7F42-81DF-E917FD33A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00200"/>
            <a:ext cx="8763000" cy="4876800"/>
          </a:xfrm>
        </p:spPr>
        <p:txBody>
          <a:bodyPr>
            <a:noAutofit/>
          </a:bodyPr>
          <a:lstStyle/>
          <a:p>
            <a:r>
              <a:rPr lang="en-US" sz="2200" dirty="0"/>
              <a:t>Mental health symptoms </a:t>
            </a:r>
          </a:p>
          <a:p>
            <a:endParaRPr lang="en-US" sz="800" dirty="0"/>
          </a:p>
          <a:p>
            <a:r>
              <a:rPr lang="en-US" sz="2200" dirty="0"/>
              <a:t>Lack of support</a:t>
            </a:r>
          </a:p>
          <a:p>
            <a:endParaRPr lang="en-US" sz="800" dirty="0"/>
          </a:p>
          <a:p>
            <a:r>
              <a:rPr lang="en-US" sz="2200" dirty="0"/>
              <a:t>Financial aid issues </a:t>
            </a:r>
          </a:p>
          <a:p>
            <a:endParaRPr lang="en-US" sz="800" dirty="0"/>
          </a:p>
          <a:p>
            <a:r>
              <a:rPr lang="en-US" sz="2200" dirty="0"/>
              <a:t>Lack of adequate accommodations</a:t>
            </a:r>
          </a:p>
          <a:p>
            <a:endParaRPr lang="en-US" sz="800" dirty="0"/>
          </a:p>
          <a:p>
            <a:r>
              <a:rPr lang="en-US" sz="2200" dirty="0"/>
              <a:t>Avoidance of disclosure due to fear of discrimination</a:t>
            </a:r>
          </a:p>
          <a:p>
            <a:endParaRPr lang="en-US" sz="800" dirty="0"/>
          </a:p>
          <a:p>
            <a:r>
              <a:rPr lang="en-US" sz="2200" dirty="0"/>
              <a:t>Lack of access to specialized services </a:t>
            </a:r>
          </a:p>
          <a:p>
            <a:pPr marL="205740" lvl="1" indent="0">
              <a:buNone/>
            </a:pPr>
            <a:r>
              <a:rPr lang="en-US" sz="1800" dirty="0"/>
              <a:t>(Mullen et al., 2017; </a:t>
            </a:r>
            <a:r>
              <a:rPr lang="en-US" sz="1800" dirty="0" err="1"/>
              <a:t>Markoulakis</a:t>
            </a:r>
            <a:r>
              <a:rPr lang="en-US" sz="1800" dirty="0"/>
              <a:t> &amp; </a:t>
            </a:r>
            <a:r>
              <a:rPr lang="en-US" sz="1800" dirty="0" err="1"/>
              <a:t>Kirsh</a:t>
            </a:r>
            <a:r>
              <a:rPr lang="en-US" sz="1800" dirty="0"/>
              <a:t>, 2013; Collins &amp; Mowbray, 2005; Mowbray et al., 2001; </a:t>
            </a:r>
            <a:r>
              <a:rPr lang="en-US" sz="1800" dirty="0" err="1"/>
              <a:t>Manthey</a:t>
            </a:r>
            <a:r>
              <a:rPr lang="en-US" sz="1800" dirty="0"/>
              <a:t>, et al., 2015) </a:t>
            </a:r>
          </a:p>
        </p:txBody>
      </p:sp>
    </p:spTree>
    <p:extLst>
      <p:ext uri="{BB962C8B-B14F-4D97-AF65-F5344CB8AC3E}">
        <p14:creationId xmlns:p14="http://schemas.microsoft.com/office/powerpoint/2010/main" val="428823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1CDE2-98AB-E447-8AB7-12BB1F16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Rethinking Why College Students with MHC Struggle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78134-E627-4043-99A6-612098B78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3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5530"/>
            <a:ext cx="7463620" cy="9144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chemeClr val="accent1"/>
                </a:solidFill>
              </a:rPr>
              <a:t>New Barriers Identified:</a:t>
            </a:r>
            <a:br>
              <a:rPr lang="en-US" sz="44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Results from a Multi-Site SEd Study </a:t>
            </a:r>
            <a:br>
              <a:rPr lang="en-US" sz="30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276600" cy="4114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/>
              <a:t>Over </a:t>
            </a:r>
            <a:r>
              <a:rPr lang="en-US" sz="2000" b="1" dirty="0"/>
              <a:t>70% </a:t>
            </a:r>
            <a:r>
              <a:rPr lang="en-US" sz="2000" dirty="0"/>
              <a:t>of respondents: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Concentration (85%),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Time management (77%),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Stamina (75%),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Organization (71%),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Prioritizing tasks (70%)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90894" y="1676400"/>
            <a:ext cx="4619706" cy="4343400"/>
          </a:xfrm>
        </p:spPr>
        <p:txBody>
          <a:bodyPr>
            <a:noAutofit/>
          </a:bodyPr>
          <a:lstStyle/>
          <a:p>
            <a:pPr marL="240030" indent="-240030">
              <a:buNone/>
              <a:defRPr/>
            </a:pPr>
            <a:r>
              <a:rPr lang="en-US" sz="2000" dirty="0"/>
              <a:t>Over </a:t>
            </a:r>
            <a:r>
              <a:rPr lang="en-US" sz="2000" b="1" dirty="0"/>
              <a:t>50% </a:t>
            </a:r>
            <a:r>
              <a:rPr lang="en-US" sz="2000" dirty="0"/>
              <a:t>of respondents: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Difficulty memorizing information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Managing psychiatric symptoms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Studying for exams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Taking exams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Preparing for class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Writing papers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Taking notes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Researching information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Meeting deadlines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1800" dirty="0"/>
              <a:t>                    (Gill, Mullen et al., in progress)</a:t>
            </a:r>
          </a:p>
        </p:txBody>
      </p:sp>
    </p:spTree>
    <p:extLst>
      <p:ext uri="{BB962C8B-B14F-4D97-AF65-F5344CB8AC3E}">
        <p14:creationId xmlns:p14="http://schemas.microsoft.com/office/powerpoint/2010/main" val="67287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2AF1-F179-7647-B6EF-B5D01FAA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888083"/>
          </a:xfrm>
        </p:spPr>
        <p:txBody>
          <a:bodyPr>
            <a:normAutofit/>
          </a:bodyPr>
          <a:lstStyle/>
          <a:p>
            <a:r>
              <a:rPr lang="en-US" dirty="0"/>
              <a:t>“White-Knuckling It”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48E2-1D75-0A48-B994-804C4C26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762999" cy="4571999"/>
          </a:xfrm>
        </p:spPr>
        <p:txBody>
          <a:bodyPr>
            <a:noAutofit/>
          </a:bodyPr>
          <a:lstStyle/>
          <a:p>
            <a:r>
              <a:rPr lang="en-US" sz="2200" dirty="0"/>
              <a:t>Low GPAs d/t symptoms long believed to be reason for attrition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GPAs in previous studies &amp; literature range from 2.9-3.2 </a:t>
            </a:r>
            <a:r>
              <a:rPr lang="en-US" sz="1800" dirty="0"/>
              <a:t>(Eisenberg et al., 2009; Mullen et al., in progress)</a:t>
            </a:r>
          </a:p>
          <a:p>
            <a:pPr lvl="1"/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200" dirty="0"/>
              <a:t>Amount of personal effort required to have decent GPAs is exhausting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Repeated cycles of good performance then crashing &amp; burning</a:t>
            </a:r>
          </a:p>
          <a:p>
            <a:pPr lvl="2"/>
            <a:endParaRPr lang="en-US" sz="800" dirty="0"/>
          </a:p>
          <a:p>
            <a:r>
              <a:rPr lang="en-US" sz="2200" dirty="0"/>
              <a:t>Inadequate supports on campus or in the community</a:t>
            </a:r>
          </a:p>
          <a:p>
            <a:endParaRPr lang="en-US" sz="800" dirty="0"/>
          </a:p>
          <a:p>
            <a:r>
              <a:rPr lang="en-US" sz="2200" dirty="0"/>
              <a:t>Underdeveloped executive functioning skills to manage competing demands</a:t>
            </a:r>
          </a:p>
          <a:p>
            <a:endParaRPr lang="en-US" sz="800" dirty="0"/>
          </a:p>
          <a:p>
            <a:r>
              <a:rPr lang="en-US" sz="2200" dirty="0"/>
              <a:t>Results in attrition: periods of semester drop out or failure to return</a:t>
            </a:r>
          </a:p>
          <a:p>
            <a:pPr marL="0" indent="0" algn="r">
              <a:buNone/>
            </a:pPr>
            <a:r>
              <a:rPr lang="en-US" sz="1800" dirty="0"/>
              <a:t>(Mullen et al., in progress)</a:t>
            </a:r>
          </a:p>
        </p:txBody>
      </p:sp>
    </p:spTree>
    <p:extLst>
      <p:ext uri="{BB962C8B-B14F-4D97-AF65-F5344CB8AC3E}">
        <p14:creationId xmlns:p14="http://schemas.microsoft.com/office/powerpoint/2010/main" val="423418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2AF1-F179-7647-B6EF-B5D01FAA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7696200" cy="1269698"/>
          </a:xfrm>
        </p:spPr>
        <p:txBody>
          <a:bodyPr>
            <a:noAutofit/>
          </a:bodyPr>
          <a:lstStyle/>
          <a:p>
            <a:r>
              <a:rPr lang="en-US" dirty="0"/>
              <a:t>The Impact of The White-Knuckle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48E2-1D75-0A48-B994-804C4C26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267199"/>
          </a:xfrm>
        </p:spPr>
        <p:txBody>
          <a:bodyPr>
            <a:normAutofit/>
          </a:bodyPr>
          <a:lstStyle/>
          <a:p>
            <a:r>
              <a:rPr lang="en-US" dirty="0"/>
              <a:t>Academic persistence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ability to complete degree/coursework by continued enrollment or degree completion </a:t>
            </a:r>
            <a:r>
              <a:rPr lang="en-US" sz="1700" dirty="0"/>
              <a:t>(NSC Research Center, 2015; Pascarella &amp; </a:t>
            </a:r>
            <a:r>
              <a:rPr lang="en-US" sz="1700" dirty="0" err="1"/>
              <a:t>Terenzini</a:t>
            </a:r>
            <a:r>
              <a:rPr lang="en-US" sz="1700" dirty="0"/>
              <a:t>, 2005)</a:t>
            </a:r>
          </a:p>
          <a:p>
            <a:pPr lvl="1"/>
            <a:endParaRPr lang="en-US" sz="1050" dirty="0"/>
          </a:p>
          <a:p>
            <a:r>
              <a:rPr lang="en-US" dirty="0"/>
              <a:t>Academic progress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proportion of courses registered and completed</a:t>
            </a:r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Both impact time to graduation, continued financial aid, GPA, academic opportunities, and later employment</a:t>
            </a:r>
          </a:p>
        </p:txBody>
      </p:sp>
    </p:spTree>
    <p:extLst>
      <p:ext uri="{BB962C8B-B14F-4D97-AF65-F5344CB8AC3E}">
        <p14:creationId xmlns:p14="http://schemas.microsoft.com/office/powerpoint/2010/main" val="360350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6E54-502E-1846-9BE6-34BA3A9D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04800"/>
            <a:ext cx="7098848" cy="888083"/>
          </a:xfrm>
        </p:spPr>
        <p:txBody>
          <a:bodyPr>
            <a:normAutofit/>
          </a:bodyPr>
          <a:lstStyle/>
          <a:p>
            <a:r>
              <a:rPr lang="en-US" dirty="0"/>
              <a:t>Executive Functioning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0037-792B-BC4D-8ED5-D9292BBE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9530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Executive Functioning (EF) skills critical to managing complex, competing demands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umbrella term for the cognitive processes that help thought and action</a:t>
            </a:r>
            <a:r>
              <a:rPr lang="en-US" sz="2200" dirty="0"/>
              <a:t> </a:t>
            </a:r>
            <a:r>
              <a:rPr lang="en-US" sz="1800" dirty="0"/>
              <a:t>(Friedman et al., 2008)</a:t>
            </a:r>
          </a:p>
          <a:p>
            <a:endParaRPr lang="en-US" sz="900" dirty="0"/>
          </a:p>
          <a:p>
            <a:r>
              <a:rPr lang="en-US" sz="2200" dirty="0"/>
              <a:t>Lower cognitive functioning, including executive functioning skills, is strongly associated with poorer psychosocial, academic, and vocational functioning </a:t>
            </a:r>
          </a:p>
          <a:p>
            <a:pPr marL="274320" lvl="1" indent="0">
              <a:buNone/>
            </a:pPr>
            <a:r>
              <a:rPr lang="en-US" sz="1800" dirty="0"/>
              <a:t>(Green, 2006; Green et al., 2015; Wykes et al., 2011;  Kurtz, 2011; McGurk, et al., 2007; Mullen et al., 2017)</a:t>
            </a:r>
          </a:p>
          <a:p>
            <a:endParaRPr lang="en-US" sz="900" dirty="0"/>
          </a:p>
          <a:p>
            <a:r>
              <a:rPr lang="en-US" sz="2200" dirty="0"/>
              <a:t>EF skills and their use are on a continuum</a:t>
            </a:r>
          </a:p>
          <a:p>
            <a:endParaRPr lang="en-US" sz="800" dirty="0"/>
          </a:p>
          <a:p>
            <a:r>
              <a:rPr lang="en-US" sz="2200" dirty="0"/>
              <a:t>Psychiatric conditions and the mental health system affect development and refinement of EF skills to meet new demands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impacts the ability to maintain enrollment in school and employment tenure</a:t>
            </a:r>
          </a:p>
        </p:txBody>
      </p:sp>
    </p:spTree>
    <p:extLst>
      <p:ext uri="{BB962C8B-B14F-4D97-AF65-F5344CB8AC3E}">
        <p14:creationId xmlns:p14="http://schemas.microsoft.com/office/powerpoint/2010/main" val="184668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B9A0-0864-5B40-AAA1-2652F197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 of Executive Functioning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A30C4-0E47-C74E-9F30-52967224A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EF skills are now at a premium given the dependence on technology as method of instruction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Without adequate EF skills students “white knuckle” it</a:t>
            </a:r>
          </a:p>
          <a:p>
            <a:endParaRPr lang="en-US" sz="900" dirty="0"/>
          </a:p>
          <a:p>
            <a:r>
              <a:rPr lang="en-US" i="1" dirty="0">
                <a:solidFill>
                  <a:srgbClr val="FF0000"/>
                </a:solidFill>
              </a:rPr>
              <a:t>Students endorse the lack of EF skills more often than mental health symptoms as the greatest barriers to completing their education.</a:t>
            </a:r>
            <a:endParaRPr lang="en-US" i="1" baseline="30000" dirty="0">
              <a:solidFill>
                <a:srgbClr val="FF0000"/>
              </a:solidFill>
            </a:endParaRPr>
          </a:p>
          <a:p>
            <a:endParaRPr lang="en-US" sz="900" i="1" dirty="0">
              <a:solidFill>
                <a:srgbClr val="FF0000"/>
              </a:solidFill>
            </a:endParaRPr>
          </a:p>
          <a:p>
            <a:r>
              <a:rPr lang="en-US" dirty="0"/>
              <a:t>Students who received the EF curriculum used more strategies and skills and reported fewer academic barriers than students who in the control condition </a:t>
            </a:r>
            <a:r>
              <a:rPr lang="en-US" sz="1900" dirty="0"/>
              <a:t>(Mullen et al, 2017)</a:t>
            </a:r>
            <a:endParaRPr lang="en-US" sz="1900" baseline="30000" dirty="0"/>
          </a:p>
          <a:p>
            <a:endParaRPr lang="en-US" sz="900" dirty="0"/>
          </a:p>
          <a:p>
            <a:r>
              <a:rPr lang="en-US" dirty="0"/>
              <a:t>Students in the experimental condition had fewer academic disruptions &amp; greater academic persistence than those in control condition </a:t>
            </a:r>
            <a:r>
              <a:rPr lang="en-US" sz="1900" dirty="0"/>
              <a:t>(Mullen et al, 2017)</a:t>
            </a:r>
            <a:endParaRPr lang="en-US" sz="1900" baseline="30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53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7C4D77-2FC5-224C-9C2D-D5A21750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 on Campus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D0F27-0A11-DE4B-8934-DEA6DB0E5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 Pivot</a:t>
            </a:r>
          </a:p>
        </p:txBody>
      </p:sp>
    </p:spTree>
    <p:extLst>
      <p:ext uri="{BB962C8B-B14F-4D97-AF65-F5344CB8AC3E}">
        <p14:creationId xmlns:p14="http://schemas.microsoft.com/office/powerpoint/2010/main" val="320362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625546" y="152400"/>
            <a:ext cx="5791200" cy="7699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9731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Acknowledgements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891798"/>
            <a:ext cx="8153400" cy="2384802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descr="HYPE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9" y="1137546"/>
            <a:ext cx="1054171" cy="1803714"/>
          </a:xfrm>
          <a:prstGeom prst="rect">
            <a:avLst/>
          </a:prstGeom>
        </p:spPr>
      </p:pic>
      <p:sp>
        <p:nvSpPr>
          <p:cNvPr id="7171" name="Rectangle 18"/>
          <p:cNvSpPr>
            <a:spLocks noChangeArrowheads="1"/>
          </p:cNvSpPr>
          <p:nvPr/>
        </p:nvSpPr>
        <p:spPr bwMode="auto">
          <a:xfrm>
            <a:off x="1638300" y="937736"/>
            <a:ext cx="6934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mission of the Transitions to Adulthood Center for Research is to promote the full participation in socially valued roles of transition-age youth and young adults (ages 14-30) with serious mental health conditions. We use the tools of research and knowledge translation in partnership with this at risk population to achieve this mission.</a:t>
            </a:r>
            <a:r>
              <a:rPr lang="en-US" dirty="0"/>
              <a:t> </a:t>
            </a:r>
          </a:p>
          <a:p>
            <a:pPr algn="ctr"/>
            <a:endParaRPr lang="en-US" sz="800" dirty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+mn-lt"/>
              </a:rPr>
              <a:t>Visit us at: </a:t>
            </a:r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https://www.umassmed.edu/HYPE</a:t>
            </a:r>
            <a:r>
              <a:rPr lang="en-US" b="1" dirty="0"/>
              <a:t> </a:t>
            </a:r>
            <a:endParaRPr lang="en-US" dirty="0"/>
          </a:p>
          <a:p>
            <a:pPr algn="ctr"/>
            <a:r>
              <a:rPr lang="en-US" b="1" u="sng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http://www.umassmed.edu/TransitionsACR</a:t>
            </a:r>
            <a:endParaRPr lang="en-US" b="1" dirty="0">
              <a:latin typeface="+mn-lt"/>
            </a:endParaRPr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457200" y="3307140"/>
            <a:ext cx="815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 dirty="0">
                <a:latin typeface="Calibri" panose="020F0502020204030204" pitchFamily="34" charset="0"/>
              </a:rPr>
              <a:t>The contents of this presentation were developed under a grant with funding from the National Institute on Disability, Independent Living, and Rehabilitation Research, United States Department of Health and Human Services (NIDILRR grant number A-90DP0063). NIDILRR is a Center within the Administration for Community Living (ACL), Department of Health and Human Services (HHS). </a:t>
            </a:r>
            <a:r>
              <a:rPr lang="en-US" altLang="en-US" b="1" i="1" dirty="0">
                <a:latin typeface="Calibri" panose="020F0502020204030204" pitchFamily="34" charset="0"/>
              </a:rPr>
              <a:t>The contents of this presentation do not necessarily represent the policy of NIDILRR, ACL, HHS, and you should not assume endorsement by the Federal Government.</a:t>
            </a:r>
          </a:p>
        </p:txBody>
      </p:sp>
      <p:pic>
        <p:nvPicPr>
          <p:cNvPr id="1026" name="Picture 2" descr="National Institute on Disability, Independent Living, and Rehabilitation Research (NIDILRR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03" y="5640479"/>
            <a:ext cx="1698552" cy="6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MAS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2"/>
          <a:stretch/>
        </p:blipFill>
        <p:spPr>
          <a:xfrm>
            <a:off x="4140146" y="5674848"/>
            <a:ext cx="762000" cy="771420"/>
          </a:xfrm>
          <a:prstGeom prst="rect">
            <a:avLst/>
          </a:prstGeom>
        </p:spPr>
      </p:pic>
      <p:pic>
        <p:nvPicPr>
          <p:cNvPr id="4" name="Picture 3" descr="SPARC (Systems and Psychological Advances Research Center). 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7" y="5662350"/>
            <a:ext cx="1651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9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DBA6-6761-47EE-B4C9-39D789C3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6"/>
            <a:ext cx="8124218" cy="104366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the HYPE MODEL?</a:t>
            </a:r>
            <a:endParaRPr lang="en-US" dirty="0"/>
          </a:p>
        </p:txBody>
      </p:sp>
      <p:graphicFrame>
        <p:nvGraphicFramePr>
          <p:cNvPr id="5" name="Content Placeholder 4" descr="This graphic says: HYPE stands for Helping Youth on the Path to Employment">
            <a:extLst>
              <a:ext uri="{FF2B5EF4-FFF2-40B4-BE49-F238E27FC236}">
                <a16:creationId xmlns:a16="http://schemas.microsoft.com/office/drawing/2014/main" id="{966B2F7E-5EB8-414C-B326-882EFE7D50C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8978887"/>
              </p:ext>
            </p:extLst>
          </p:nvPr>
        </p:nvGraphicFramePr>
        <p:xfrm>
          <a:off x="314914" y="1068494"/>
          <a:ext cx="423582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FBD318-B03B-7A42-A315-868757F9BD25}"/>
              </a:ext>
            </a:extLst>
          </p:cNvPr>
          <p:cNvSpPr txBox="1"/>
          <p:nvPr/>
        </p:nvSpPr>
        <p:spPr>
          <a:xfrm>
            <a:off x="13252" y="5460769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  <a:hlinkClick r:id="rId7"/>
              </a:rPr>
              <a:t>https://www.umassmed.edu/hype/HYPE-on-campus/</a:t>
            </a:r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FA827-AC56-49C9-A339-822A538E2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0" y="1131435"/>
            <a:ext cx="3952286" cy="511696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Young Adult Career services </a:t>
            </a:r>
            <a:r>
              <a:rPr lang="en-US" sz="2400" dirty="0"/>
              <a:t>focused on </a:t>
            </a:r>
            <a:r>
              <a:rPr lang="en-US" sz="2400" b="1" i="1" dirty="0">
                <a:solidFill>
                  <a:srgbClr val="C00000"/>
                </a:solidFill>
              </a:rPr>
              <a:t>prioritizing education early </a:t>
            </a:r>
            <a:r>
              <a:rPr lang="en-US" sz="2400" dirty="0"/>
              <a:t>to enhance school and work outcomes</a:t>
            </a:r>
          </a:p>
          <a:p>
            <a:pPr lvl="1"/>
            <a:endParaRPr lang="en-US" sz="1800" dirty="0"/>
          </a:p>
          <a:p>
            <a:r>
              <a:rPr lang="en-US" sz="2400" b="1" dirty="0"/>
              <a:t>Fluid career development approach- </a:t>
            </a:r>
            <a:r>
              <a:rPr lang="en-US" sz="2400" u="sng" dirty="0"/>
              <a:t>both</a:t>
            </a:r>
            <a:r>
              <a:rPr lang="en-US" sz="2400" b="1" dirty="0"/>
              <a:t> </a:t>
            </a:r>
            <a:r>
              <a:rPr lang="en-US" sz="2400" dirty="0"/>
              <a:t>education and employment:</a:t>
            </a:r>
          </a:p>
          <a:p>
            <a:pPr lvl="1"/>
            <a:r>
              <a:rPr lang="en-US" dirty="0"/>
              <a:t>Support movement between school and work </a:t>
            </a:r>
          </a:p>
          <a:p>
            <a:pPr lvl="1"/>
            <a:r>
              <a:rPr lang="en-US" dirty="0"/>
              <a:t>Consistent &amp; adequate skills &amp; supports</a:t>
            </a:r>
          </a:p>
          <a:p>
            <a:pPr lvl="1"/>
            <a:r>
              <a:rPr lang="en-US" dirty="0"/>
              <a:t>Facilitates resource identification and use</a:t>
            </a:r>
          </a:p>
        </p:txBody>
      </p:sp>
    </p:spTree>
    <p:extLst>
      <p:ext uri="{BB962C8B-B14F-4D97-AF65-F5344CB8AC3E}">
        <p14:creationId xmlns:p14="http://schemas.microsoft.com/office/powerpoint/2010/main" val="2953867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6BE2-C85A-9A46-A6CA-A8F87A58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COVID-related Response:</a:t>
            </a:r>
            <a:br>
              <a:rPr lang="en-US" dirty="0"/>
            </a:br>
            <a:r>
              <a:rPr lang="en-US" dirty="0"/>
              <a:t>HYPE on Campus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AED4-DD49-674D-ACF6-906F977B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Designed to reduce the number of students who “fall through the cracks” on campus</a:t>
            </a:r>
          </a:p>
          <a:p>
            <a:endParaRPr lang="en-US" sz="800" dirty="0"/>
          </a:p>
          <a:p>
            <a:r>
              <a:rPr lang="en-US" dirty="0"/>
              <a:t>Housed at 2 offices at Binghamton University (SUNY): Services for Students with Disability &amp; Psychological Clinic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Intern model of service provision (MSW interns)</a:t>
            </a:r>
          </a:p>
          <a:p>
            <a:endParaRPr lang="en-US" sz="900" dirty="0"/>
          </a:p>
          <a:p>
            <a:r>
              <a:rPr lang="en-US" dirty="0"/>
              <a:t>Increases coordination and use of disability services, counseling services, career services, and critical academic, clinical, and peer supports on and off campus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Does not duplicate any service on campus</a:t>
            </a:r>
          </a:p>
          <a:p>
            <a:endParaRPr lang="en-US" sz="900" dirty="0"/>
          </a:p>
          <a:p>
            <a:r>
              <a:rPr lang="en-US" dirty="0"/>
              <a:t>Focuses on developing executive functioning skills using a 12-session compensatory cognitive remediation intervention </a:t>
            </a:r>
          </a:p>
          <a:p>
            <a:pPr lvl="1"/>
            <a:endParaRPr lang="en-US" sz="900" dirty="0"/>
          </a:p>
          <a:p>
            <a:r>
              <a:rPr lang="en-US" dirty="0"/>
              <a:t>Intended to prevent disruption (e.g. dropout) &amp; enhance academic performance and persistence</a:t>
            </a:r>
          </a:p>
        </p:txBody>
      </p:sp>
    </p:spTree>
    <p:extLst>
      <p:ext uri="{BB962C8B-B14F-4D97-AF65-F5344CB8AC3E}">
        <p14:creationId xmlns:p14="http://schemas.microsoft.com/office/powerpoint/2010/main" val="157782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26251D-90EC-4405-A1B3-A2684FCF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124218" cy="1043668"/>
          </a:xfrm>
        </p:spPr>
        <p:txBody>
          <a:bodyPr/>
          <a:lstStyle/>
          <a:p>
            <a:r>
              <a:rPr lang="en-US" dirty="0"/>
              <a:t>Currently Recruiting Students</a:t>
            </a:r>
          </a:p>
        </p:txBody>
      </p:sp>
      <p:pic>
        <p:nvPicPr>
          <p:cNvPr id="6" name="Content Placeholder 5" descr="HYPE Our Campus. HYPE can help. Join HYPE on Campus as a participant in a paid research study. Binghamton university. ">
            <a:hlinkClick r:id="rId2"/>
            <a:extLst>
              <a:ext uri="{FF2B5EF4-FFF2-40B4-BE49-F238E27FC236}">
                <a16:creationId xmlns:a16="http://schemas.microsoft.com/office/drawing/2014/main" id="{9750F2B6-3053-ED49-A86D-59D3D15767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1774"/>
            <a:ext cx="3182027" cy="4846614"/>
          </a:xfr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21114E0-845C-40CD-8269-664CFED0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533113"/>
            <a:ext cx="4314218" cy="4568952"/>
          </a:xfrm>
        </p:spPr>
        <p:txBody>
          <a:bodyPr>
            <a:normAutofit fontScale="92500"/>
          </a:bodyPr>
          <a:lstStyle/>
          <a:p>
            <a:r>
              <a:rPr lang="en-US" dirty="0"/>
              <a:t>Feasibility Trial: </a:t>
            </a:r>
          </a:p>
          <a:p>
            <a:pPr marL="0" indent="0">
              <a:buNone/>
            </a:pPr>
            <a:r>
              <a:rPr lang="en-US" dirty="0"/>
              <a:t>Fall 2020 - Spring 2021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Efficacy Trial:</a:t>
            </a:r>
          </a:p>
          <a:p>
            <a:pPr marL="0" indent="0">
              <a:buNone/>
            </a:pPr>
            <a:r>
              <a:rPr lang="en-US" dirty="0"/>
              <a:t>Fall 2021- Spring 2022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meet our providers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https://www.umassmed.edu/hype/HYPE-on-campus/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6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5242EB-2E53-AF46-AB7C-8458E605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&amp; Resolving the Knowledge to Research to Practice Gaps</a:t>
            </a:r>
          </a:p>
        </p:txBody>
      </p:sp>
    </p:spTree>
    <p:extLst>
      <p:ext uri="{BB962C8B-B14F-4D97-AF65-F5344CB8AC3E}">
        <p14:creationId xmlns:p14="http://schemas.microsoft.com/office/powerpoint/2010/main" val="56364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40F6-C98F-674E-A553-180440C3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          Research Gaps </a:t>
            </a:r>
          </a:p>
        </p:txBody>
      </p:sp>
      <p:sp>
        <p:nvSpPr>
          <p:cNvPr id="4" name="Left-Right Arrow 3" descr="Knowledge leads to Research Gaps and vice versa">
            <a:extLst>
              <a:ext uri="{FF2B5EF4-FFF2-40B4-BE49-F238E27FC236}">
                <a16:creationId xmlns:a16="http://schemas.microsoft.com/office/drawing/2014/main" id="{A03230BB-7A5F-974D-B960-50DB8A9DD61C}"/>
              </a:ext>
            </a:extLst>
          </p:cNvPr>
          <p:cNvSpPr/>
          <p:nvPr/>
        </p:nvSpPr>
        <p:spPr>
          <a:xfrm>
            <a:off x="3048000" y="508118"/>
            <a:ext cx="1216152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D957-4F54-B04C-90AE-321E9FCD2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We don’t “know”: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What are the barriers that are unique to this population to be successful in postsecondary education and later in the primary labor market?</a:t>
            </a:r>
          </a:p>
          <a:p>
            <a:endParaRPr lang="en-US" sz="800" dirty="0"/>
          </a:p>
          <a:p>
            <a:r>
              <a:rPr lang="en-US" dirty="0"/>
              <a:t>What are the skills that are required to be successful?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we teach them?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do we teach them?</a:t>
            </a:r>
          </a:p>
          <a:p>
            <a:pPr lvl="1"/>
            <a:endParaRPr lang="en-US" sz="800" dirty="0"/>
          </a:p>
          <a:p>
            <a:r>
              <a:rPr lang="en-US" dirty="0"/>
              <a:t>What are the services/ resources that are critical for success?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 they exist?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we develop them?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do we pay for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26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070B-A84D-7248-8B38-8CE01C4E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01"/>
            <a:ext cx="8124218" cy="1043668"/>
          </a:xfrm>
        </p:spPr>
        <p:txBody>
          <a:bodyPr/>
          <a:lstStyle/>
          <a:p>
            <a:r>
              <a:rPr lang="en-US" dirty="0"/>
              <a:t>Research		   Practice Gaps </a:t>
            </a:r>
          </a:p>
        </p:txBody>
      </p:sp>
      <p:sp>
        <p:nvSpPr>
          <p:cNvPr id="4" name="Left-Right Arrow 3" descr="Research leads to Research Gaps and vice versa">
            <a:extLst>
              <a:ext uri="{FF2B5EF4-FFF2-40B4-BE49-F238E27FC236}">
                <a16:creationId xmlns:a16="http://schemas.microsoft.com/office/drawing/2014/main" id="{32536DAA-A240-D640-AAA9-ADACF753D71B}"/>
              </a:ext>
            </a:extLst>
          </p:cNvPr>
          <p:cNvSpPr/>
          <p:nvPr/>
        </p:nvSpPr>
        <p:spPr>
          <a:xfrm>
            <a:off x="2590800" y="324619"/>
            <a:ext cx="1216152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0924-954F-DE43-87F1-2D5CF407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72203"/>
            <a:ext cx="8991600" cy="51761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What we know: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Career development, postsecondary education and work, is the normative and typical pathway to avoid poverty and system dependence</a:t>
            </a:r>
          </a:p>
          <a:p>
            <a:endParaRPr lang="en-US" sz="900" dirty="0"/>
          </a:p>
          <a:p>
            <a:r>
              <a:rPr lang="en-US" dirty="0"/>
              <a:t>SSI receipt is a strong disincentive to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SSI application is </a:t>
            </a:r>
            <a:r>
              <a:rPr lang="en-US" sz="2400" i="1" dirty="0">
                <a:solidFill>
                  <a:srgbClr val="FF0000"/>
                </a:solidFill>
              </a:rPr>
              <a:t>even stronger disincentive than receipt</a:t>
            </a:r>
            <a:r>
              <a:rPr lang="en-US" sz="2400" i="1" baseline="300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(Autor et al., 2017)</a:t>
            </a:r>
            <a:endParaRPr lang="en-US" sz="2100" i="1" baseline="300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The best predictor of work is previous work</a:t>
            </a:r>
            <a:endParaRPr lang="en-US" sz="800" dirty="0"/>
          </a:p>
          <a:p>
            <a:pPr lvl="1"/>
            <a:endParaRPr lang="en-US" sz="800" i="1" dirty="0"/>
          </a:p>
          <a:p>
            <a:r>
              <a:rPr lang="en-US" dirty="0"/>
              <a:t>Postsecondary education improves social mobility, earned income, SES, &amp; reduces the risk of unemployment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one of the greatest social determinants of health</a:t>
            </a:r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How do we translate this knowledge into common &amp; typical community-based practice?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9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C537-24AB-F94D-8211-8094DA5B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Taken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3FFD-E35B-C944-96BD-51E646CF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historical assumptions of why students with MHC are unsuccessful in postsecondary education need to be tested. </a:t>
            </a:r>
          </a:p>
          <a:p>
            <a:endParaRPr lang="en-US" sz="800" dirty="0"/>
          </a:p>
          <a:p>
            <a:r>
              <a:rPr lang="en-US" dirty="0"/>
              <a:t>Additional research is needed identify the barriers to successful completion of postsecondary education.</a:t>
            </a:r>
          </a:p>
          <a:p>
            <a:endParaRPr lang="en-US" sz="900" dirty="0"/>
          </a:p>
          <a:p>
            <a:r>
              <a:rPr lang="en-US" dirty="0"/>
              <a:t>More attention, in both services and research, needs to focus on the development of executive functioning skills. </a:t>
            </a:r>
          </a:p>
          <a:p>
            <a:endParaRPr lang="en-US" sz="800" dirty="0"/>
          </a:p>
          <a:p>
            <a:r>
              <a:rPr lang="en-US" dirty="0"/>
              <a:t>Services need to be refined and developed to meet the needs of </a:t>
            </a:r>
            <a:r>
              <a:rPr lang="en-US" i="1" dirty="0"/>
              <a:t>today’s </a:t>
            </a:r>
            <a:r>
              <a:rPr lang="en-US" dirty="0"/>
              <a:t>young adult with MHC in order to promote the same outcomes of their peers without MHC.</a:t>
            </a:r>
          </a:p>
          <a:p>
            <a:endParaRPr lang="en-US" sz="800" dirty="0"/>
          </a:p>
          <a:p>
            <a:r>
              <a:rPr lang="en-US" dirty="0">
                <a:solidFill>
                  <a:srgbClr val="FF0000"/>
                </a:solidFill>
              </a:rPr>
              <a:t>Investments in postsecondary education, supported education, &amp; career development are critical to avoiding lifetimes of poverty, social isolation, and under/unemployment of those with MHC.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6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124218" cy="11706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E97311"/>
                </a:solidFill>
              </a:rPr>
              <a:t>Thank you!</a:t>
            </a:r>
            <a:br>
              <a:rPr lang="en-US" sz="4800" b="1" dirty="0">
                <a:solidFill>
                  <a:srgbClr val="E97311"/>
                </a:solidFill>
              </a:rPr>
            </a:br>
            <a:r>
              <a:rPr lang="en-US" sz="4800" b="1" dirty="0">
                <a:solidFill>
                  <a:srgbClr val="E97311"/>
                </a:solidFill>
              </a:rPr>
              <a:t>Questions &amp; Comments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00200"/>
            <a:ext cx="8382000" cy="44498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676400"/>
            <a:ext cx="7772400" cy="4172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F6FC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1" u="sng" dirty="0"/>
              <a:t>Additional questions or inquiries for our team?</a:t>
            </a:r>
          </a:p>
          <a:p>
            <a:pPr algn="ctr" fontAlgn="auto">
              <a:spcAft>
                <a:spcPts val="0"/>
              </a:spcAft>
            </a:pPr>
            <a:r>
              <a:rPr lang="en-US" sz="2400" dirty="0"/>
              <a:t>Contact us directly at HYPE@umassmed.edu</a:t>
            </a:r>
          </a:p>
          <a:p>
            <a:pPr algn="ctr" fontAlgn="auto">
              <a:spcAft>
                <a:spcPts val="0"/>
              </a:spcAft>
            </a:pPr>
            <a:br>
              <a:rPr lang="en-US" sz="2400" b="1" dirty="0"/>
            </a:br>
            <a:br>
              <a:rPr lang="en-US" sz="1600" b="1" dirty="0"/>
            </a:br>
            <a:r>
              <a:rPr lang="en-US" sz="2400" b="1" u="sng" dirty="0"/>
              <a:t>Sign up for our e-mail newsletter </a:t>
            </a:r>
            <a:r>
              <a:rPr lang="en-US" sz="2400" dirty="0"/>
              <a:t>for our products and announcements! </a:t>
            </a:r>
            <a:br>
              <a:rPr lang="en-US" sz="2400" dirty="0"/>
            </a:br>
            <a:br>
              <a:rPr lang="en-US" sz="1600" dirty="0"/>
            </a:br>
            <a:r>
              <a:rPr lang="en-US" sz="2400" dirty="0">
                <a:solidFill>
                  <a:schemeClr val="accent1"/>
                </a:solidFill>
              </a:rPr>
              <a:t>Text </a:t>
            </a:r>
            <a:r>
              <a:rPr lang="en-US" sz="2400" b="1" dirty="0">
                <a:solidFill>
                  <a:schemeClr val="accent1"/>
                </a:solidFill>
              </a:rPr>
              <a:t>TRANSITIONSACR</a:t>
            </a:r>
            <a:r>
              <a:rPr lang="en-US" sz="2400" dirty="0">
                <a:solidFill>
                  <a:schemeClr val="accent1"/>
                </a:solidFill>
              </a:rPr>
              <a:t> to </a:t>
            </a:r>
            <a:r>
              <a:rPr lang="en-US" sz="2400" b="1" dirty="0">
                <a:solidFill>
                  <a:schemeClr val="accent1"/>
                </a:solidFill>
              </a:rPr>
              <a:t>22828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u="sng" dirty="0">
                <a:solidFill>
                  <a:srgbClr val="0070C0"/>
                </a:solidFill>
              </a:rPr>
              <a:t>Visit us at</a:t>
            </a:r>
          </a:p>
          <a:p>
            <a:pPr algn="ctr" fontAlgn="auto">
              <a:spcAft>
                <a:spcPts val="0"/>
              </a:spcAft>
            </a:pPr>
            <a:r>
              <a:rPr lang="en-US" sz="2200" b="1" dirty="0">
                <a:solidFill>
                  <a:srgbClr val="0070C0"/>
                </a:solidFill>
              </a:rPr>
              <a:t>UMassMed.edu/HYPE</a:t>
            </a:r>
            <a:r>
              <a:rPr lang="en-US" sz="2200" dirty="0">
                <a:solidFill>
                  <a:schemeClr val="bg1"/>
                </a:solidFill>
              </a:rPr>
              <a:t>  </a:t>
            </a:r>
          </a:p>
          <a:p>
            <a:pPr algn="ctr" fontAlgn="auto">
              <a:spcAft>
                <a:spcPts val="0"/>
              </a:spcAft>
            </a:pPr>
            <a:r>
              <a:rPr lang="en-US" sz="2200" b="1" dirty="0" err="1">
                <a:solidFill>
                  <a:srgbClr val="0070C0"/>
                </a:solidFill>
              </a:rPr>
              <a:t>UM</a:t>
            </a:r>
            <a:r>
              <a:rPr lang="en-US" sz="2200" b="1" dirty="0" err="1"/>
              <a:t>assMed.edu</a:t>
            </a:r>
            <a:r>
              <a:rPr lang="en-US" sz="2200" b="1" dirty="0"/>
              <a:t>/TransitionsACR</a:t>
            </a:r>
          </a:p>
        </p:txBody>
      </p:sp>
    </p:spTree>
    <p:extLst>
      <p:ext uri="{BB962C8B-B14F-4D97-AF65-F5344CB8AC3E}">
        <p14:creationId xmlns:p14="http://schemas.microsoft.com/office/powerpoint/2010/main" val="92764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014D-DC5C-2D47-809F-784338AE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F300C-206B-E049-83A6-DA69D877A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Assumptions about college students with mental health conditions (MHC)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Historical and contemporary context</a:t>
            </a:r>
          </a:p>
          <a:p>
            <a:endParaRPr lang="en-US" dirty="0"/>
          </a:p>
          <a:p>
            <a:r>
              <a:rPr lang="en-US" dirty="0"/>
              <a:t>HYPE on Campus: COVID pivot</a:t>
            </a:r>
          </a:p>
          <a:p>
            <a:endParaRPr lang="en-US" dirty="0"/>
          </a:p>
          <a:p>
            <a:r>
              <a:rPr lang="en-US" dirty="0"/>
              <a:t>Future Considerations: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Knowledge to research gaps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Research to practice gaps</a:t>
            </a:r>
          </a:p>
        </p:txBody>
      </p:sp>
    </p:spTree>
    <p:extLst>
      <p:ext uri="{BB962C8B-B14F-4D97-AF65-F5344CB8AC3E}">
        <p14:creationId xmlns:p14="http://schemas.microsoft.com/office/powerpoint/2010/main" val="145580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060-8281-AB4E-9C5E-C9C87C96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Questioning Our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EF57-9E35-FB4C-AB89-AA6792219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/>
              <a:t>It is believed that college students with MHCs:</a:t>
            </a:r>
          </a:p>
          <a:p>
            <a:r>
              <a:rPr lang="en-US" sz="2500" dirty="0"/>
              <a:t>are not “disabled” enough by their conditions to warrant specialized attention in either policy, services, or research</a:t>
            </a:r>
            <a:endParaRPr lang="en-US" sz="800" dirty="0"/>
          </a:p>
          <a:p>
            <a:r>
              <a:rPr lang="en-US" sz="2500" dirty="0"/>
              <a:t>drop out because of poor grades</a:t>
            </a:r>
            <a:endParaRPr lang="en-US" sz="800" dirty="0"/>
          </a:p>
          <a:p>
            <a:r>
              <a:rPr lang="en-US" sz="2500" dirty="0"/>
              <a:t>drop out because of “classic” mental health symptoms</a:t>
            </a:r>
          </a:p>
          <a:p>
            <a:endParaRPr lang="en-US" sz="2500" dirty="0"/>
          </a:p>
          <a:p>
            <a:pPr marL="0" indent="0" algn="ctr">
              <a:buNone/>
            </a:pPr>
            <a:r>
              <a:rPr lang="en-US" sz="2500" dirty="0"/>
              <a:t>~Why do we believe this?~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500" i="1" dirty="0">
                <a:solidFill>
                  <a:srgbClr val="FF0000"/>
                </a:solidFill>
              </a:rPr>
              <a:t>These assumptions influence policy, programs, and practitioner foci...with little, if any, evidence they are accurate...testing our assumptions will enhance policy, programs, and service design.</a:t>
            </a:r>
          </a:p>
        </p:txBody>
      </p:sp>
    </p:spTree>
    <p:extLst>
      <p:ext uri="{BB962C8B-B14F-4D97-AF65-F5344CB8AC3E}">
        <p14:creationId xmlns:p14="http://schemas.microsoft.com/office/powerpoint/2010/main" val="24007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B16C01-68D0-CD4F-98A7-5731DDAB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&amp; Contemporary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94D59-03E1-8E48-9A56-7C399A56E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COVID: Impact &amp; Exacerbation</a:t>
            </a:r>
          </a:p>
        </p:txBody>
      </p:sp>
    </p:spTree>
    <p:extLst>
      <p:ext uri="{BB962C8B-B14F-4D97-AF65-F5344CB8AC3E}">
        <p14:creationId xmlns:p14="http://schemas.microsoft.com/office/powerpoint/2010/main" val="127910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42CE-38C1-AB4B-8394-C9B41841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3966"/>
            <a:ext cx="8124218" cy="1043668"/>
          </a:xfrm>
        </p:spPr>
        <p:txBody>
          <a:bodyPr/>
          <a:lstStyle/>
          <a:p>
            <a:r>
              <a:rPr lang="en-US" dirty="0"/>
              <a:t>Postsecondary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3521D-18D6-F34A-8F31-3C90177D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48817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Struggling to figure out how to meet the needs of students with mental health (pre &amp; post COVID closures)</a:t>
            </a:r>
          </a:p>
          <a:p>
            <a:endParaRPr lang="en-US" sz="800" dirty="0"/>
          </a:p>
          <a:p>
            <a:r>
              <a:rPr lang="en-US" dirty="0"/>
              <a:t>Growing number of students with MHC on campus</a:t>
            </a:r>
          </a:p>
          <a:p>
            <a:pPr lvl="1"/>
            <a:endParaRPr lang="en-US" sz="800" dirty="0"/>
          </a:p>
          <a:p>
            <a:r>
              <a:rPr lang="en-US" dirty="0"/>
              <a:t>Student’s “fall through the cracks” between academic and clinical supports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Unclear about out to find and outreach students who were struggling during COVID closures/ virtual semesters</a:t>
            </a:r>
          </a:p>
          <a:p>
            <a:endParaRPr lang="en-US" sz="800" dirty="0"/>
          </a:p>
          <a:p>
            <a:r>
              <a:rPr lang="en-US" dirty="0"/>
              <a:t>Specialized services are not currently funded to provide intensive or targeted supports to this group</a:t>
            </a:r>
          </a:p>
          <a:p>
            <a:endParaRPr lang="en-US" sz="800" dirty="0"/>
          </a:p>
          <a:p>
            <a:r>
              <a:rPr lang="en-US" dirty="0"/>
              <a:t>Struggling to find resources to support students during a time of significant revenue loss</a:t>
            </a:r>
          </a:p>
        </p:txBody>
      </p:sp>
    </p:spTree>
    <p:extLst>
      <p:ext uri="{BB962C8B-B14F-4D97-AF65-F5344CB8AC3E}">
        <p14:creationId xmlns:p14="http://schemas.microsoft.com/office/powerpoint/2010/main" val="228376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2776-5DFA-464C-BA31-4353A0CA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4149"/>
            <a:ext cx="8124218" cy="1043668"/>
          </a:xfrm>
        </p:spPr>
        <p:txBody>
          <a:bodyPr/>
          <a:lstStyle/>
          <a:p>
            <a:r>
              <a:rPr lang="en-US" dirty="0"/>
              <a:t>College Students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86C3-8D7C-CB43-B634-B8FB0401E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7634"/>
            <a:ext cx="8610600" cy="5040766"/>
          </a:xfrm>
        </p:spPr>
        <p:txBody>
          <a:bodyPr>
            <a:normAutofit/>
          </a:bodyPr>
          <a:lstStyle/>
          <a:p>
            <a:r>
              <a:rPr lang="en-US" dirty="0"/>
              <a:t>Struggling with social isolation</a:t>
            </a:r>
          </a:p>
          <a:p>
            <a:r>
              <a:rPr lang="en-US" dirty="0"/>
              <a:t>Making big decisions about continuing school or to take a break </a:t>
            </a:r>
          </a:p>
          <a:p>
            <a:r>
              <a:rPr lang="en-US" dirty="0"/>
              <a:t>Managing on-line learning &amp; </a:t>
            </a:r>
            <a:r>
              <a:rPr lang="en-US" dirty="0" err="1"/>
              <a:t>panicgogy</a:t>
            </a:r>
            <a:endParaRPr lang="en-US" dirty="0"/>
          </a:p>
          <a:p>
            <a:r>
              <a:rPr lang="en-US" dirty="0"/>
              <a:t>Negotiating care: both clinical and self</a:t>
            </a:r>
          </a:p>
          <a:p>
            <a:r>
              <a:rPr lang="en-US" dirty="0"/>
              <a:t>Struggling to meet the new academic demands without the critical skills</a:t>
            </a:r>
          </a:p>
          <a:p>
            <a:r>
              <a:rPr lang="en-US" dirty="0"/>
              <a:t>Lack of specialized services both on and off campus for those with MHC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community mental health providers do not have a funding mechanisms to provide postsecondary academic supports (SEd)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Postsecondary ed is not mandated to provide specialized supports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5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CDC9-73C2-7845-8D91-AF18846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63966"/>
            <a:ext cx="8124218" cy="104366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from College Student Interviews &amp;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52D0-FB13-FC41-9D12-0AE291EE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352818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Wanted more communication from the universities </a:t>
            </a:r>
          </a:p>
          <a:p>
            <a:endParaRPr lang="en-US" sz="800" dirty="0"/>
          </a:p>
          <a:p>
            <a:r>
              <a:rPr lang="en-US" dirty="0"/>
              <a:t>Unaware of available universities’ resources</a:t>
            </a:r>
          </a:p>
          <a:p>
            <a:endParaRPr lang="en-US" sz="800" dirty="0"/>
          </a:p>
          <a:p>
            <a:r>
              <a:rPr lang="en-US" dirty="0"/>
              <a:t>Decrease in motivation to continue schoolwork </a:t>
            </a:r>
          </a:p>
          <a:p>
            <a:endParaRPr lang="en-US" sz="800" dirty="0"/>
          </a:p>
          <a:p>
            <a:r>
              <a:rPr lang="en-US" dirty="0"/>
              <a:t>Exceeding difficulty working on assignments </a:t>
            </a:r>
          </a:p>
          <a:p>
            <a:endParaRPr lang="en-US" sz="800" dirty="0"/>
          </a:p>
          <a:p>
            <a:r>
              <a:rPr lang="en-US" dirty="0"/>
              <a:t>Difficulty structuring and managing time</a:t>
            </a:r>
          </a:p>
          <a:p>
            <a:endParaRPr lang="en-US" sz="800" dirty="0"/>
          </a:p>
          <a:p>
            <a:r>
              <a:rPr lang="en-US" dirty="0"/>
              <a:t>Lack of social opportunities caused feelings isolation and depression </a:t>
            </a:r>
          </a:p>
          <a:p>
            <a:endParaRPr lang="en-US" sz="800" dirty="0"/>
          </a:p>
          <a:p>
            <a:r>
              <a:rPr lang="en-US" dirty="0"/>
              <a:t>Unsure of how to effectively communicate with professors</a:t>
            </a:r>
          </a:p>
          <a:p>
            <a:endParaRPr lang="en-US" sz="800" dirty="0"/>
          </a:p>
          <a:p>
            <a:r>
              <a:rPr lang="en-US" dirty="0"/>
              <a:t>Unsure of how to prioritize school and personal safety</a:t>
            </a:r>
          </a:p>
        </p:txBody>
      </p:sp>
    </p:spTree>
    <p:extLst>
      <p:ext uri="{BB962C8B-B14F-4D97-AF65-F5344CB8AC3E}">
        <p14:creationId xmlns:p14="http://schemas.microsoft.com/office/powerpoint/2010/main" val="8637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690B-BCD4-604C-864E-34E641F3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On Campus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33041-1D0C-AB42-876D-AEA7C7E11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609391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6 - &amp;quot;Title Goes Here&amp;quot;&quot;/&gt;&lt;property id=&quot;20307&quot; value=&quot;257&quot;/&gt;&lt;/object&gt;&lt;object type=&quot;3&quot; unique_id=&quot;10006&quot;&gt;&lt;property id=&quot;20148&quot; value=&quot;5&quot;/&gt;&lt;property id=&quot;20300&quot; value=&quot;Slide 1 - &amp;quot;Transitions RTC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011&quot;&gt;&lt;property id=&quot;20148&quot; value=&quot;5&quot;/&gt;&lt;property id=&quot;20300&quot; value=&quot;Slide 4 - &amp;quot;Title Goes Here&amp;quot;&quot;/&gt;&lt;property id=&quot;20307&quot; value=&quot;265&quot;/&gt;&lt;/object&gt;&lt;object type=&quot;3&quot; unique_id=&quot;10012&quot;&gt;&lt;property id=&quot;20148&quot; value=&quot;5&quot;/&gt;&lt;property id=&quot;20300&quot; value=&quot;Slide 7 - &amp;quot;Section Header&amp;quot;&quot;/&gt;&lt;property id=&quot;20307&quot; value=&quot;263&quot;/&gt;&lt;/object&gt;&lt;object type=&quot;3&quot; unique_id=&quot;10030&quot;&gt;&lt;property id=&quot;20148&quot; value=&quot;5&quot;/&gt;&lt;property id=&quot;20300&quot; value=&quot;Slide 5 - &amp;quot;Title Goes Here&amp;quot;&quot;/&gt;&lt;property id=&quot;20307&quot; value=&quot;267&quot;/&gt;&lt;/object&gt;&lt;object type=&quot;3&quot; unique_id=&quot;10039&quot;&gt;&lt;property id=&quot;20148&quot; value=&quot;5&quot;/&gt;&lt;property id=&quot;20300&quot; value=&quot;Slide 2 - &amp;quot;Receive our newsletter, products, and announcements text: &amp;#x0D;&amp;#x0A;TransitionsRTC to 22828 &amp;#x0D;&amp;#x0A;to subscribe to our email list 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nsitions RTC_template2012">
  <a:themeElements>
    <a:clrScheme name="Custom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CC00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len Preconference Institute 7-10-18" id="{1BA2E64E-CA51-B546-BB44-58C18B1251CC}" vid="{887093B6-E639-F84C-9D6F-0AB6DC82A0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2083632E-DF2E-4734-B4BE-C30C289ACC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5AB9B4-E340-4AFF-BB3A-3803C11C49F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2AF06F75-CE6D-4E07-A9E6-87212BC7BA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21034</TotalTime>
  <Words>2044</Words>
  <Application>Microsoft Office PowerPoint</Application>
  <PresentationFormat>On-screen Show (4:3)</PresentationFormat>
  <Paragraphs>249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Rage Italic</vt:lpstr>
      <vt:lpstr>Wingdings</vt:lpstr>
      <vt:lpstr>Transitions RTC_template2012</vt:lpstr>
      <vt:lpstr>college students with mental health conditions: Knowledge to Research to practice gaps</vt:lpstr>
      <vt:lpstr>Acknowledgements</vt:lpstr>
      <vt:lpstr>Agenda  </vt:lpstr>
      <vt:lpstr>Questioning Our Assumptions</vt:lpstr>
      <vt:lpstr>Historical &amp; Contemporary Context</vt:lpstr>
      <vt:lpstr>Postsecondary Institutions</vt:lpstr>
      <vt:lpstr>College Students </vt:lpstr>
      <vt:lpstr>Results from College Student Interviews &amp; Webinar</vt:lpstr>
      <vt:lpstr>Mental Health On Campus</vt:lpstr>
      <vt:lpstr>Prevalence on Campus</vt:lpstr>
      <vt:lpstr>Attrition Rates</vt:lpstr>
      <vt:lpstr>Typically Cited Barriers for This Population</vt:lpstr>
      <vt:lpstr>Rethinking Why College Students with MHC Struggle</vt:lpstr>
      <vt:lpstr>New Barriers Identified: Results from a Multi-Site SEd Study  </vt:lpstr>
      <vt:lpstr>“White-Knuckling It” </vt:lpstr>
      <vt:lpstr>The Impact of The White-Knuckle Effect</vt:lpstr>
      <vt:lpstr>Executive Functioning Skills</vt:lpstr>
      <vt:lpstr>Importance of Executive Functioning Skills </vt:lpstr>
      <vt:lpstr>HYPE on Campus</vt:lpstr>
      <vt:lpstr>What is the HYPE MODEL?</vt:lpstr>
      <vt:lpstr>COVID-related Response: HYPE on Campus Initiative</vt:lpstr>
      <vt:lpstr>Currently Recruiting Students</vt:lpstr>
      <vt:lpstr>Identifying &amp; Resolving the Knowledge to Research to Practice Gaps</vt:lpstr>
      <vt:lpstr>Knowledge           Research Gaps </vt:lpstr>
      <vt:lpstr>Research     Practice Gaps </vt:lpstr>
      <vt:lpstr>Taken together</vt:lpstr>
      <vt:lpstr>Thank you! Questions &amp;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College Students with Mental Health Conditions in the Wake of COVID-19</dc:title>
  <dc:creator>Mullen, Michelle</dc:creator>
  <cp:lastModifiedBy>Kristen Smith</cp:lastModifiedBy>
  <cp:revision>45</cp:revision>
  <dcterms:created xsi:type="dcterms:W3CDTF">2020-09-14T16:08:39Z</dcterms:created>
  <dcterms:modified xsi:type="dcterms:W3CDTF">2021-07-26T14:28:51Z</dcterms:modified>
</cp:coreProperties>
</file>