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9" r:id="rId2"/>
    <p:sldId id="260" r:id="rId3"/>
    <p:sldId id="261" r:id="rId4"/>
    <p:sldId id="262" r:id="rId5"/>
    <p:sldId id="263" r:id="rId6"/>
    <p:sldId id="264" r:id="rId7"/>
    <p:sldId id="272" r:id="rId8"/>
    <p:sldId id="265" r:id="rId9"/>
    <p:sldId id="268" r:id="rId10"/>
    <p:sldId id="267" r:id="rId11"/>
    <p:sldId id="273" r:id="rId12"/>
    <p:sldId id="269" r:id="rId13"/>
    <p:sldId id="270" r:id="rId14"/>
    <p:sldId id="27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21" autoAdjust="0"/>
    <p:restoredTop sz="71335" autoAdjust="0"/>
  </p:normalViewPr>
  <p:slideViewPr>
    <p:cSldViewPr snapToGrid="0">
      <p:cViewPr varScale="1">
        <p:scale>
          <a:sx n="81" d="100"/>
          <a:sy n="81" d="100"/>
        </p:scale>
        <p:origin x="171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04FCC2C-6860-4E25-9088-1EEBF3D05611}" type="datetimeFigureOut">
              <a:rPr lang="en-US" smtClean="0"/>
              <a:t>7/15/2021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5528460-6C6E-46BE-B2C9-4ED41AF01123}" type="slidenum">
              <a:rPr lang="en-US" smtClean="0"/>
              <a:t>‹#›</a:t>
            </a:fld>
            <a:endParaRPr lang="en-US"/>
          </a:p>
        </p:txBody>
      </p:sp>
    </p:spTree>
    <p:extLst>
      <p:ext uri="{BB962C8B-B14F-4D97-AF65-F5344CB8AC3E}">
        <p14:creationId xmlns:p14="http://schemas.microsoft.com/office/powerpoint/2010/main" val="3673235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3" Type="http://schemas.openxmlformats.org/officeDocument/2006/relationships/hyperlink" Target="https://www.ssa.gov/pubs/EN-05-11005.pdf"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ssa-demonstration-lessons.abtassociates.com/"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3" Type="http://schemas.openxmlformats.org/officeDocument/2006/relationships/hyperlink" Target="https://choosework.ssa.gov/"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nationalacademies.org/our-work/improving-health-outcomes-for-children-with-disabilities"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ssa.gov/youth/"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528460-6C6E-46BE-B2C9-4ED41AF01123}" type="slidenum">
              <a:rPr lang="en-US" smtClean="0"/>
              <a:t>1</a:t>
            </a:fld>
            <a:endParaRPr lang="en-US"/>
          </a:p>
        </p:txBody>
      </p:sp>
    </p:spTree>
    <p:extLst>
      <p:ext uri="{BB962C8B-B14F-4D97-AF65-F5344CB8AC3E}">
        <p14:creationId xmlns:p14="http://schemas.microsoft.com/office/powerpoint/2010/main" val="35456173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https://www.ssa.gov/pubs/EN-05-11005.pdf</a:t>
            </a:r>
            <a:endParaRPr lang="en-US" dirty="0"/>
          </a:p>
        </p:txBody>
      </p:sp>
      <p:sp>
        <p:nvSpPr>
          <p:cNvPr id="4" name="Slide Number Placeholder 3"/>
          <p:cNvSpPr>
            <a:spLocks noGrp="1"/>
          </p:cNvSpPr>
          <p:nvPr>
            <p:ph type="sldNum" sz="quarter" idx="5"/>
          </p:nvPr>
        </p:nvSpPr>
        <p:spPr/>
        <p:txBody>
          <a:bodyPr/>
          <a:lstStyle/>
          <a:p>
            <a:fld id="{A5528460-6C6E-46BE-B2C9-4ED41AF01123}" type="slidenum">
              <a:rPr lang="en-US" smtClean="0"/>
              <a:t>13</a:t>
            </a:fld>
            <a:endParaRPr lang="en-US"/>
          </a:p>
        </p:txBody>
      </p:sp>
    </p:spTree>
    <p:extLst>
      <p:ext uri="{BB962C8B-B14F-4D97-AF65-F5344CB8AC3E}">
        <p14:creationId xmlns:p14="http://schemas.microsoft.com/office/powerpoint/2010/main" val="421008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528460-6C6E-46BE-B2C9-4ED41AF01123}" type="slidenum">
              <a:rPr lang="en-US" smtClean="0"/>
              <a:t>3</a:t>
            </a:fld>
            <a:endParaRPr lang="en-US"/>
          </a:p>
        </p:txBody>
      </p:sp>
    </p:spTree>
    <p:extLst>
      <p:ext uri="{BB962C8B-B14F-4D97-AF65-F5344CB8AC3E}">
        <p14:creationId xmlns:p14="http://schemas.microsoft.com/office/powerpoint/2010/main" val="2427108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effectLst/>
            </a:endParaRPr>
          </a:p>
          <a:p>
            <a:r>
              <a:rPr lang="en-US" sz="1200" kern="1200" dirty="0">
                <a:solidFill>
                  <a:schemeClr val="tx1"/>
                </a:solidFill>
                <a:effectLst/>
                <a:latin typeface="+mn-lt"/>
                <a:ea typeface="+mn-ea"/>
                <a:cs typeface="+mn-cs"/>
              </a:rPr>
              <a:t> </a:t>
            </a:r>
          </a:p>
          <a:p>
            <a:endParaRPr lang="en-US" sz="110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sz="quarter" idx="10"/>
          </p:nvPr>
        </p:nvSpPr>
        <p:spPr/>
        <p:txBody>
          <a:bodyPr/>
          <a:lstStyle/>
          <a:p>
            <a:fld id="{A5528460-6C6E-46BE-B2C9-4ED41AF01123}" type="slidenum">
              <a:rPr lang="en-US" smtClean="0"/>
              <a:t>4</a:t>
            </a:fld>
            <a:endParaRPr lang="en-US"/>
          </a:p>
        </p:txBody>
      </p:sp>
    </p:spTree>
    <p:extLst>
      <p:ext uri="{BB962C8B-B14F-4D97-AF65-F5344CB8AC3E}">
        <p14:creationId xmlns:p14="http://schemas.microsoft.com/office/powerpoint/2010/main" val="11091210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A5528460-6C6E-46BE-B2C9-4ED41AF01123}" type="slidenum">
              <a:rPr lang="en-US" smtClean="0"/>
              <a:t>5</a:t>
            </a:fld>
            <a:endParaRPr lang="en-US"/>
          </a:p>
        </p:txBody>
      </p:sp>
    </p:spTree>
    <p:extLst>
      <p:ext uri="{BB962C8B-B14F-4D97-AF65-F5344CB8AC3E}">
        <p14:creationId xmlns:p14="http://schemas.microsoft.com/office/powerpoint/2010/main" val="2097860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Current numbers </a:t>
            </a:r>
          </a:p>
        </p:txBody>
      </p:sp>
      <p:sp>
        <p:nvSpPr>
          <p:cNvPr id="4" name="Slide Number Placeholder 3"/>
          <p:cNvSpPr>
            <a:spLocks noGrp="1"/>
          </p:cNvSpPr>
          <p:nvPr>
            <p:ph type="sldNum" sz="quarter" idx="10"/>
          </p:nvPr>
        </p:nvSpPr>
        <p:spPr/>
        <p:txBody>
          <a:bodyPr/>
          <a:lstStyle/>
          <a:p>
            <a:fld id="{A5528460-6C6E-46BE-B2C9-4ED41AF01123}" type="slidenum">
              <a:rPr lang="en-US" smtClean="0"/>
              <a:t>6</a:t>
            </a:fld>
            <a:endParaRPr lang="en-US"/>
          </a:p>
        </p:txBody>
      </p:sp>
    </p:spTree>
    <p:extLst>
      <p:ext uri="{BB962C8B-B14F-4D97-AF65-F5344CB8AC3E}">
        <p14:creationId xmlns:p14="http://schemas.microsoft.com/office/powerpoint/2010/main" val="7868231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hlinkClick r:id="rId3"/>
              </a:rPr>
              <a:t>https://ssa-demonstration-lessons.abtassociates.com/</a:t>
            </a:r>
            <a:endParaRPr lang="en-US" dirty="0"/>
          </a:p>
        </p:txBody>
      </p:sp>
      <p:sp>
        <p:nvSpPr>
          <p:cNvPr id="4" name="Slide Number Placeholder 3"/>
          <p:cNvSpPr>
            <a:spLocks noGrp="1"/>
          </p:cNvSpPr>
          <p:nvPr>
            <p:ph type="sldNum" sz="quarter" idx="10"/>
          </p:nvPr>
        </p:nvSpPr>
        <p:spPr/>
        <p:txBody>
          <a:bodyPr/>
          <a:lstStyle/>
          <a:p>
            <a:fld id="{A5528460-6C6E-46BE-B2C9-4ED41AF01123}" type="slidenum">
              <a:rPr lang="en-US" smtClean="0"/>
              <a:t>7</a:t>
            </a:fld>
            <a:endParaRPr lang="en-US"/>
          </a:p>
        </p:txBody>
      </p:sp>
    </p:spTree>
    <p:extLst>
      <p:ext uri="{BB962C8B-B14F-4D97-AF65-F5344CB8AC3E}">
        <p14:creationId xmlns:p14="http://schemas.microsoft.com/office/powerpoint/2010/main" val="46562523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https://choosework.ssa.gov/</a:t>
            </a:r>
            <a:endParaRPr lang="en-US" dirty="0"/>
          </a:p>
        </p:txBody>
      </p:sp>
      <p:sp>
        <p:nvSpPr>
          <p:cNvPr id="4" name="Slide Number Placeholder 3"/>
          <p:cNvSpPr>
            <a:spLocks noGrp="1"/>
          </p:cNvSpPr>
          <p:nvPr>
            <p:ph type="sldNum" sz="quarter" idx="10"/>
          </p:nvPr>
        </p:nvSpPr>
        <p:spPr/>
        <p:txBody>
          <a:bodyPr/>
          <a:lstStyle/>
          <a:p>
            <a:fld id="{A5528460-6C6E-46BE-B2C9-4ED41AF01123}" type="slidenum">
              <a:rPr lang="en-US" smtClean="0"/>
              <a:t>8</a:t>
            </a:fld>
            <a:endParaRPr lang="en-US"/>
          </a:p>
        </p:txBody>
      </p:sp>
    </p:spTree>
    <p:extLst>
      <p:ext uri="{BB962C8B-B14F-4D97-AF65-F5344CB8AC3E}">
        <p14:creationId xmlns:p14="http://schemas.microsoft.com/office/powerpoint/2010/main" val="7625133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hlinkClick r:id="rId3"/>
              </a:rPr>
              <a:t>https://www.nationalacademies.org/our-work/improving-health-outcomes-for-children-with-disabilities</a:t>
            </a:r>
            <a:endParaRPr lang="en-US" dirty="0"/>
          </a:p>
        </p:txBody>
      </p:sp>
      <p:sp>
        <p:nvSpPr>
          <p:cNvPr id="4" name="Slide Number Placeholder 3"/>
          <p:cNvSpPr>
            <a:spLocks noGrp="1"/>
          </p:cNvSpPr>
          <p:nvPr>
            <p:ph type="sldNum" sz="quarter" idx="5"/>
          </p:nvPr>
        </p:nvSpPr>
        <p:spPr/>
        <p:txBody>
          <a:bodyPr/>
          <a:lstStyle/>
          <a:p>
            <a:fld id="{A5528460-6C6E-46BE-B2C9-4ED41AF01123}" type="slidenum">
              <a:rPr lang="en-US" smtClean="0"/>
              <a:t>9</a:t>
            </a:fld>
            <a:endParaRPr lang="en-US"/>
          </a:p>
        </p:txBody>
      </p:sp>
    </p:spTree>
    <p:extLst>
      <p:ext uri="{BB962C8B-B14F-4D97-AF65-F5344CB8AC3E}">
        <p14:creationId xmlns:p14="http://schemas.microsoft.com/office/powerpoint/2010/main" val="343750793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i="1" u="sng" dirty="0">
                <a:hlinkClick r:id="rId3"/>
              </a:rPr>
              <a:t>https://www.ssa.gov/youth/</a:t>
            </a:r>
            <a:endParaRPr lang="en-US" dirty="0"/>
          </a:p>
        </p:txBody>
      </p:sp>
      <p:sp>
        <p:nvSpPr>
          <p:cNvPr id="4" name="Slide Number Placeholder 3"/>
          <p:cNvSpPr>
            <a:spLocks noGrp="1"/>
          </p:cNvSpPr>
          <p:nvPr>
            <p:ph type="sldNum" sz="quarter" idx="10"/>
          </p:nvPr>
        </p:nvSpPr>
        <p:spPr/>
        <p:txBody>
          <a:bodyPr/>
          <a:lstStyle/>
          <a:p>
            <a:fld id="{A5528460-6C6E-46BE-B2C9-4ED41AF01123}" type="slidenum">
              <a:rPr lang="en-US" smtClean="0"/>
              <a:t>11</a:t>
            </a:fld>
            <a:endParaRPr lang="en-US"/>
          </a:p>
        </p:txBody>
      </p:sp>
    </p:spTree>
    <p:extLst>
      <p:ext uri="{BB962C8B-B14F-4D97-AF65-F5344CB8AC3E}">
        <p14:creationId xmlns:p14="http://schemas.microsoft.com/office/powerpoint/2010/main" val="3532257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DA36EE-8640-491F-9A6D-EF92B128B437}"/>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44EB526-30BD-48AB-BA52-22448228765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ABA52BD-1743-4AB5-B8B8-A16049764C80}"/>
              </a:ext>
            </a:extLst>
          </p:cNvPr>
          <p:cNvSpPr>
            <a:spLocks noGrp="1"/>
          </p:cNvSpPr>
          <p:nvPr>
            <p:ph type="dt" sz="half" idx="10"/>
          </p:nvPr>
        </p:nvSpPr>
        <p:spPr/>
        <p:txBody>
          <a:bodyPr/>
          <a:lstStyle/>
          <a:p>
            <a:fld id="{977811EF-AB03-4B8C-B087-C40FC4F53C75}" type="datetime1">
              <a:rPr lang="en-US" smtClean="0"/>
              <a:t>7/15/2021</a:t>
            </a:fld>
            <a:endParaRPr lang="en-US"/>
          </a:p>
        </p:txBody>
      </p:sp>
      <p:sp>
        <p:nvSpPr>
          <p:cNvPr id="5" name="Footer Placeholder 4">
            <a:extLst>
              <a:ext uri="{FF2B5EF4-FFF2-40B4-BE49-F238E27FC236}">
                <a16:creationId xmlns:a16="http://schemas.microsoft.com/office/drawing/2014/main" id="{CE63C600-8F67-4922-814B-181AEFE00B1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6C395B-3F33-4069-8591-039DF4F7ACF5}"/>
              </a:ext>
            </a:extLst>
          </p:cNvPr>
          <p:cNvSpPr>
            <a:spLocks noGrp="1"/>
          </p:cNvSpPr>
          <p:nvPr>
            <p:ph type="sldNum" sz="quarter" idx="12"/>
          </p:nvPr>
        </p:nvSpPr>
        <p:spPr/>
        <p:txBody>
          <a:bodyPr/>
          <a:lstStyle/>
          <a:p>
            <a:fld id="{3CBE7146-E38E-4140-B099-7AD66E7E5744}" type="slidenum">
              <a:rPr lang="en-US" smtClean="0"/>
              <a:t>‹#›</a:t>
            </a:fld>
            <a:endParaRPr lang="en-US"/>
          </a:p>
        </p:txBody>
      </p:sp>
    </p:spTree>
    <p:extLst>
      <p:ext uri="{BB962C8B-B14F-4D97-AF65-F5344CB8AC3E}">
        <p14:creationId xmlns:p14="http://schemas.microsoft.com/office/powerpoint/2010/main" val="9482557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0935B8-7904-47A1-A3B4-9E5BAF1581E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2894F5-C48A-4803-982E-50D245C1EB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169E583-CD71-4E6D-958B-B5052A89E420}"/>
              </a:ext>
            </a:extLst>
          </p:cNvPr>
          <p:cNvSpPr>
            <a:spLocks noGrp="1"/>
          </p:cNvSpPr>
          <p:nvPr>
            <p:ph type="dt" sz="half" idx="10"/>
          </p:nvPr>
        </p:nvSpPr>
        <p:spPr/>
        <p:txBody>
          <a:bodyPr/>
          <a:lstStyle/>
          <a:p>
            <a:fld id="{2ABBBB20-E7CA-41F6-88F5-4D40ED36E09D}" type="datetime1">
              <a:rPr lang="en-US" smtClean="0"/>
              <a:t>7/15/2021</a:t>
            </a:fld>
            <a:endParaRPr lang="en-US"/>
          </a:p>
        </p:txBody>
      </p:sp>
      <p:sp>
        <p:nvSpPr>
          <p:cNvPr id="5" name="Footer Placeholder 4">
            <a:extLst>
              <a:ext uri="{FF2B5EF4-FFF2-40B4-BE49-F238E27FC236}">
                <a16:creationId xmlns:a16="http://schemas.microsoft.com/office/drawing/2014/main" id="{40EA01FC-94B6-49E4-BF5A-16BFE689DC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6483470-B525-4FC0-A578-544E643DD945}"/>
              </a:ext>
            </a:extLst>
          </p:cNvPr>
          <p:cNvSpPr>
            <a:spLocks noGrp="1"/>
          </p:cNvSpPr>
          <p:nvPr>
            <p:ph type="sldNum" sz="quarter" idx="12"/>
          </p:nvPr>
        </p:nvSpPr>
        <p:spPr/>
        <p:txBody>
          <a:bodyPr/>
          <a:lstStyle/>
          <a:p>
            <a:fld id="{3CBE7146-E38E-4140-B099-7AD66E7E5744}" type="slidenum">
              <a:rPr lang="en-US" smtClean="0"/>
              <a:t>‹#›</a:t>
            </a:fld>
            <a:endParaRPr lang="en-US"/>
          </a:p>
        </p:txBody>
      </p:sp>
    </p:spTree>
    <p:extLst>
      <p:ext uri="{BB962C8B-B14F-4D97-AF65-F5344CB8AC3E}">
        <p14:creationId xmlns:p14="http://schemas.microsoft.com/office/powerpoint/2010/main" val="26817956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8D53D62-2369-4B68-B705-F2F8A577DB5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F806DE5-2BF2-4AA4-AA6D-B557BB29DB8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C5ED4F-9C98-4D1D-9165-A41C7F5B5352}"/>
              </a:ext>
            </a:extLst>
          </p:cNvPr>
          <p:cNvSpPr>
            <a:spLocks noGrp="1"/>
          </p:cNvSpPr>
          <p:nvPr>
            <p:ph type="dt" sz="half" idx="10"/>
          </p:nvPr>
        </p:nvSpPr>
        <p:spPr/>
        <p:txBody>
          <a:bodyPr/>
          <a:lstStyle/>
          <a:p>
            <a:fld id="{30F150CC-0441-4B0C-B9A8-F37D484E1D76}" type="datetime1">
              <a:rPr lang="en-US" smtClean="0"/>
              <a:t>7/15/2021</a:t>
            </a:fld>
            <a:endParaRPr lang="en-US"/>
          </a:p>
        </p:txBody>
      </p:sp>
      <p:sp>
        <p:nvSpPr>
          <p:cNvPr id="5" name="Footer Placeholder 4">
            <a:extLst>
              <a:ext uri="{FF2B5EF4-FFF2-40B4-BE49-F238E27FC236}">
                <a16:creationId xmlns:a16="http://schemas.microsoft.com/office/drawing/2014/main" id="{79AEA194-30FC-49B7-B42B-54A0571765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B2911AC-67F7-4D54-8578-9F84C6B22DF9}"/>
              </a:ext>
            </a:extLst>
          </p:cNvPr>
          <p:cNvSpPr>
            <a:spLocks noGrp="1"/>
          </p:cNvSpPr>
          <p:nvPr>
            <p:ph type="sldNum" sz="quarter" idx="12"/>
          </p:nvPr>
        </p:nvSpPr>
        <p:spPr/>
        <p:txBody>
          <a:bodyPr/>
          <a:lstStyle/>
          <a:p>
            <a:fld id="{3CBE7146-E38E-4140-B099-7AD66E7E5744}" type="slidenum">
              <a:rPr lang="en-US" smtClean="0"/>
              <a:t>‹#›</a:t>
            </a:fld>
            <a:endParaRPr lang="en-US"/>
          </a:p>
        </p:txBody>
      </p:sp>
    </p:spTree>
    <p:extLst>
      <p:ext uri="{BB962C8B-B14F-4D97-AF65-F5344CB8AC3E}">
        <p14:creationId xmlns:p14="http://schemas.microsoft.com/office/powerpoint/2010/main" val="29876358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60DBF9-ED6C-4D11-9ABD-5F176698769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EF9AF19-F541-4DE1-9F04-3752F786271F}"/>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1EB724B-C0DC-4163-AFAA-EA3736155338}"/>
              </a:ext>
            </a:extLst>
          </p:cNvPr>
          <p:cNvSpPr>
            <a:spLocks noGrp="1"/>
          </p:cNvSpPr>
          <p:nvPr>
            <p:ph type="dt" sz="half" idx="10"/>
          </p:nvPr>
        </p:nvSpPr>
        <p:spPr/>
        <p:txBody>
          <a:bodyPr/>
          <a:lstStyle/>
          <a:p>
            <a:fld id="{2ED72181-353E-48DF-A411-3F14325CF1C0}" type="datetime1">
              <a:rPr lang="en-US" smtClean="0"/>
              <a:t>7/15/2021</a:t>
            </a:fld>
            <a:endParaRPr lang="en-US"/>
          </a:p>
        </p:txBody>
      </p:sp>
      <p:sp>
        <p:nvSpPr>
          <p:cNvPr id="5" name="Footer Placeholder 4">
            <a:extLst>
              <a:ext uri="{FF2B5EF4-FFF2-40B4-BE49-F238E27FC236}">
                <a16:creationId xmlns:a16="http://schemas.microsoft.com/office/drawing/2014/main" id="{3D39A64A-26E2-41CC-B892-C7C34D09D51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4CD8D6-98C4-45F1-AA6A-6D82BD12738B}"/>
              </a:ext>
            </a:extLst>
          </p:cNvPr>
          <p:cNvSpPr>
            <a:spLocks noGrp="1"/>
          </p:cNvSpPr>
          <p:nvPr>
            <p:ph type="sldNum" sz="quarter" idx="12"/>
          </p:nvPr>
        </p:nvSpPr>
        <p:spPr/>
        <p:txBody>
          <a:bodyPr/>
          <a:lstStyle/>
          <a:p>
            <a:fld id="{3CBE7146-E38E-4140-B099-7AD66E7E5744}" type="slidenum">
              <a:rPr lang="en-US" smtClean="0"/>
              <a:t>‹#›</a:t>
            </a:fld>
            <a:endParaRPr lang="en-US"/>
          </a:p>
        </p:txBody>
      </p:sp>
    </p:spTree>
    <p:extLst>
      <p:ext uri="{BB962C8B-B14F-4D97-AF65-F5344CB8AC3E}">
        <p14:creationId xmlns:p14="http://schemas.microsoft.com/office/powerpoint/2010/main" val="6971206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CDE5A-5648-48DA-B0AA-F6DFA48AA6F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4DEAE103-3B75-49C0-8A89-35248255B89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C548F99-4583-41EA-BC0A-370EE0F8A4B2}"/>
              </a:ext>
            </a:extLst>
          </p:cNvPr>
          <p:cNvSpPr>
            <a:spLocks noGrp="1"/>
          </p:cNvSpPr>
          <p:nvPr>
            <p:ph type="dt" sz="half" idx="10"/>
          </p:nvPr>
        </p:nvSpPr>
        <p:spPr/>
        <p:txBody>
          <a:bodyPr/>
          <a:lstStyle/>
          <a:p>
            <a:fld id="{A896F52D-747E-47B3-AD0A-E15197451866}" type="datetime1">
              <a:rPr lang="en-US" smtClean="0"/>
              <a:t>7/15/2021</a:t>
            </a:fld>
            <a:endParaRPr lang="en-US"/>
          </a:p>
        </p:txBody>
      </p:sp>
      <p:sp>
        <p:nvSpPr>
          <p:cNvPr id="5" name="Footer Placeholder 4">
            <a:extLst>
              <a:ext uri="{FF2B5EF4-FFF2-40B4-BE49-F238E27FC236}">
                <a16:creationId xmlns:a16="http://schemas.microsoft.com/office/drawing/2014/main" id="{239221F4-DD28-4806-82A4-FBA289977A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FF46F42-B73E-44CF-8F2D-2C4092B06021}"/>
              </a:ext>
            </a:extLst>
          </p:cNvPr>
          <p:cNvSpPr>
            <a:spLocks noGrp="1"/>
          </p:cNvSpPr>
          <p:nvPr>
            <p:ph type="sldNum" sz="quarter" idx="12"/>
          </p:nvPr>
        </p:nvSpPr>
        <p:spPr/>
        <p:txBody>
          <a:bodyPr/>
          <a:lstStyle/>
          <a:p>
            <a:fld id="{3CBE7146-E38E-4140-B099-7AD66E7E5744}" type="slidenum">
              <a:rPr lang="en-US" smtClean="0"/>
              <a:t>‹#›</a:t>
            </a:fld>
            <a:endParaRPr lang="en-US"/>
          </a:p>
        </p:txBody>
      </p:sp>
    </p:spTree>
    <p:extLst>
      <p:ext uri="{BB962C8B-B14F-4D97-AF65-F5344CB8AC3E}">
        <p14:creationId xmlns:p14="http://schemas.microsoft.com/office/powerpoint/2010/main" val="16954367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B17B8-6C32-4082-885D-29BE0310190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1FF22D-BB08-4ED2-B7D5-A6FCC550B84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97E97B0-9066-4F2E-B76D-D8FA01D4297B}"/>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0FE05CE-3E46-4B23-B6CA-A49DBE9C6D79}"/>
              </a:ext>
            </a:extLst>
          </p:cNvPr>
          <p:cNvSpPr>
            <a:spLocks noGrp="1"/>
          </p:cNvSpPr>
          <p:nvPr>
            <p:ph type="dt" sz="half" idx="10"/>
          </p:nvPr>
        </p:nvSpPr>
        <p:spPr/>
        <p:txBody>
          <a:bodyPr/>
          <a:lstStyle/>
          <a:p>
            <a:fld id="{BE6E2FFD-E966-42B0-B1B6-793829B51E9C}" type="datetime1">
              <a:rPr lang="en-US" smtClean="0"/>
              <a:t>7/15/2021</a:t>
            </a:fld>
            <a:endParaRPr lang="en-US"/>
          </a:p>
        </p:txBody>
      </p:sp>
      <p:sp>
        <p:nvSpPr>
          <p:cNvPr id="6" name="Footer Placeholder 5">
            <a:extLst>
              <a:ext uri="{FF2B5EF4-FFF2-40B4-BE49-F238E27FC236}">
                <a16:creationId xmlns:a16="http://schemas.microsoft.com/office/drawing/2014/main" id="{D6FEAAD6-B6DF-40B3-BF1D-6C8E50BEB32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20D3CAF-C71F-43C0-B059-181FB6A3D871}"/>
              </a:ext>
            </a:extLst>
          </p:cNvPr>
          <p:cNvSpPr>
            <a:spLocks noGrp="1"/>
          </p:cNvSpPr>
          <p:nvPr>
            <p:ph type="sldNum" sz="quarter" idx="12"/>
          </p:nvPr>
        </p:nvSpPr>
        <p:spPr/>
        <p:txBody>
          <a:bodyPr/>
          <a:lstStyle/>
          <a:p>
            <a:fld id="{3CBE7146-E38E-4140-B099-7AD66E7E5744}" type="slidenum">
              <a:rPr lang="en-US" smtClean="0"/>
              <a:t>‹#›</a:t>
            </a:fld>
            <a:endParaRPr lang="en-US"/>
          </a:p>
        </p:txBody>
      </p:sp>
    </p:spTree>
    <p:extLst>
      <p:ext uri="{BB962C8B-B14F-4D97-AF65-F5344CB8AC3E}">
        <p14:creationId xmlns:p14="http://schemas.microsoft.com/office/powerpoint/2010/main" val="3828732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E321CE-4119-4765-A2F3-347C4344D22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2EE5D615-882D-430D-89D2-D956813191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6DC1E88-8D33-41C1-8B97-4146C35D9F3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73C1B72-6572-44AA-85DA-266B25FDC4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40BCC77-82A7-4844-87BC-007B732D064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6950F51-FB5C-4786-B4AB-269D05A7CA7D}"/>
              </a:ext>
            </a:extLst>
          </p:cNvPr>
          <p:cNvSpPr>
            <a:spLocks noGrp="1"/>
          </p:cNvSpPr>
          <p:nvPr>
            <p:ph type="dt" sz="half" idx="10"/>
          </p:nvPr>
        </p:nvSpPr>
        <p:spPr/>
        <p:txBody>
          <a:bodyPr/>
          <a:lstStyle/>
          <a:p>
            <a:fld id="{EDDD2439-66EA-496C-9AFD-01F9E6AF40C6}" type="datetime1">
              <a:rPr lang="en-US" smtClean="0"/>
              <a:t>7/15/2021</a:t>
            </a:fld>
            <a:endParaRPr lang="en-US"/>
          </a:p>
        </p:txBody>
      </p:sp>
      <p:sp>
        <p:nvSpPr>
          <p:cNvPr id="8" name="Footer Placeholder 7">
            <a:extLst>
              <a:ext uri="{FF2B5EF4-FFF2-40B4-BE49-F238E27FC236}">
                <a16:creationId xmlns:a16="http://schemas.microsoft.com/office/drawing/2014/main" id="{3ACAC8F0-D98C-431E-A332-8FCE1F86D761}"/>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D9B12C5-9800-4FCE-9DCE-DA96EC34884E}"/>
              </a:ext>
            </a:extLst>
          </p:cNvPr>
          <p:cNvSpPr>
            <a:spLocks noGrp="1"/>
          </p:cNvSpPr>
          <p:nvPr>
            <p:ph type="sldNum" sz="quarter" idx="12"/>
          </p:nvPr>
        </p:nvSpPr>
        <p:spPr/>
        <p:txBody>
          <a:bodyPr/>
          <a:lstStyle/>
          <a:p>
            <a:fld id="{3CBE7146-E38E-4140-B099-7AD66E7E5744}" type="slidenum">
              <a:rPr lang="en-US" smtClean="0"/>
              <a:t>‹#›</a:t>
            </a:fld>
            <a:endParaRPr lang="en-US"/>
          </a:p>
        </p:txBody>
      </p:sp>
    </p:spTree>
    <p:extLst>
      <p:ext uri="{BB962C8B-B14F-4D97-AF65-F5344CB8AC3E}">
        <p14:creationId xmlns:p14="http://schemas.microsoft.com/office/powerpoint/2010/main" val="16902286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6123D2-F49A-4F2C-BFB5-BF43008F431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3F2609A6-66F3-4E23-8D1A-F5B6EC21974A}"/>
              </a:ext>
            </a:extLst>
          </p:cNvPr>
          <p:cNvSpPr>
            <a:spLocks noGrp="1"/>
          </p:cNvSpPr>
          <p:nvPr>
            <p:ph type="dt" sz="half" idx="10"/>
          </p:nvPr>
        </p:nvSpPr>
        <p:spPr/>
        <p:txBody>
          <a:bodyPr/>
          <a:lstStyle/>
          <a:p>
            <a:fld id="{AADB0C13-C131-498B-8F4C-0342B011A700}" type="datetime1">
              <a:rPr lang="en-US" smtClean="0"/>
              <a:t>7/15/2021</a:t>
            </a:fld>
            <a:endParaRPr lang="en-US"/>
          </a:p>
        </p:txBody>
      </p:sp>
      <p:sp>
        <p:nvSpPr>
          <p:cNvPr id="4" name="Footer Placeholder 3">
            <a:extLst>
              <a:ext uri="{FF2B5EF4-FFF2-40B4-BE49-F238E27FC236}">
                <a16:creationId xmlns:a16="http://schemas.microsoft.com/office/drawing/2014/main" id="{0C4D3CCB-7991-4E9D-8D05-A6CCC84B35A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909A4A8-3747-4947-A288-A8B7F92EE992}"/>
              </a:ext>
            </a:extLst>
          </p:cNvPr>
          <p:cNvSpPr>
            <a:spLocks noGrp="1"/>
          </p:cNvSpPr>
          <p:nvPr>
            <p:ph type="sldNum" sz="quarter" idx="12"/>
          </p:nvPr>
        </p:nvSpPr>
        <p:spPr/>
        <p:txBody>
          <a:bodyPr/>
          <a:lstStyle/>
          <a:p>
            <a:fld id="{3CBE7146-E38E-4140-B099-7AD66E7E5744}" type="slidenum">
              <a:rPr lang="en-US" smtClean="0"/>
              <a:t>‹#›</a:t>
            </a:fld>
            <a:endParaRPr lang="en-US"/>
          </a:p>
        </p:txBody>
      </p:sp>
    </p:spTree>
    <p:extLst>
      <p:ext uri="{BB962C8B-B14F-4D97-AF65-F5344CB8AC3E}">
        <p14:creationId xmlns:p14="http://schemas.microsoft.com/office/powerpoint/2010/main" val="18671267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3FCDCE-2BCA-40AA-8F8B-1336050CF28E}"/>
              </a:ext>
            </a:extLst>
          </p:cNvPr>
          <p:cNvSpPr>
            <a:spLocks noGrp="1"/>
          </p:cNvSpPr>
          <p:nvPr>
            <p:ph type="dt" sz="half" idx="10"/>
          </p:nvPr>
        </p:nvSpPr>
        <p:spPr/>
        <p:txBody>
          <a:bodyPr/>
          <a:lstStyle/>
          <a:p>
            <a:fld id="{1584DDCB-7B9A-47A4-9A55-F82A2CBBBF79}" type="datetime1">
              <a:rPr lang="en-US" smtClean="0"/>
              <a:t>7/15/2021</a:t>
            </a:fld>
            <a:endParaRPr lang="en-US"/>
          </a:p>
        </p:txBody>
      </p:sp>
      <p:sp>
        <p:nvSpPr>
          <p:cNvPr id="3" name="Footer Placeholder 2">
            <a:extLst>
              <a:ext uri="{FF2B5EF4-FFF2-40B4-BE49-F238E27FC236}">
                <a16:creationId xmlns:a16="http://schemas.microsoft.com/office/drawing/2014/main" id="{489C6A0B-A2F2-425A-97A0-EB524032584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406BCB64-25A7-48D2-AB7A-A495AEBA49BF}"/>
              </a:ext>
            </a:extLst>
          </p:cNvPr>
          <p:cNvSpPr>
            <a:spLocks noGrp="1"/>
          </p:cNvSpPr>
          <p:nvPr>
            <p:ph type="sldNum" sz="quarter" idx="12"/>
          </p:nvPr>
        </p:nvSpPr>
        <p:spPr/>
        <p:txBody>
          <a:bodyPr/>
          <a:lstStyle/>
          <a:p>
            <a:fld id="{3CBE7146-E38E-4140-B099-7AD66E7E5744}" type="slidenum">
              <a:rPr lang="en-US" smtClean="0"/>
              <a:t>‹#›</a:t>
            </a:fld>
            <a:endParaRPr lang="en-US"/>
          </a:p>
        </p:txBody>
      </p:sp>
    </p:spTree>
    <p:extLst>
      <p:ext uri="{BB962C8B-B14F-4D97-AF65-F5344CB8AC3E}">
        <p14:creationId xmlns:p14="http://schemas.microsoft.com/office/powerpoint/2010/main" val="36186502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8FA92B-673A-40F6-ACDD-86973A39167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9CE98F5-0BF2-4E33-996B-05CE5092633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B430CE-988A-4E85-B98F-2E620B09D9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27DFF11-2DEC-46B8-97F5-C0C9AD110E77}"/>
              </a:ext>
            </a:extLst>
          </p:cNvPr>
          <p:cNvSpPr>
            <a:spLocks noGrp="1"/>
          </p:cNvSpPr>
          <p:nvPr>
            <p:ph type="dt" sz="half" idx="10"/>
          </p:nvPr>
        </p:nvSpPr>
        <p:spPr/>
        <p:txBody>
          <a:bodyPr/>
          <a:lstStyle/>
          <a:p>
            <a:fld id="{DC55BDA2-8515-4B92-B1A6-473808B90CC2}" type="datetime1">
              <a:rPr lang="en-US" smtClean="0"/>
              <a:t>7/15/2021</a:t>
            </a:fld>
            <a:endParaRPr lang="en-US"/>
          </a:p>
        </p:txBody>
      </p:sp>
      <p:sp>
        <p:nvSpPr>
          <p:cNvPr id="6" name="Footer Placeholder 5">
            <a:extLst>
              <a:ext uri="{FF2B5EF4-FFF2-40B4-BE49-F238E27FC236}">
                <a16:creationId xmlns:a16="http://schemas.microsoft.com/office/drawing/2014/main" id="{A4B6B3DB-A1F6-4756-8508-4353C9D904F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713CD1C-C5AB-4697-AD3A-3060DA2AE19A}"/>
              </a:ext>
            </a:extLst>
          </p:cNvPr>
          <p:cNvSpPr>
            <a:spLocks noGrp="1"/>
          </p:cNvSpPr>
          <p:nvPr>
            <p:ph type="sldNum" sz="quarter" idx="12"/>
          </p:nvPr>
        </p:nvSpPr>
        <p:spPr/>
        <p:txBody>
          <a:bodyPr/>
          <a:lstStyle/>
          <a:p>
            <a:fld id="{3CBE7146-E38E-4140-B099-7AD66E7E5744}" type="slidenum">
              <a:rPr lang="en-US" smtClean="0"/>
              <a:t>‹#›</a:t>
            </a:fld>
            <a:endParaRPr lang="en-US"/>
          </a:p>
        </p:txBody>
      </p:sp>
    </p:spTree>
    <p:extLst>
      <p:ext uri="{BB962C8B-B14F-4D97-AF65-F5344CB8AC3E}">
        <p14:creationId xmlns:p14="http://schemas.microsoft.com/office/powerpoint/2010/main" val="12505111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A20D58-3A89-4ED2-BED5-1E9F11DA08E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3DF460C-4161-4222-B6BC-91604E9E81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B019AA5D-B720-4C09-B9C7-87B0380214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0974891-943F-4F50-AE97-7326BB2A6546}"/>
              </a:ext>
            </a:extLst>
          </p:cNvPr>
          <p:cNvSpPr>
            <a:spLocks noGrp="1"/>
          </p:cNvSpPr>
          <p:nvPr>
            <p:ph type="dt" sz="half" idx="10"/>
          </p:nvPr>
        </p:nvSpPr>
        <p:spPr/>
        <p:txBody>
          <a:bodyPr/>
          <a:lstStyle/>
          <a:p>
            <a:fld id="{99C14AF1-00F2-4305-8A5B-0CC32B8B67C6}" type="datetime1">
              <a:rPr lang="en-US" smtClean="0"/>
              <a:t>7/15/2021</a:t>
            </a:fld>
            <a:endParaRPr lang="en-US"/>
          </a:p>
        </p:txBody>
      </p:sp>
      <p:sp>
        <p:nvSpPr>
          <p:cNvPr id="6" name="Footer Placeholder 5">
            <a:extLst>
              <a:ext uri="{FF2B5EF4-FFF2-40B4-BE49-F238E27FC236}">
                <a16:creationId xmlns:a16="http://schemas.microsoft.com/office/drawing/2014/main" id="{FF6CDB51-4BB2-47EA-887F-16F2E7972B6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EDA575E-EECC-4867-8243-336F941517DD}"/>
              </a:ext>
            </a:extLst>
          </p:cNvPr>
          <p:cNvSpPr>
            <a:spLocks noGrp="1"/>
          </p:cNvSpPr>
          <p:nvPr>
            <p:ph type="sldNum" sz="quarter" idx="12"/>
          </p:nvPr>
        </p:nvSpPr>
        <p:spPr/>
        <p:txBody>
          <a:bodyPr/>
          <a:lstStyle/>
          <a:p>
            <a:fld id="{3CBE7146-E38E-4140-B099-7AD66E7E5744}" type="slidenum">
              <a:rPr lang="en-US" smtClean="0"/>
              <a:t>‹#›</a:t>
            </a:fld>
            <a:endParaRPr lang="en-US"/>
          </a:p>
        </p:txBody>
      </p:sp>
    </p:spTree>
    <p:extLst>
      <p:ext uri="{BB962C8B-B14F-4D97-AF65-F5344CB8AC3E}">
        <p14:creationId xmlns:p14="http://schemas.microsoft.com/office/powerpoint/2010/main" val="37767977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331317B-7950-401F-886F-7E3F58293E1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966CD6-59A8-408C-9730-91F174FEBE6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EA15A77-E7A2-402B-B184-08447ACCE5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22C4D7-35C0-4F52-8C24-668AA74B390E}" type="datetime1">
              <a:rPr lang="en-US" smtClean="0"/>
              <a:t>7/15/2021</a:t>
            </a:fld>
            <a:endParaRPr lang="en-US"/>
          </a:p>
        </p:txBody>
      </p:sp>
      <p:sp>
        <p:nvSpPr>
          <p:cNvPr id="5" name="Footer Placeholder 4">
            <a:extLst>
              <a:ext uri="{FF2B5EF4-FFF2-40B4-BE49-F238E27FC236}">
                <a16:creationId xmlns:a16="http://schemas.microsoft.com/office/drawing/2014/main" id="{EFBC74C1-241E-4DA4-9FF0-FB436E2FCE0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75C6E0DD-0D45-4221-97C8-C0D1746CA37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CBE7146-E38E-4140-B099-7AD66E7E5744}" type="slidenum">
              <a:rPr lang="en-US" smtClean="0"/>
              <a:t>‹#›</a:t>
            </a:fld>
            <a:endParaRPr lang="en-US" dirty="0"/>
          </a:p>
        </p:txBody>
      </p:sp>
      <p:sp>
        <p:nvSpPr>
          <p:cNvPr id="7" name="Slide Number Placeholder 3">
            <a:extLst>
              <a:ext uri="{FF2B5EF4-FFF2-40B4-BE49-F238E27FC236}">
                <a16:creationId xmlns:a16="http://schemas.microsoft.com/office/drawing/2014/main" id="{BE5E457C-3E6C-4DE2-9835-46608ACAB3D2}"/>
              </a:ext>
            </a:extLst>
          </p:cNvPr>
          <p:cNvSpPr txBox="1">
            <a:spLocks/>
          </p:cNvSpPr>
          <p:nvPr userDrawn="1"/>
        </p:nvSpPr>
        <p:spPr>
          <a:xfrm>
            <a:off x="10812101" y="6242049"/>
            <a:ext cx="685800" cy="593725"/>
          </a:xfrm>
          <a:prstGeom prst="rect">
            <a:avLst/>
          </a:prstGeom>
        </p:spPr>
        <p:txBody>
          <a:bodyPr vert="horz" lIns="45720" tIns="45720" rIns="45720" bIns="45720" rtlCol="0" anchor="ctr">
            <a:normAutofit/>
          </a:bodyPr>
          <a:lstStyle>
            <a:defPPr>
              <a:defRPr lang="en-US"/>
            </a:defPPr>
            <a:lvl1pPr marL="0" algn="ctr" defTabSz="457200" rtl="0" eaLnBrk="1" latinLnBrk="0" hangingPunct="1">
              <a:defRPr sz="2700" kern="1200">
                <a:solidFill>
                  <a:schemeClr val="tx2">
                    <a:lumMod val="60000"/>
                    <a:lumOff val="40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FAB73BC-B049-4115-A692-8D63A059BFB8}" type="slidenum">
              <a:rPr lang="en-US" sz="1200" smtClean="0"/>
              <a:pPr/>
              <a:t>‹#›</a:t>
            </a:fld>
            <a:endParaRPr lang="en-US" sz="1200" dirty="0"/>
          </a:p>
        </p:txBody>
      </p:sp>
    </p:spTree>
    <p:extLst>
      <p:ext uri="{BB962C8B-B14F-4D97-AF65-F5344CB8AC3E}">
        <p14:creationId xmlns:p14="http://schemas.microsoft.com/office/powerpoint/2010/main" val="16537030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ssa.gov/youth/"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www.ssa.gov/pubs/EN-05-11005.pdf"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ssa-demonstration-lessons.abtassociates.com/"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hoosework.ssa.gov/"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nationalacademies.org/our-work/improving-health-outcomes-for-children-with-disabilities"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nSpc>
                <a:spcPct val="100000"/>
              </a:lnSpc>
            </a:pPr>
            <a:r>
              <a:rPr lang="en-US" sz="4800" b="1" dirty="0">
                <a:latin typeface="Arial" panose="020B0604020202020204" pitchFamily="34" charset="0"/>
                <a:cs typeface="Arial" panose="020B0604020202020204" pitchFamily="34" charset="0"/>
              </a:rPr>
              <a:t>Federal Efforts to Improve Employment Outcomes </a:t>
            </a:r>
            <a:r>
              <a:rPr lang="en-US" sz="4800" b="1" dirty="0">
                <a:solidFill>
                  <a:schemeClr val="bg1"/>
                </a:solidFill>
                <a:latin typeface="Arial" panose="020B0604020202020204" pitchFamily="34" charset="0"/>
                <a:cs typeface="Arial" panose="020B0604020202020204" pitchFamily="34" charset="0"/>
              </a:rPr>
              <a:t>n</a:t>
            </a:r>
          </a:p>
        </p:txBody>
      </p:sp>
      <p:sp>
        <p:nvSpPr>
          <p:cNvPr id="3" name="Subtitle 2"/>
          <p:cNvSpPr>
            <a:spLocks noGrp="1"/>
          </p:cNvSpPr>
          <p:nvPr>
            <p:ph type="subTitle" idx="1"/>
          </p:nvPr>
        </p:nvSpPr>
        <p:spPr/>
        <p:txBody>
          <a:bodyPr>
            <a:normAutofit fontScale="77500" lnSpcReduction="20000"/>
          </a:bodyPr>
          <a:lstStyle/>
          <a:p>
            <a:pPr>
              <a:lnSpc>
                <a:spcPct val="110000"/>
              </a:lnSpc>
            </a:pPr>
            <a:r>
              <a:rPr lang="en-US" sz="2800" dirty="0">
                <a:latin typeface="Arial" panose="020B0604020202020204" pitchFamily="34" charset="0"/>
                <a:cs typeface="Arial" panose="020B0604020202020204" pitchFamily="34" charset="0"/>
              </a:rPr>
              <a:t>Joyanne Cobb</a:t>
            </a:r>
          </a:p>
          <a:p>
            <a:pPr>
              <a:lnSpc>
                <a:spcPct val="110000"/>
              </a:lnSpc>
            </a:pPr>
            <a:r>
              <a:rPr lang="en-US" sz="2800" dirty="0">
                <a:latin typeface="Arial" panose="020B0604020202020204" pitchFamily="34" charset="0"/>
                <a:cs typeface="Arial" panose="020B0604020202020204" pitchFamily="34" charset="0"/>
              </a:rPr>
              <a:t>Social Security Administration</a:t>
            </a:r>
          </a:p>
          <a:p>
            <a:pPr>
              <a:lnSpc>
                <a:spcPct val="110000"/>
              </a:lnSpc>
            </a:pPr>
            <a:r>
              <a:rPr lang="en-US" sz="2800" dirty="0">
                <a:latin typeface="Arial" panose="020B0604020202020204" pitchFamily="34" charset="0"/>
                <a:cs typeface="Arial" panose="020B0604020202020204" pitchFamily="34" charset="0"/>
              </a:rPr>
              <a:t>Office of Research, Demonstration, and Employment Support  (ORDES) </a:t>
            </a:r>
          </a:p>
        </p:txBody>
      </p:sp>
      <p:sp>
        <p:nvSpPr>
          <p:cNvPr id="4" name="TextBox 3"/>
          <p:cNvSpPr txBox="1"/>
          <p:nvPr/>
        </p:nvSpPr>
        <p:spPr>
          <a:xfrm>
            <a:off x="509451" y="5747657"/>
            <a:ext cx="5351209" cy="369332"/>
          </a:xfrm>
          <a:prstGeom prst="rect">
            <a:avLst/>
          </a:prstGeom>
          <a:noFill/>
        </p:spPr>
        <p:txBody>
          <a:bodyPr wrap="none" rtlCol="0">
            <a:spAutoFit/>
          </a:bodyPr>
          <a:lstStyle/>
          <a:p>
            <a:r>
              <a:rPr lang="en-US" b="1" dirty="0"/>
              <a:t>*Any opinions do not necessarily reflect those of SSA. </a:t>
            </a:r>
          </a:p>
        </p:txBody>
      </p:sp>
    </p:spTree>
    <p:extLst>
      <p:ext uri="{BB962C8B-B14F-4D97-AF65-F5344CB8AC3E}">
        <p14:creationId xmlns:p14="http://schemas.microsoft.com/office/powerpoint/2010/main" val="37989775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b="1" dirty="0">
                <a:latin typeface="Arial" panose="020B0604020202020204" pitchFamily="34" charset="0"/>
                <a:cs typeface="Arial" panose="020B0604020202020204" pitchFamily="34" charset="0"/>
              </a:rPr>
              <a:t>Policy Initiatives Continued</a:t>
            </a:r>
          </a:p>
        </p:txBody>
      </p:sp>
      <p:sp>
        <p:nvSpPr>
          <p:cNvPr id="3" name="Content Placeholder 2"/>
          <p:cNvSpPr>
            <a:spLocks noGrp="1"/>
          </p:cNvSpPr>
          <p:nvPr>
            <p:ph idx="1"/>
          </p:nvPr>
        </p:nvSpPr>
        <p:spPr/>
        <p:txBody>
          <a:bodyPr>
            <a:normAutofit fontScale="70000" lnSpcReduction="20000"/>
          </a:bodyPr>
          <a:lstStyle/>
          <a:p>
            <a:pPr>
              <a:lnSpc>
                <a:spcPct val="120000"/>
              </a:lnSpc>
            </a:pPr>
            <a:r>
              <a:rPr lang="en-US" b="1" dirty="0">
                <a:latin typeface="Arial" panose="020B0604020202020204" pitchFamily="34" charset="0"/>
                <a:cs typeface="Arial" panose="020B0604020202020204" pitchFamily="34" charset="0"/>
              </a:rPr>
              <a:t>Request for Information on Youth Transition (Youth RFI)</a:t>
            </a:r>
          </a:p>
          <a:p>
            <a:pPr lvl="1">
              <a:lnSpc>
                <a:spcPct val="120000"/>
              </a:lnSpc>
              <a:buFont typeface="Wingdings" panose="05000000000000000000" pitchFamily="2" charset="2"/>
              <a:buChar char="§"/>
            </a:pPr>
            <a:r>
              <a:rPr lang="en-US" dirty="0">
                <a:latin typeface="Arial" panose="020B0604020202020204" pitchFamily="34" charset="0"/>
                <a:cs typeface="Arial" panose="020B0604020202020204" pitchFamily="34" charset="0"/>
              </a:rPr>
              <a:t>The RFI was published in the Federal Register in February 2018.</a:t>
            </a:r>
          </a:p>
          <a:p>
            <a:pPr lvl="1">
              <a:lnSpc>
                <a:spcPct val="120000"/>
              </a:lnSpc>
              <a:buFont typeface="Wingdings" panose="05000000000000000000" pitchFamily="2" charset="2"/>
              <a:buChar char="§"/>
            </a:pPr>
            <a:r>
              <a:rPr lang="en-US" dirty="0">
                <a:latin typeface="Arial" panose="020B0604020202020204" pitchFamily="34" charset="0"/>
                <a:cs typeface="Arial" panose="020B0604020202020204" pitchFamily="34" charset="0"/>
              </a:rPr>
              <a:t>197 responses were analyzed; We are currently working on some of the suggestions/recommendations from the RFI. </a:t>
            </a:r>
          </a:p>
          <a:p>
            <a:pPr marL="457200" lvl="1" indent="0">
              <a:lnSpc>
                <a:spcPct val="120000"/>
              </a:lnSpc>
              <a:buNone/>
            </a:pPr>
            <a:endParaRPr lang="en-US" dirty="0">
              <a:latin typeface="Arial" panose="020B0604020202020204" pitchFamily="34" charset="0"/>
              <a:cs typeface="Arial" panose="020B0604020202020204" pitchFamily="34" charset="0"/>
            </a:endParaRPr>
          </a:p>
          <a:p>
            <a:pPr marL="457200" lvl="1" indent="0">
              <a:lnSpc>
                <a:spcPct val="120000"/>
              </a:lnSpc>
              <a:buNone/>
            </a:pPr>
            <a:r>
              <a:rPr lang="en-US" b="1" dirty="0">
                <a:latin typeface="Arial" panose="020B0604020202020204" pitchFamily="34" charset="0"/>
                <a:cs typeface="Arial" panose="020B0604020202020204" pitchFamily="34" charset="0"/>
              </a:rPr>
              <a:t>What we learned: </a:t>
            </a:r>
          </a:p>
          <a:p>
            <a:pPr lvl="1">
              <a:lnSpc>
                <a:spcPct val="120000"/>
              </a:lnSpc>
            </a:pPr>
            <a:r>
              <a:rPr lang="en-US" b="1" dirty="0">
                <a:latin typeface="Arial" panose="020B0604020202020204" pitchFamily="34" charset="0"/>
                <a:cs typeface="Arial" panose="020B0604020202020204" pitchFamily="34" charset="0"/>
              </a:rPr>
              <a:t>A mailing or  brochure geared more towards a youthful audience is needed</a:t>
            </a:r>
            <a:r>
              <a:rPr lang="en-US" dirty="0">
                <a:latin typeface="Arial" panose="020B0604020202020204" pitchFamily="34" charset="0"/>
                <a:cs typeface="Arial" panose="020B0604020202020204" pitchFamily="34" charset="0"/>
              </a:rPr>
              <a:t>. We are currently developing 6 mini brochures that are geared toward a youthful audience. </a:t>
            </a:r>
          </a:p>
          <a:p>
            <a:pPr lvl="1">
              <a:lnSpc>
                <a:spcPct val="120000"/>
              </a:lnSpc>
            </a:pPr>
            <a:r>
              <a:rPr lang="en-US" b="1" dirty="0">
                <a:latin typeface="Arial" panose="020B0604020202020204" pitchFamily="34" charset="0"/>
                <a:cs typeface="Arial" panose="020B0604020202020204" pitchFamily="34" charset="0"/>
              </a:rPr>
              <a:t>Better education around Section 301 waiver is needed</a:t>
            </a:r>
            <a:r>
              <a:rPr lang="en-US" dirty="0">
                <a:latin typeface="Arial" panose="020B0604020202020204" pitchFamily="34" charset="0"/>
                <a:cs typeface="Arial" panose="020B0604020202020204" pitchFamily="34" charset="0"/>
              </a:rPr>
              <a:t>. We are currently looking closer at the use of the 301 waiver and how we can better educate the public about the use of the 301 waiver for transition age youth going through the age 18 redetermination. </a:t>
            </a:r>
          </a:p>
          <a:p>
            <a:pPr lvl="1">
              <a:lnSpc>
                <a:spcPct val="120000"/>
              </a:lnSpc>
            </a:pPr>
            <a:r>
              <a:rPr lang="en-US" b="1" dirty="0">
                <a:latin typeface="Arial" panose="020B0604020202020204" pitchFamily="34" charset="0"/>
                <a:cs typeface="Arial" panose="020B0604020202020204" pitchFamily="34" charset="0"/>
              </a:rPr>
              <a:t>Direct referrals to State Vocational Rehabilitation (SVR) could impact positive outcome for youth. </a:t>
            </a:r>
            <a:r>
              <a:rPr lang="en-US" dirty="0">
                <a:latin typeface="Arial" panose="020B0604020202020204" pitchFamily="34" charset="0"/>
                <a:cs typeface="Arial" panose="020B0604020202020204" pitchFamily="34" charset="0"/>
              </a:rPr>
              <a:t>SSA is currently studying the effects of direct referrals to VR for youth ages 18 and 19 (ODRD).  </a:t>
            </a:r>
            <a:r>
              <a:rPr lang="en-US" b="1" dirty="0">
                <a:latin typeface="Arial" panose="020B0604020202020204" pitchFamily="34" charset="0"/>
                <a:cs typeface="Arial" panose="020B0604020202020204" pitchFamily="34" charset="0"/>
              </a:rPr>
              <a:t>PROMISE resulted in referrals to VR for participants.   </a:t>
            </a:r>
          </a:p>
        </p:txBody>
      </p:sp>
    </p:spTree>
    <p:extLst>
      <p:ext uri="{BB962C8B-B14F-4D97-AF65-F5344CB8AC3E}">
        <p14:creationId xmlns:p14="http://schemas.microsoft.com/office/powerpoint/2010/main" val="403825491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Check Out Our New Youth Toolkit 2021!</a:t>
            </a:r>
            <a:br>
              <a:rPr lang="en-US" b="1" dirty="0"/>
            </a:br>
            <a:endParaRPr lang="en-US" b="1" dirty="0"/>
          </a:p>
        </p:txBody>
      </p:sp>
      <p:sp>
        <p:nvSpPr>
          <p:cNvPr id="3" name="Content Placeholder 2"/>
          <p:cNvSpPr>
            <a:spLocks noGrp="1"/>
          </p:cNvSpPr>
          <p:nvPr>
            <p:ph idx="1"/>
          </p:nvPr>
        </p:nvSpPr>
        <p:spPr/>
        <p:txBody>
          <a:bodyPr>
            <a:normAutofit fontScale="85000" lnSpcReduction="20000"/>
          </a:bodyPr>
          <a:lstStyle/>
          <a:p>
            <a:r>
              <a:rPr lang="en-US" dirty="0"/>
              <a:t>The documents in the toolkit are located on our newly created youth resources website: </a:t>
            </a:r>
            <a:r>
              <a:rPr lang="en-US" b="1" i="1" u="sng" dirty="0">
                <a:hlinkClick r:id="rId3"/>
              </a:rPr>
              <a:t>https://www.ssa.gov/youth/</a:t>
            </a:r>
            <a:r>
              <a:rPr lang="en-US" dirty="0"/>
              <a:t>. </a:t>
            </a:r>
          </a:p>
          <a:p>
            <a:pPr marL="0" indent="0">
              <a:buNone/>
            </a:pPr>
            <a:endParaRPr lang="en-US" dirty="0"/>
          </a:p>
          <a:p>
            <a:r>
              <a:rPr lang="en-US" dirty="0"/>
              <a:t>We envision this website becoming a one-stop electronic hub for all of SSA’s youth materials and information.  We are currently working with our Federal partners and disability groups to market the page.  </a:t>
            </a:r>
          </a:p>
          <a:p>
            <a:endParaRPr lang="en-US" dirty="0"/>
          </a:p>
          <a:p>
            <a:r>
              <a:rPr lang="en-US" dirty="0"/>
              <a:t>On this website, parents, educators, service providers, and youth with disabilities will: </a:t>
            </a:r>
          </a:p>
          <a:p>
            <a:pPr lvl="1">
              <a:buFont typeface="Wingdings" panose="05000000000000000000" pitchFamily="2" charset="2"/>
              <a:buChar char="§"/>
            </a:pPr>
            <a:r>
              <a:rPr lang="en-US" sz="2600" dirty="0"/>
              <a:t>find information on SSA’s services and supports for youth; </a:t>
            </a:r>
          </a:p>
          <a:p>
            <a:pPr lvl="1">
              <a:buFont typeface="Wingdings" panose="05000000000000000000" pitchFamily="2" charset="2"/>
              <a:buChar char="§"/>
            </a:pPr>
            <a:r>
              <a:rPr lang="en-US" sz="2600" dirty="0"/>
              <a:t>learn about national resources and community supports for transition-aged youth;</a:t>
            </a:r>
          </a:p>
          <a:p>
            <a:pPr lvl="1">
              <a:buFont typeface="Wingdings" panose="05000000000000000000" pitchFamily="2" charset="2"/>
              <a:buChar char="§"/>
            </a:pPr>
            <a:r>
              <a:rPr lang="en-US" sz="2600" dirty="0"/>
              <a:t>locate information for youth who receive SSI about what may change when they turn 18; and</a:t>
            </a:r>
          </a:p>
          <a:p>
            <a:pPr lvl="1">
              <a:buFont typeface="Wingdings" panose="05000000000000000000" pitchFamily="2" charset="2"/>
              <a:buChar char="§"/>
            </a:pPr>
            <a:r>
              <a:rPr lang="en-US" sz="2600" dirty="0"/>
              <a:t>navigate services and supports to help SSI youth become self-sufficient.</a:t>
            </a:r>
          </a:p>
          <a:p>
            <a:endParaRPr lang="en-US" dirty="0"/>
          </a:p>
        </p:txBody>
      </p:sp>
    </p:spTree>
    <p:extLst>
      <p:ext uri="{BB962C8B-B14F-4D97-AF65-F5344CB8AC3E}">
        <p14:creationId xmlns:p14="http://schemas.microsoft.com/office/powerpoint/2010/main" val="2392236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b="1" dirty="0">
                <a:latin typeface="Arial" panose="020B0604020202020204" pitchFamily="34" charset="0"/>
                <a:cs typeface="Arial" panose="020B0604020202020204" pitchFamily="34" charset="0"/>
              </a:rPr>
              <a:t>Recent Reviews</a:t>
            </a:r>
          </a:p>
        </p:txBody>
      </p:sp>
      <p:sp>
        <p:nvSpPr>
          <p:cNvPr id="3" name="Content Placeholder 2"/>
          <p:cNvSpPr>
            <a:spLocks noGrp="1"/>
          </p:cNvSpPr>
          <p:nvPr>
            <p:ph idx="1"/>
          </p:nvPr>
        </p:nvSpPr>
        <p:spPr/>
        <p:txBody>
          <a:bodyPr>
            <a:noAutofit/>
          </a:bodyPr>
          <a:lstStyle/>
          <a:p>
            <a:pPr>
              <a:lnSpc>
                <a:spcPct val="120000"/>
              </a:lnSpc>
            </a:pPr>
            <a:r>
              <a:rPr lang="en-US" sz="2000" dirty="0">
                <a:latin typeface="Arial" panose="020B0604020202020204" pitchFamily="34" charset="0"/>
                <a:cs typeface="Arial" panose="020B0604020202020204" pitchFamily="34" charset="0"/>
              </a:rPr>
              <a:t>In 2020 ORDES completed 2 Blanket Purchase Agreement Studies tasking researches to help SSA design regulatory and policy changes to support work activity for transition aged (14-25) youth with disabilities. </a:t>
            </a:r>
          </a:p>
          <a:p>
            <a:pPr>
              <a:lnSpc>
                <a:spcPct val="120000"/>
              </a:lnSpc>
            </a:pPr>
            <a:r>
              <a:rPr lang="en-US" sz="2000" dirty="0">
                <a:latin typeface="Arial" panose="020B0604020202020204" pitchFamily="34" charset="0"/>
                <a:cs typeface="Arial" panose="020B0604020202020204" pitchFamily="34" charset="0"/>
              </a:rPr>
              <a:t>SSI Youth Community Based Report (soon to be public)</a:t>
            </a:r>
          </a:p>
          <a:p>
            <a:pPr>
              <a:lnSpc>
                <a:spcPct val="120000"/>
              </a:lnSpc>
            </a:pPr>
            <a:r>
              <a:rPr lang="en-US" sz="2000" dirty="0">
                <a:latin typeface="Arial" panose="020B0604020202020204" pitchFamily="34" charset="0"/>
                <a:cs typeface="Arial" panose="020B0604020202020204" pitchFamily="34" charset="0"/>
              </a:rPr>
              <a:t>SSI Youth Employment Report  (soon to be public)</a:t>
            </a:r>
          </a:p>
          <a:p>
            <a:pPr lvl="1">
              <a:lnSpc>
                <a:spcPct val="120000"/>
              </a:lnSpc>
              <a:buFont typeface="Wingdings" panose="05000000000000000000" pitchFamily="2" charset="2"/>
              <a:buChar char="§"/>
            </a:pPr>
            <a:r>
              <a:rPr lang="en-US" sz="1800" dirty="0">
                <a:latin typeface="Arial" panose="020B0604020202020204" pitchFamily="34" charset="0"/>
                <a:cs typeface="Arial" panose="020B0604020202020204" pitchFamily="34" charset="0"/>
              </a:rPr>
              <a:t>Identified helpful existing services and supports for transition aged disabled youth, </a:t>
            </a:r>
          </a:p>
          <a:p>
            <a:pPr lvl="1">
              <a:lnSpc>
                <a:spcPct val="120000"/>
              </a:lnSpc>
              <a:buFont typeface="Wingdings" panose="05000000000000000000" pitchFamily="2" charset="2"/>
              <a:buChar char="§"/>
            </a:pPr>
            <a:r>
              <a:rPr lang="en-US" sz="1800" dirty="0">
                <a:latin typeface="Arial" panose="020B0604020202020204" pitchFamily="34" charset="0"/>
                <a:cs typeface="Arial" panose="020B0604020202020204" pitchFamily="34" charset="0"/>
              </a:rPr>
              <a:t>Provided recommendations for further research and additional demonstration projects,</a:t>
            </a:r>
          </a:p>
          <a:p>
            <a:pPr lvl="1">
              <a:lnSpc>
                <a:spcPct val="120000"/>
              </a:lnSpc>
              <a:buFont typeface="Wingdings" panose="05000000000000000000" pitchFamily="2" charset="2"/>
              <a:buChar char="§"/>
            </a:pPr>
            <a:r>
              <a:rPr lang="en-US" sz="1800" dirty="0">
                <a:latin typeface="Arial" panose="020B0604020202020204" pitchFamily="34" charset="0"/>
                <a:cs typeface="Arial" panose="020B0604020202020204" pitchFamily="34" charset="0"/>
              </a:rPr>
              <a:t>Analyzed the effect of community based services and supports for transition aged youths with disabilities, and</a:t>
            </a:r>
          </a:p>
          <a:p>
            <a:pPr lvl="1">
              <a:lnSpc>
                <a:spcPct val="120000"/>
              </a:lnSpc>
              <a:buFont typeface="Wingdings" panose="05000000000000000000" pitchFamily="2" charset="2"/>
              <a:buChar char="§"/>
            </a:pPr>
            <a:r>
              <a:rPr lang="en-US" sz="1800" dirty="0">
                <a:latin typeface="Arial" panose="020B0604020202020204" pitchFamily="34" charset="0"/>
                <a:cs typeface="Arial" panose="020B0604020202020204" pitchFamily="34" charset="0"/>
              </a:rPr>
              <a:t>Provided helpful policy recommendations, specifically for the Agency’s consideration for revising SSI Continued Payments (Section 301).</a:t>
            </a:r>
            <a:endParaRPr lang="en-US" sz="7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6671450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00000"/>
              </a:lnSpc>
            </a:pPr>
            <a:r>
              <a:rPr lang="en-US" b="1" dirty="0">
                <a:latin typeface="Arial" panose="020B0604020202020204" pitchFamily="34" charset="0"/>
                <a:cs typeface="Arial" panose="020B0604020202020204" pitchFamily="34" charset="0"/>
              </a:rPr>
              <a:t>Resource that Address Challenges Faced by Youth and Families </a:t>
            </a:r>
          </a:p>
        </p:txBody>
      </p:sp>
      <p:sp>
        <p:nvSpPr>
          <p:cNvPr id="3" name="Content Placeholder 2"/>
          <p:cNvSpPr>
            <a:spLocks noGrp="1"/>
          </p:cNvSpPr>
          <p:nvPr>
            <p:ph idx="1"/>
          </p:nvPr>
        </p:nvSpPr>
        <p:spPr>
          <a:xfrm>
            <a:off x="838200" y="1849376"/>
            <a:ext cx="10515600" cy="4351338"/>
          </a:xfrm>
        </p:spPr>
        <p:txBody>
          <a:bodyPr>
            <a:normAutofit/>
          </a:bodyPr>
          <a:lstStyle/>
          <a:p>
            <a:pPr marL="457200" lvl="1" indent="0">
              <a:lnSpc>
                <a:spcPct val="110000"/>
              </a:lnSpc>
              <a:buNone/>
            </a:pPr>
            <a:r>
              <a:rPr lang="en-US" sz="2800" b="1" u="sng" dirty="0">
                <a:latin typeface="Arial" panose="020B0604020202020204" pitchFamily="34" charset="0"/>
                <a:cs typeface="Arial" panose="020B0604020202020204" pitchFamily="34" charset="0"/>
                <a:hlinkClick r:id="rId3"/>
              </a:rPr>
              <a:t>What You Need to Know About Your Supplemental Security Income (SSI) When You Turn 18.</a:t>
            </a:r>
            <a:r>
              <a:rPr lang="en-US" sz="2800" b="1" dirty="0">
                <a:latin typeface="Arial" panose="020B0604020202020204" pitchFamily="34" charset="0"/>
                <a:cs typeface="Arial" panose="020B0604020202020204" pitchFamily="34" charset="0"/>
              </a:rPr>
              <a:t> </a:t>
            </a:r>
          </a:p>
          <a:p>
            <a:pPr lvl="1">
              <a:lnSpc>
                <a:spcPct val="110000"/>
              </a:lnSpc>
            </a:pPr>
            <a:r>
              <a:rPr lang="en-US" dirty="0">
                <a:latin typeface="Arial" panose="020B0604020202020204" pitchFamily="34" charset="0"/>
                <a:cs typeface="Arial" panose="020B0604020202020204" pitchFamily="34" charset="0"/>
              </a:rPr>
              <a:t>SSA publication </a:t>
            </a:r>
          </a:p>
          <a:p>
            <a:pPr lvl="1">
              <a:lnSpc>
                <a:spcPct val="110000"/>
              </a:lnSpc>
            </a:pPr>
            <a:r>
              <a:rPr lang="en-US" dirty="0">
                <a:latin typeface="Arial" panose="020B0604020202020204" pitchFamily="34" charset="0"/>
                <a:cs typeface="Arial" panose="020B0604020202020204" pitchFamily="34" charset="0"/>
              </a:rPr>
              <a:t>Sent out to every year since 2016 to SSI recipients ages 14-17</a:t>
            </a:r>
          </a:p>
          <a:p>
            <a:pPr lvl="1">
              <a:lnSpc>
                <a:spcPct val="110000"/>
              </a:lnSpc>
              <a:spcAft>
                <a:spcPts val="2400"/>
              </a:spcAft>
            </a:pPr>
            <a:r>
              <a:rPr lang="en-US" dirty="0">
                <a:latin typeface="Arial" panose="020B0604020202020204" pitchFamily="34" charset="0"/>
                <a:cs typeface="Arial" panose="020B0604020202020204" pitchFamily="34" charset="0"/>
              </a:rPr>
              <a:t>Updated every year; 2021 mailing will go out this fall. </a:t>
            </a:r>
          </a:p>
          <a:p>
            <a:pPr marL="0" indent="0">
              <a:lnSpc>
                <a:spcPct val="110000"/>
              </a:lnSpc>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746913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b="1" dirty="0">
                <a:latin typeface="Arial" panose="020B0604020202020204" pitchFamily="34" charset="0"/>
                <a:cs typeface="Arial" panose="020B0604020202020204" pitchFamily="34" charset="0"/>
              </a:rPr>
              <a:t>Legislative Proposals / Future Plans </a:t>
            </a:r>
          </a:p>
        </p:txBody>
      </p:sp>
      <p:sp>
        <p:nvSpPr>
          <p:cNvPr id="3" name="Content Placeholder 2"/>
          <p:cNvSpPr>
            <a:spLocks noGrp="1"/>
          </p:cNvSpPr>
          <p:nvPr>
            <p:ph idx="1"/>
          </p:nvPr>
        </p:nvSpPr>
        <p:spPr/>
        <p:txBody>
          <a:bodyPr>
            <a:normAutofit fontScale="85000" lnSpcReduction="20000"/>
          </a:bodyPr>
          <a:lstStyle/>
          <a:p>
            <a:pPr marL="0" indent="0">
              <a:lnSpc>
                <a:spcPct val="100000"/>
              </a:lnSpc>
              <a:buNone/>
            </a:pPr>
            <a:r>
              <a:rPr lang="en-US" sz="3200" dirty="0">
                <a:latin typeface="Arial" panose="020B0604020202020204" pitchFamily="34" charset="0"/>
                <a:cs typeface="Arial" panose="020B0604020202020204" pitchFamily="34" charset="0"/>
              </a:rPr>
              <a:t>In the 2021 budget, SSA included the following legislative proposals:  </a:t>
            </a:r>
          </a:p>
          <a:p>
            <a:pPr>
              <a:lnSpc>
                <a:spcPct val="100000"/>
              </a:lnSpc>
            </a:pPr>
            <a:r>
              <a:rPr lang="en-US" sz="2400" b="1" dirty="0">
                <a:latin typeface="Arial" panose="020B0604020202020204" pitchFamily="34" charset="0"/>
                <a:cs typeface="Arial" panose="020B0604020202020204" pitchFamily="34" charset="0"/>
              </a:rPr>
              <a:t>Improve SSI youth work incentives </a:t>
            </a:r>
            <a:r>
              <a:rPr lang="en-US" sz="2400" dirty="0">
                <a:latin typeface="Arial" panose="020B0604020202020204" pitchFamily="34" charset="0"/>
                <a:cs typeface="Arial" panose="020B0604020202020204" pitchFamily="34" charset="0"/>
              </a:rPr>
              <a:t>by disregarding all earned income and eliminating income reporting requirements through age 20, providing a higher disregard of earnings with a gradual phase-down for SSI recipients between ages 21 and 25, and eliminating school enrollment reporting requirements.  </a:t>
            </a:r>
          </a:p>
          <a:p>
            <a:pPr>
              <a:lnSpc>
                <a:spcPct val="100000"/>
              </a:lnSpc>
            </a:pPr>
            <a:r>
              <a:rPr lang="en-US" sz="2400" b="1" dirty="0">
                <a:latin typeface="Arial" panose="020B0604020202020204" pitchFamily="34" charset="0"/>
                <a:cs typeface="Arial" panose="020B0604020202020204" pitchFamily="34" charset="0"/>
              </a:rPr>
              <a:t>Improve access to vocational rehabilitation services for SSI transition-age youth </a:t>
            </a:r>
            <a:r>
              <a:rPr lang="en-US" sz="2400" dirty="0">
                <a:latin typeface="Arial" panose="020B0604020202020204" pitchFamily="34" charset="0"/>
                <a:cs typeface="Arial" panose="020B0604020202020204" pitchFamily="34" charset="0"/>
              </a:rPr>
              <a:t>by allowing SSA to make referrals to these services.</a:t>
            </a:r>
          </a:p>
          <a:p>
            <a:pPr>
              <a:lnSpc>
                <a:spcPct val="100000"/>
              </a:lnSpc>
            </a:pPr>
            <a:endParaRPr lang="en-US" sz="2400" dirty="0">
              <a:latin typeface="Arial" panose="020B0604020202020204" pitchFamily="34" charset="0"/>
              <a:cs typeface="Arial" panose="020B0604020202020204" pitchFamily="34" charset="0"/>
            </a:endParaRPr>
          </a:p>
          <a:p>
            <a:pPr marL="0" indent="0">
              <a:lnSpc>
                <a:spcPct val="100000"/>
              </a:lnSpc>
              <a:buNone/>
            </a:pPr>
            <a:r>
              <a:rPr lang="en-US" sz="3200" dirty="0">
                <a:latin typeface="Arial" panose="020B0604020202020204" pitchFamily="34" charset="0"/>
                <a:cs typeface="Arial" panose="020B0604020202020204" pitchFamily="34" charset="0"/>
              </a:rPr>
              <a:t>DOL’s SSI Youth Solutions Conference 2021</a:t>
            </a:r>
          </a:p>
          <a:p>
            <a:pPr>
              <a:lnSpc>
                <a:spcPct val="100000"/>
              </a:lnSpc>
            </a:pPr>
            <a:r>
              <a:rPr lang="en-US" sz="2500" dirty="0">
                <a:latin typeface="Arial" panose="020B0604020202020204" pitchFamily="34" charset="0"/>
                <a:cs typeface="Arial" panose="020B0604020202020204" pitchFamily="34" charset="0"/>
              </a:rPr>
              <a:t>SSA will discuss with DOL the policy proposals that were developed that can help youth with disabilities—particularly youth receiving </a:t>
            </a:r>
            <a:r>
              <a:rPr lang="en-US" sz="2500" b="1" dirty="0">
                <a:latin typeface="Arial" panose="020B0604020202020204" pitchFamily="34" charset="0"/>
                <a:cs typeface="Arial" panose="020B0604020202020204" pitchFamily="34" charset="0"/>
              </a:rPr>
              <a:t>Supplemental Security Income (SSI)—</a:t>
            </a:r>
            <a:r>
              <a:rPr lang="en-US" sz="2500" dirty="0">
                <a:latin typeface="Arial" panose="020B0604020202020204" pitchFamily="34" charset="0"/>
                <a:cs typeface="Arial" panose="020B0604020202020204" pitchFamily="34" charset="0"/>
              </a:rPr>
              <a:t>successfully transition to adulthood.</a:t>
            </a:r>
          </a:p>
        </p:txBody>
      </p:sp>
    </p:spTree>
    <p:extLst>
      <p:ext uri="{BB962C8B-B14F-4D97-AF65-F5344CB8AC3E}">
        <p14:creationId xmlns:p14="http://schemas.microsoft.com/office/powerpoint/2010/main" val="14614696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00000"/>
              </a:lnSpc>
            </a:pPr>
            <a:r>
              <a:rPr lang="en-US" b="1" dirty="0">
                <a:latin typeface="Arial" panose="020B0604020202020204" pitchFamily="34" charset="0"/>
                <a:cs typeface="Arial" panose="020B0604020202020204" pitchFamily="34" charset="0"/>
              </a:rPr>
              <a:t>Office of Research, Demonstration, and Employment Support (ORDES) </a:t>
            </a:r>
          </a:p>
        </p:txBody>
      </p:sp>
      <p:sp>
        <p:nvSpPr>
          <p:cNvPr id="3" name="Content Placeholder 2"/>
          <p:cNvSpPr>
            <a:spLocks noGrp="1"/>
          </p:cNvSpPr>
          <p:nvPr>
            <p:ph idx="1"/>
          </p:nvPr>
        </p:nvSpPr>
        <p:spPr/>
        <p:txBody>
          <a:bodyPr>
            <a:normAutofit fontScale="70000" lnSpcReduction="20000"/>
          </a:bodyPr>
          <a:lstStyle/>
          <a:p>
            <a:pPr marL="0" indent="0">
              <a:lnSpc>
                <a:spcPct val="120000"/>
              </a:lnSpc>
              <a:buNone/>
            </a:pPr>
            <a:r>
              <a:rPr lang="en-US" b="1" dirty="0">
                <a:latin typeface="Arial" panose="020B0604020202020204" pitchFamily="34" charset="0"/>
                <a:cs typeface="Arial" panose="020B0604020202020204" pitchFamily="34" charset="0"/>
              </a:rPr>
              <a:t>ORDES</a:t>
            </a:r>
            <a:r>
              <a:rPr lang="en-US" dirty="0">
                <a:latin typeface="Arial" panose="020B0604020202020204" pitchFamily="34" charset="0"/>
                <a:cs typeface="Arial" panose="020B0604020202020204" pitchFamily="34" charset="0"/>
              </a:rPr>
              <a:t> </a:t>
            </a:r>
          </a:p>
          <a:p>
            <a:pPr>
              <a:lnSpc>
                <a:spcPct val="120000"/>
              </a:lnSpc>
            </a:pPr>
            <a:r>
              <a:rPr lang="en-US" dirty="0">
                <a:latin typeface="Arial" panose="020B0604020202020204" pitchFamily="34" charset="0"/>
                <a:cs typeface="Arial" panose="020B0604020202020204" pitchFamily="34" charset="0"/>
              </a:rPr>
              <a:t>Conducts research and analysis related to the Social Security Disability Insurance (SSDI) and Supplemental Security Income (SSI) programs.  </a:t>
            </a:r>
          </a:p>
          <a:p>
            <a:pPr>
              <a:lnSpc>
                <a:spcPct val="120000"/>
              </a:lnSpc>
            </a:pPr>
            <a:r>
              <a:rPr lang="en-US" dirty="0">
                <a:latin typeface="Arial" panose="020B0604020202020204" pitchFamily="34" charset="0"/>
                <a:cs typeface="Arial" panose="020B0604020202020204" pitchFamily="34" charset="0"/>
              </a:rPr>
              <a:t>Supports the employment of SSI and SSDI beneficiaries by administering employment support programs and developing agency policies on work incentives. </a:t>
            </a:r>
          </a:p>
          <a:p>
            <a:pPr>
              <a:lnSpc>
                <a:spcPct val="120000"/>
              </a:lnSpc>
            </a:pPr>
            <a:r>
              <a:rPr lang="en-US" dirty="0">
                <a:latin typeface="Arial" panose="020B0604020202020204" pitchFamily="34" charset="0"/>
                <a:cs typeface="Arial" panose="020B0604020202020204" pitchFamily="34" charset="0"/>
              </a:rPr>
              <a:t>Leads SSA’s research and policy efforts on child and youth transition. </a:t>
            </a:r>
          </a:p>
          <a:p>
            <a:pPr>
              <a:lnSpc>
                <a:spcPct val="120000"/>
              </a:lnSpc>
            </a:pPr>
            <a:r>
              <a:rPr lang="en-US" dirty="0">
                <a:latin typeface="Arial" panose="020B0604020202020204" pitchFamily="34" charset="0"/>
                <a:cs typeface="Arial" panose="020B0604020202020204" pitchFamily="34" charset="0"/>
              </a:rPr>
              <a:t>SSA is committed to improving adult employment outcomes and financial independence for SSI recipients and SSI applicants who are in the process of transitioning to adulthood. </a:t>
            </a:r>
          </a:p>
          <a:p>
            <a:pPr>
              <a:lnSpc>
                <a:spcPct val="120000"/>
              </a:lnSpc>
            </a:pPr>
            <a:r>
              <a:rPr lang="en-US" dirty="0">
                <a:latin typeface="Arial" panose="020B0604020202020204" pitchFamily="34" charset="0"/>
                <a:cs typeface="Arial" panose="020B0604020202020204" pitchFamily="34" charset="0"/>
              </a:rPr>
              <a:t>All efforts at the agency continue to incorporate lessons learned from SSA’s Youth Transition Demonstration (YTD) and the Promoting Readiness of Minors in SSI (PROMISE) demonstration. </a:t>
            </a:r>
          </a:p>
          <a:p>
            <a:pPr marL="0" indent="0">
              <a:lnSpc>
                <a:spcPct val="120000"/>
              </a:lnSpc>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02058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00000"/>
              </a:lnSpc>
            </a:pPr>
            <a:r>
              <a:rPr lang="en-US" b="1" dirty="0">
                <a:latin typeface="Arial" panose="020B0604020202020204" pitchFamily="34" charset="0"/>
                <a:cs typeface="Arial" panose="020B0604020202020204" pitchFamily="34" charset="0"/>
              </a:rPr>
              <a:t>Supplemental Security Income (SSI) for Youth</a:t>
            </a:r>
          </a:p>
        </p:txBody>
      </p:sp>
      <p:sp>
        <p:nvSpPr>
          <p:cNvPr id="3" name="Content Placeholder 2"/>
          <p:cNvSpPr>
            <a:spLocks noGrp="1"/>
          </p:cNvSpPr>
          <p:nvPr>
            <p:ph idx="1"/>
          </p:nvPr>
        </p:nvSpPr>
        <p:spPr/>
        <p:txBody>
          <a:bodyPr>
            <a:normAutofit fontScale="92500" lnSpcReduction="10000"/>
          </a:bodyPr>
          <a:lstStyle/>
          <a:p>
            <a:pPr>
              <a:lnSpc>
                <a:spcPct val="100000"/>
              </a:lnSpc>
            </a:pPr>
            <a:r>
              <a:rPr lang="en-US" dirty="0">
                <a:latin typeface="Arial" panose="020B0604020202020204" pitchFamily="34" charset="0"/>
                <a:cs typeface="Arial" panose="020B0604020202020204" pitchFamily="34" charset="0"/>
              </a:rPr>
              <a:t>As of December 2019, the number of SSI recipients was about 8.1 million. </a:t>
            </a:r>
          </a:p>
          <a:p>
            <a:pPr marL="0" indent="0">
              <a:lnSpc>
                <a:spcPct val="100000"/>
              </a:lnSpc>
              <a:buNone/>
            </a:pPr>
            <a:endParaRPr lang="en-US" dirty="0">
              <a:latin typeface="Arial" panose="020B0604020202020204" pitchFamily="34" charset="0"/>
              <a:cs typeface="Arial" panose="020B0604020202020204" pitchFamily="34" charset="0"/>
            </a:endParaRPr>
          </a:p>
          <a:p>
            <a:pPr>
              <a:lnSpc>
                <a:spcPct val="100000"/>
              </a:lnSpc>
            </a:pPr>
            <a:r>
              <a:rPr lang="en-US" dirty="0">
                <a:latin typeface="Arial" panose="020B0604020202020204" pitchFamily="34" charset="0"/>
                <a:cs typeface="Arial" panose="020B0604020202020204" pitchFamily="34" charset="0"/>
              </a:rPr>
              <a:t>Of this total, 1.1 million were under age 18.</a:t>
            </a:r>
          </a:p>
          <a:p>
            <a:pPr>
              <a:lnSpc>
                <a:spcPct val="100000"/>
              </a:lnSpc>
            </a:pPr>
            <a:endParaRPr lang="en-US" dirty="0">
              <a:latin typeface="Arial" panose="020B0604020202020204" pitchFamily="34" charset="0"/>
              <a:cs typeface="Arial" panose="020B0604020202020204" pitchFamily="34" charset="0"/>
            </a:endParaRPr>
          </a:p>
          <a:p>
            <a:pPr>
              <a:lnSpc>
                <a:spcPct val="100000"/>
              </a:lnSpc>
            </a:pPr>
            <a:r>
              <a:rPr lang="en-US" dirty="0"/>
              <a:t>In 2015, approximately 48 percent of youth had SSI benefits terminated due to age 18 redetermination.</a:t>
            </a:r>
          </a:p>
          <a:p>
            <a:pPr marL="0" indent="0">
              <a:lnSpc>
                <a:spcPct val="100000"/>
              </a:lnSpc>
              <a:buNone/>
            </a:pPr>
            <a:endParaRPr lang="en-US" dirty="0">
              <a:latin typeface="Arial" panose="020B0604020202020204" pitchFamily="34" charset="0"/>
              <a:cs typeface="Arial" panose="020B0604020202020204" pitchFamily="34" charset="0"/>
            </a:endParaRPr>
          </a:p>
          <a:p>
            <a:pPr>
              <a:lnSpc>
                <a:spcPct val="100000"/>
              </a:lnSpc>
            </a:pPr>
            <a:r>
              <a:rPr lang="en-US" dirty="0">
                <a:latin typeface="Arial" panose="020B0604020202020204" pitchFamily="34" charset="0"/>
                <a:cs typeface="Arial" panose="020B0604020202020204" pitchFamily="34" charset="0"/>
              </a:rPr>
              <a:t>The maximum monthly Federal amount for 2021 is $794 / month.  </a:t>
            </a:r>
          </a:p>
        </p:txBody>
      </p:sp>
    </p:spTree>
    <p:extLst>
      <p:ext uri="{BB962C8B-B14F-4D97-AF65-F5344CB8AC3E}">
        <p14:creationId xmlns:p14="http://schemas.microsoft.com/office/powerpoint/2010/main" val="30590521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b="1" dirty="0">
                <a:latin typeface="Arial" panose="020B0604020202020204" pitchFamily="34" charset="0"/>
                <a:cs typeface="Arial" panose="020B0604020202020204" pitchFamily="34" charset="0"/>
              </a:rPr>
              <a:t>COVID-19 Pandemic Impacts  </a:t>
            </a:r>
          </a:p>
        </p:txBody>
      </p:sp>
      <p:sp>
        <p:nvSpPr>
          <p:cNvPr id="3" name="Content Placeholder 2"/>
          <p:cNvSpPr>
            <a:spLocks noGrp="1"/>
          </p:cNvSpPr>
          <p:nvPr>
            <p:ph idx="1"/>
          </p:nvPr>
        </p:nvSpPr>
        <p:spPr/>
        <p:txBody>
          <a:bodyPr>
            <a:normAutofit fontScale="92500" lnSpcReduction="20000"/>
          </a:bodyPr>
          <a:lstStyle/>
          <a:p>
            <a:pPr>
              <a:lnSpc>
                <a:spcPct val="100000"/>
              </a:lnSpc>
            </a:pPr>
            <a:r>
              <a:rPr lang="en-US" dirty="0">
                <a:latin typeface="Arial" panose="020B0604020202020204" pitchFamily="34" charset="0"/>
                <a:cs typeface="Arial" panose="020B0604020202020204" pitchFamily="34" charset="0"/>
              </a:rPr>
              <a:t>Field Offices limited face to face operation.  </a:t>
            </a:r>
          </a:p>
          <a:p>
            <a:pPr>
              <a:lnSpc>
                <a:spcPct val="100000"/>
              </a:lnSpc>
            </a:pPr>
            <a:r>
              <a:rPr lang="en-US" dirty="0">
                <a:latin typeface="Arial" panose="020B0604020202020204" pitchFamily="34" charset="0"/>
                <a:cs typeface="Arial" panose="020B0604020202020204" pitchFamily="34" charset="0"/>
              </a:rPr>
              <a:t>Decrease in SSI awards </a:t>
            </a:r>
          </a:p>
          <a:p>
            <a:pPr>
              <a:lnSpc>
                <a:spcPct val="100000"/>
              </a:lnSpc>
            </a:pPr>
            <a:r>
              <a:rPr lang="en-US" dirty="0">
                <a:latin typeface="Arial" panose="020B0604020202020204" pitchFamily="34" charset="0"/>
                <a:cs typeface="Arial" panose="020B0604020202020204" pitchFamily="34" charset="0"/>
              </a:rPr>
              <a:t>Instituted a temporary stop in fully processing electronic age-18 redeterminations and continuing disability reviews (CDR’s)  </a:t>
            </a:r>
          </a:p>
          <a:p>
            <a:pPr>
              <a:lnSpc>
                <a:spcPct val="100000"/>
              </a:lnSpc>
            </a:pPr>
            <a:r>
              <a:rPr lang="en-US" dirty="0">
                <a:latin typeface="Arial" panose="020B0604020202020204" pitchFamily="34" charset="0"/>
                <a:cs typeface="Arial" panose="020B0604020202020204" pitchFamily="34" charset="0"/>
              </a:rPr>
              <a:t>Held adverse actions (overpayments, cessations)</a:t>
            </a:r>
          </a:p>
          <a:p>
            <a:pPr>
              <a:lnSpc>
                <a:spcPct val="100000"/>
              </a:lnSpc>
            </a:pPr>
            <a:r>
              <a:rPr lang="en-US" b="1" dirty="0">
                <a:latin typeface="Arial" panose="020B0604020202020204" pitchFamily="34" charset="0"/>
                <a:cs typeface="Arial" panose="020B0604020202020204" pitchFamily="34" charset="0"/>
              </a:rPr>
              <a:t>May 8, 2020 </a:t>
            </a:r>
            <a:r>
              <a:rPr lang="en-US" dirty="0">
                <a:latin typeface="Arial" panose="020B0604020202020204" pitchFamily="34" charset="0"/>
                <a:cs typeface="Arial" panose="020B0604020202020204" pitchFamily="34" charset="0"/>
              </a:rPr>
              <a:t>SSA resumed processing all fully electronic age-18 redeterminations and medical CDR’s</a:t>
            </a:r>
          </a:p>
          <a:p>
            <a:pPr>
              <a:lnSpc>
                <a:spcPct val="100000"/>
              </a:lnSpc>
            </a:pPr>
            <a:r>
              <a:rPr lang="en-US" b="1" dirty="0">
                <a:latin typeface="Arial" panose="020B0604020202020204" pitchFamily="34" charset="0"/>
                <a:cs typeface="Arial" panose="020B0604020202020204" pitchFamily="34" charset="0"/>
              </a:rPr>
              <a:t>March 2021 </a:t>
            </a:r>
            <a:r>
              <a:rPr lang="en-US" dirty="0"/>
              <a:t>Public Affairs Specialists began intensive outreach to the vulnerable population, including establishing relationships with helping agencies, began March 2021.</a:t>
            </a:r>
          </a:p>
          <a:p>
            <a:pPr>
              <a:lnSpc>
                <a:spcPct val="100000"/>
              </a:lnSpc>
            </a:pPr>
            <a:r>
              <a:rPr lang="en-US" sz="2400" dirty="0"/>
              <a:t>The Commissioner just announced a new position </a:t>
            </a:r>
            <a:r>
              <a:rPr lang="en-US" sz="2400" b="1" i="1" dirty="0"/>
              <a:t>Vulnerable Populations Liaison </a:t>
            </a:r>
          </a:p>
          <a:p>
            <a:pPr>
              <a:lnSpc>
                <a:spcPct val="100000"/>
              </a:lnSpc>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641546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b="1" dirty="0">
                <a:latin typeface="Arial" panose="020B0604020202020204" pitchFamily="34" charset="0"/>
                <a:cs typeface="Arial" panose="020B0604020202020204" pitchFamily="34" charset="0"/>
              </a:rPr>
              <a:t>Demonstrations/Research</a:t>
            </a:r>
            <a:r>
              <a:rPr lang="en-US" dirty="0">
                <a:latin typeface="Arial" panose="020B0604020202020204" pitchFamily="34" charset="0"/>
                <a:cs typeface="Arial" panose="020B0604020202020204" pitchFamily="34" charset="0"/>
              </a:rPr>
              <a:t> </a:t>
            </a:r>
          </a:p>
        </p:txBody>
      </p:sp>
      <p:sp>
        <p:nvSpPr>
          <p:cNvPr id="3" name="Content Placeholder 2"/>
          <p:cNvSpPr>
            <a:spLocks noGrp="1"/>
          </p:cNvSpPr>
          <p:nvPr>
            <p:ph idx="1"/>
          </p:nvPr>
        </p:nvSpPr>
        <p:spPr/>
        <p:txBody>
          <a:bodyPr>
            <a:normAutofit fontScale="77500" lnSpcReduction="20000"/>
          </a:bodyPr>
          <a:lstStyle/>
          <a:p>
            <a:pPr>
              <a:lnSpc>
                <a:spcPct val="110000"/>
              </a:lnSpc>
            </a:pPr>
            <a:r>
              <a:rPr lang="en-US" b="1" dirty="0">
                <a:latin typeface="Arial" panose="020B0604020202020204" pitchFamily="34" charset="0"/>
                <a:cs typeface="Arial" panose="020B0604020202020204" pitchFamily="34" charset="0"/>
              </a:rPr>
              <a:t>Youth Transition Demonstration (YTD) </a:t>
            </a:r>
            <a:r>
              <a:rPr lang="en-US" dirty="0">
                <a:latin typeface="Arial" panose="020B0604020202020204" pitchFamily="34" charset="0"/>
                <a:cs typeface="Arial" panose="020B0604020202020204" pitchFamily="34" charset="0"/>
              </a:rPr>
              <a:t>–Tested interventions and waivers</a:t>
            </a:r>
          </a:p>
          <a:p>
            <a:pPr lvl="1">
              <a:lnSpc>
                <a:spcPct val="110000"/>
              </a:lnSpc>
              <a:buFont typeface="Wingdings" panose="05000000000000000000" pitchFamily="2" charset="2"/>
              <a:buChar char="§"/>
            </a:pPr>
            <a:r>
              <a:rPr lang="en-US" dirty="0">
                <a:latin typeface="Arial" panose="020B0604020202020204" pitchFamily="34" charset="0"/>
                <a:cs typeface="Arial" panose="020B0604020202020204" pitchFamily="34" charset="0"/>
              </a:rPr>
              <a:t>SSI recipients ages 14-25</a:t>
            </a:r>
          </a:p>
          <a:p>
            <a:pPr lvl="1">
              <a:lnSpc>
                <a:spcPct val="110000"/>
              </a:lnSpc>
              <a:buFont typeface="Wingdings" panose="05000000000000000000" pitchFamily="2" charset="2"/>
              <a:buChar char="§"/>
            </a:pPr>
            <a:r>
              <a:rPr lang="en-US" dirty="0">
                <a:latin typeface="Arial" panose="020B0604020202020204" pitchFamily="34" charset="0"/>
                <a:cs typeface="Arial" panose="020B0604020202020204" pitchFamily="34" charset="0"/>
              </a:rPr>
              <a:t>2 phases; 6 Sites; 880 youth per site randomly assigned</a:t>
            </a:r>
          </a:p>
          <a:p>
            <a:pPr lvl="1">
              <a:lnSpc>
                <a:spcPct val="110000"/>
              </a:lnSpc>
              <a:buFont typeface="Wingdings" panose="05000000000000000000" pitchFamily="2" charset="2"/>
              <a:buChar char="§"/>
            </a:pPr>
            <a:r>
              <a:rPr lang="en-US" dirty="0">
                <a:latin typeface="Arial" panose="020B0604020202020204" pitchFamily="34" charset="0"/>
                <a:cs typeface="Arial" panose="020B0604020202020204" pitchFamily="34" charset="0"/>
              </a:rPr>
              <a:t>Phase 1 sites: 2006-2010, Phase 2 sites: 2008-2012, Final report completed in 2014</a:t>
            </a:r>
          </a:p>
          <a:p>
            <a:pPr>
              <a:lnSpc>
                <a:spcPct val="110000"/>
              </a:lnSpc>
            </a:pPr>
            <a:endParaRPr lang="en-US" dirty="0">
              <a:latin typeface="Arial" panose="020B0604020202020204" pitchFamily="34" charset="0"/>
              <a:cs typeface="Arial" panose="020B0604020202020204" pitchFamily="34" charset="0"/>
            </a:endParaRPr>
          </a:p>
          <a:p>
            <a:pPr>
              <a:lnSpc>
                <a:spcPct val="110000"/>
              </a:lnSpc>
            </a:pPr>
            <a:r>
              <a:rPr lang="en-US" b="1" dirty="0">
                <a:latin typeface="Arial" panose="020B0604020202020204" pitchFamily="34" charset="0"/>
                <a:cs typeface="Arial" panose="020B0604020202020204" pitchFamily="34" charset="0"/>
              </a:rPr>
              <a:t>Promoting Readiness of Minors in SSI (PROMISE)-</a:t>
            </a:r>
            <a:r>
              <a:rPr lang="en-US" dirty="0">
                <a:latin typeface="Arial" panose="020B0604020202020204" pitchFamily="34" charset="0"/>
                <a:cs typeface="Arial" panose="020B0604020202020204" pitchFamily="34" charset="0"/>
              </a:rPr>
              <a:t>Testing interventions</a:t>
            </a:r>
          </a:p>
          <a:p>
            <a:pPr lvl="1">
              <a:lnSpc>
                <a:spcPct val="110000"/>
              </a:lnSpc>
              <a:buFont typeface="Wingdings" panose="05000000000000000000" pitchFamily="2" charset="2"/>
              <a:buChar char="§"/>
            </a:pPr>
            <a:r>
              <a:rPr lang="en-US" dirty="0">
                <a:latin typeface="Arial" panose="020B0604020202020204" pitchFamily="34" charset="0"/>
                <a:cs typeface="Arial" panose="020B0604020202020204" pitchFamily="34" charset="0"/>
              </a:rPr>
              <a:t>Joint project with Departments of Education, Labor, Health and Human Services. </a:t>
            </a:r>
          </a:p>
          <a:p>
            <a:pPr lvl="1">
              <a:lnSpc>
                <a:spcPct val="110000"/>
              </a:lnSpc>
              <a:buFont typeface="Wingdings" panose="05000000000000000000" pitchFamily="2" charset="2"/>
              <a:buChar char="§"/>
            </a:pPr>
            <a:r>
              <a:rPr lang="en-US" dirty="0">
                <a:latin typeface="Arial" panose="020B0604020202020204" pitchFamily="34" charset="0"/>
                <a:cs typeface="Arial" panose="020B0604020202020204" pitchFamily="34" charset="0"/>
              </a:rPr>
              <a:t>SSI recipients ages 14-16 and their families</a:t>
            </a:r>
          </a:p>
          <a:p>
            <a:pPr lvl="1">
              <a:lnSpc>
                <a:spcPct val="110000"/>
              </a:lnSpc>
              <a:buFont typeface="Wingdings" panose="05000000000000000000" pitchFamily="2" charset="2"/>
              <a:buChar char="§"/>
            </a:pPr>
            <a:r>
              <a:rPr lang="en-US" dirty="0">
                <a:latin typeface="Arial" panose="020B0604020202020204" pitchFamily="34" charset="0"/>
                <a:cs typeface="Arial" panose="020B0604020202020204" pitchFamily="34" charset="0"/>
              </a:rPr>
              <a:t>Department of Education funded grants to 6 projects in 11 states; 2,000 youth per site randomly assigned.</a:t>
            </a:r>
          </a:p>
          <a:p>
            <a:pPr lvl="1">
              <a:lnSpc>
                <a:spcPct val="110000"/>
              </a:lnSpc>
              <a:buFont typeface="Wingdings" panose="05000000000000000000" pitchFamily="2" charset="2"/>
              <a:buChar char="§"/>
            </a:pPr>
            <a:r>
              <a:rPr lang="en-US" dirty="0">
                <a:latin typeface="Arial" panose="020B0604020202020204" pitchFamily="34" charset="0"/>
                <a:cs typeface="Arial" panose="020B0604020202020204" pitchFamily="34" charset="0"/>
              </a:rPr>
              <a:t>Recruitment April 2014-April 2016, Services through September 2018 or 2019 depending on the site;  SSA’s evaluation will continue through 2022 </a:t>
            </a:r>
          </a:p>
          <a:p>
            <a:pPr lvl="1">
              <a:lnSpc>
                <a:spcPct val="110000"/>
              </a:lnSpc>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0875474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b="1" dirty="0">
                <a:latin typeface="Arial" panose="020B0604020202020204" pitchFamily="34" charset="0"/>
                <a:cs typeface="Arial" panose="020B0604020202020204" pitchFamily="34" charset="0"/>
              </a:rPr>
              <a:t>Demonstrations/Research cont.</a:t>
            </a:r>
          </a:p>
        </p:txBody>
      </p:sp>
      <p:sp>
        <p:nvSpPr>
          <p:cNvPr id="3" name="Content Placeholder 2"/>
          <p:cNvSpPr>
            <a:spLocks noGrp="1"/>
          </p:cNvSpPr>
          <p:nvPr>
            <p:ph idx="1"/>
          </p:nvPr>
        </p:nvSpPr>
        <p:spPr/>
        <p:txBody>
          <a:bodyPr>
            <a:normAutofit fontScale="92500" lnSpcReduction="10000"/>
          </a:bodyPr>
          <a:lstStyle/>
          <a:p>
            <a:pPr>
              <a:lnSpc>
                <a:spcPct val="100000"/>
              </a:lnSpc>
            </a:pPr>
            <a:r>
              <a:rPr lang="en-US" b="1" dirty="0">
                <a:latin typeface="Arial" panose="020B0604020202020204" pitchFamily="34" charset="0"/>
                <a:cs typeface="Arial" panose="020B0604020202020204" pitchFamily="34" charset="0"/>
              </a:rPr>
              <a:t>Ohio Direct Referral Demonstration  (ODRD) </a:t>
            </a:r>
            <a:r>
              <a:rPr lang="en-US" dirty="0">
                <a:latin typeface="Arial" panose="020B0604020202020204" pitchFamily="34" charset="0"/>
                <a:cs typeface="Arial" panose="020B0604020202020204" pitchFamily="34" charset="0"/>
              </a:rPr>
              <a:t>– Testing the effectiveness of the formal referrals to Vocational Rehabilitation services  </a:t>
            </a:r>
          </a:p>
          <a:p>
            <a:pPr lvl="1">
              <a:lnSpc>
                <a:spcPct val="100000"/>
              </a:lnSpc>
              <a:buFont typeface="Wingdings" panose="05000000000000000000" pitchFamily="2" charset="2"/>
              <a:buChar char="§"/>
            </a:pPr>
            <a:r>
              <a:rPr lang="en-US" dirty="0">
                <a:latin typeface="Arial" panose="020B0604020202020204" pitchFamily="34" charset="0"/>
                <a:cs typeface="Arial" panose="020B0604020202020204" pitchFamily="34" charset="0"/>
              </a:rPr>
              <a:t>Collaboration with Ohio Division of Disability Determination Services (DDD) and the Opportunities of Ohioans with Disabilities and the Bureau of Vocational Rehabilitation(OOD/OBVR)</a:t>
            </a:r>
          </a:p>
          <a:p>
            <a:pPr lvl="1">
              <a:lnSpc>
                <a:spcPct val="100000"/>
              </a:lnSpc>
              <a:buFont typeface="Wingdings" panose="05000000000000000000" pitchFamily="2" charset="2"/>
              <a:buChar char="§"/>
            </a:pPr>
            <a:r>
              <a:rPr lang="en-US" dirty="0">
                <a:latin typeface="Arial" panose="020B0604020202020204" pitchFamily="34" charset="0"/>
                <a:cs typeface="Arial" panose="020B0604020202020204" pitchFamily="34" charset="0"/>
              </a:rPr>
              <a:t>18-19 year olds who are applying for SSDI or SSI; or SSI recipients who continuing eligibility for SSI is being redetermined by SSA at age 18 in Ohio. </a:t>
            </a:r>
          </a:p>
          <a:p>
            <a:pPr lvl="1">
              <a:lnSpc>
                <a:spcPct val="100000"/>
              </a:lnSpc>
              <a:buFont typeface="Wingdings" panose="05000000000000000000" pitchFamily="2" charset="2"/>
              <a:buChar char="§"/>
            </a:pPr>
            <a:r>
              <a:rPr lang="en-US" dirty="0">
                <a:latin typeface="Arial" panose="020B0604020202020204" pitchFamily="34" charset="0"/>
                <a:cs typeface="Arial" panose="020B0604020202020204" pitchFamily="34" charset="0"/>
              </a:rPr>
              <a:t>Recruitment goal is 750 youth randomly assigned youth.</a:t>
            </a:r>
          </a:p>
          <a:p>
            <a:pPr lvl="1">
              <a:lnSpc>
                <a:spcPct val="100000"/>
              </a:lnSpc>
              <a:buFont typeface="Wingdings" panose="05000000000000000000" pitchFamily="2" charset="2"/>
              <a:buChar char="§"/>
            </a:pPr>
            <a:r>
              <a:rPr lang="en-US" dirty="0">
                <a:latin typeface="Arial" panose="020B0604020202020204" pitchFamily="34" charset="0"/>
                <a:cs typeface="Arial" panose="020B0604020202020204" pitchFamily="34" charset="0"/>
              </a:rPr>
              <a:t>Recruitment began in late January 2020; ceased due to COVID in March 2020; Resumed recruitment July 2020.  </a:t>
            </a:r>
          </a:p>
          <a:p>
            <a:pPr lvl="1">
              <a:lnSpc>
                <a:spcPct val="100000"/>
              </a:lnSpc>
              <a:buFont typeface="Wingdings" panose="05000000000000000000" pitchFamily="2" charset="2"/>
              <a:buChar char="§"/>
            </a:pPr>
            <a:r>
              <a:rPr lang="en-US" dirty="0">
                <a:latin typeface="Arial" panose="020B0604020202020204" pitchFamily="34" charset="0"/>
                <a:cs typeface="Arial" panose="020B0604020202020204" pitchFamily="34" charset="0"/>
              </a:rPr>
              <a:t>Final report 2022. </a:t>
            </a:r>
          </a:p>
          <a:p>
            <a:pPr marL="0" indent="0">
              <a:lnSpc>
                <a:spcPct val="100000"/>
              </a:lnSpc>
              <a:buNone/>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10312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Lessons Learned from SSA Demonstrations State-of-the-Science Meeting</a:t>
            </a:r>
            <a:r>
              <a:rPr lang="en-US" dirty="0"/>
              <a:t>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Tuesday, June 15, 2021 from 9:45 AM to 6:00 PM EDT</a:t>
            </a:r>
          </a:p>
          <a:p>
            <a:r>
              <a:rPr lang="en-US" dirty="0"/>
              <a:t>A full-day virtual event dedicated to discussing lessons learned from the U.S. Social Security Administration's past tests of policies and programs to improve beneficiary work outcomes and directions for future research.</a:t>
            </a:r>
          </a:p>
          <a:p>
            <a:r>
              <a:rPr lang="en-US" dirty="0"/>
              <a:t>450 participants.</a:t>
            </a:r>
          </a:p>
          <a:p>
            <a:r>
              <a:rPr lang="en-US" dirty="0"/>
              <a:t>Slides and videos from the event are available at </a:t>
            </a:r>
          </a:p>
          <a:p>
            <a:pPr lvl="1">
              <a:buFont typeface="Wingdings" panose="05000000000000000000" pitchFamily="2" charset="2"/>
              <a:buChar char="§"/>
            </a:pPr>
            <a:r>
              <a:rPr lang="en-US" dirty="0">
                <a:hlinkClick r:id="rId3"/>
              </a:rPr>
              <a:t>Lessons Learned from SSA Demonstrations State-of-the-Science Meeting (abtassociates.com)</a:t>
            </a:r>
            <a:endParaRPr lang="en-US" dirty="0"/>
          </a:p>
          <a:p>
            <a:pPr marL="457200" lvl="1" indent="0">
              <a:buNone/>
            </a:pPr>
            <a:r>
              <a:rPr lang="en-US" dirty="0"/>
              <a:t>There will be a book of papers and discussant comments available in the fall; </a:t>
            </a:r>
            <a:r>
              <a:rPr lang="en-US" b="1" dirty="0"/>
              <a:t>One chapter is all about youth transition, but other chapters are relevant.</a:t>
            </a:r>
          </a:p>
        </p:txBody>
      </p:sp>
    </p:spTree>
    <p:extLst>
      <p:ext uri="{BB962C8B-B14F-4D97-AF65-F5344CB8AC3E}">
        <p14:creationId xmlns:p14="http://schemas.microsoft.com/office/powerpoint/2010/main" val="3423731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nSpc>
                <a:spcPct val="100000"/>
              </a:lnSpc>
            </a:pPr>
            <a:r>
              <a:rPr lang="en-US" b="1" dirty="0">
                <a:latin typeface="Arial" panose="020B0604020202020204" pitchFamily="34" charset="0"/>
                <a:cs typeface="Arial" panose="020B0604020202020204" pitchFamily="34" charset="0"/>
              </a:rPr>
              <a:t>Specific Work Incentives and Supports for SSI Youth</a:t>
            </a:r>
          </a:p>
        </p:txBody>
      </p:sp>
      <p:sp>
        <p:nvSpPr>
          <p:cNvPr id="3" name="Content Placeholder 2"/>
          <p:cNvSpPr>
            <a:spLocks noGrp="1"/>
          </p:cNvSpPr>
          <p:nvPr>
            <p:ph idx="1"/>
          </p:nvPr>
        </p:nvSpPr>
        <p:spPr/>
        <p:txBody>
          <a:bodyPr>
            <a:normAutofit fontScale="85000" lnSpcReduction="20000"/>
          </a:bodyPr>
          <a:lstStyle/>
          <a:p>
            <a:pPr>
              <a:lnSpc>
                <a:spcPct val="110000"/>
              </a:lnSpc>
            </a:pPr>
            <a:r>
              <a:rPr lang="en-US" dirty="0">
                <a:latin typeface="Arial" panose="020B0604020202020204" pitchFamily="34" charset="0"/>
                <a:cs typeface="Arial" panose="020B0604020202020204" pitchFamily="34" charset="0"/>
              </a:rPr>
              <a:t>Continued payments under Vocational Rehabilitation or Similar Program (Section 301) </a:t>
            </a:r>
          </a:p>
          <a:p>
            <a:pPr>
              <a:lnSpc>
                <a:spcPct val="110000"/>
              </a:lnSpc>
            </a:pPr>
            <a:r>
              <a:rPr lang="en-US" dirty="0">
                <a:latin typeface="Arial" panose="020B0604020202020204" pitchFamily="34" charset="0"/>
                <a:cs typeface="Arial" panose="020B0604020202020204" pitchFamily="34" charset="0"/>
              </a:rPr>
              <a:t>Student Earned Income Exclusion (SEIE)</a:t>
            </a:r>
          </a:p>
          <a:p>
            <a:pPr lvl="1">
              <a:lnSpc>
                <a:spcPct val="110000"/>
              </a:lnSpc>
              <a:buFont typeface="Wingdings" panose="05000000000000000000" pitchFamily="2" charset="2"/>
              <a:buChar char="§"/>
            </a:pPr>
            <a:r>
              <a:rPr lang="en-US" dirty="0">
                <a:latin typeface="Arial" panose="020B0604020202020204" pitchFamily="34" charset="0"/>
                <a:cs typeface="Arial" panose="020B0604020202020204" pitchFamily="34" charset="0"/>
              </a:rPr>
              <a:t>Maximum amount of income exclusion in 2021 is $1930/monthly not to exceed $7770 annually</a:t>
            </a:r>
          </a:p>
          <a:p>
            <a:pPr>
              <a:lnSpc>
                <a:spcPct val="110000"/>
              </a:lnSpc>
            </a:pPr>
            <a:r>
              <a:rPr lang="en-US" dirty="0">
                <a:latin typeface="Arial" panose="020B0604020202020204" pitchFamily="34" charset="0"/>
                <a:cs typeface="Arial" panose="020B0604020202020204" pitchFamily="34" charset="0"/>
              </a:rPr>
              <a:t>Plan to Achieve Self Support (PASS) </a:t>
            </a:r>
          </a:p>
          <a:p>
            <a:pPr>
              <a:lnSpc>
                <a:spcPct val="110000"/>
              </a:lnSpc>
            </a:pPr>
            <a:r>
              <a:rPr lang="en-US" dirty="0">
                <a:latin typeface="Arial" panose="020B0604020202020204" pitchFamily="34" charset="0"/>
                <a:cs typeface="Arial" panose="020B0604020202020204" pitchFamily="34" charset="0"/>
              </a:rPr>
              <a:t>Work Incentives Planning Assistance (WIPA)</a:t>
            </a:r>
          </a:p>
          <a:p>
            <a:pPr lvl="1">
              <a:lnSpc>
                <a:spcPct val="110000"/>
              </a:lnSpc>
              <a:buFont typeface="Wingdings" panose="05000000000000000000" pitchFamily="2" charset="2"/>
              <a:buChar char="§"/>
            </a:pPr>
            <a:r>
              <a:rPr lang="en-US" dirty="0">
                <a:latin typeface="Arial" panose="020B0604020202020204" pitchFamily="34" charset="0"/>
                <a:cs typeface="Arial" panose="020B0604020202020204" pitchFamily="34" charset="0"/>
              </a:rPr>
              <a:t>Contact information for WIPA’s </a:t>
            </a:r>
            <a:r>
              <a:rPr lang="en-US" dirty="0">
                <a:latin typeface="Arial" panose="020B0604020202020204" pitchFamily="34" charset="0"/>
                <a:cs typeface="Arial" panose="020B0604020202020204" pitchFamily="34" charset="0"/>
                <a:hlinkClick r:id="rId3"/>
              </a:rPr>
              <a:t>https://choosework.ssa.gov</a:t>
            </a:r>
            <a:endParaRPr lang="en-US" dirty="0">
              <a:latin typeface="Arial" panose="020B0604020202020204" pitchFamily="34" charset="0"/>
              <a:cs typeface="Arial" panose="020B0604020202020204" pitchFamily="34" charset="0"/>
            </a:endParaRPr>
          </a:p>
          <a:p>
            <a:pPr>
              <a:lnSpc>
                <a:spcPct val="110000"/>
              </a:lnSpc>
            </a:pPr>
            <a:r>
              <a:rPr lang="en-US" dirty="0">
                <a:latin typeface="Arial" panose="020B0604020202020204" pitchFamily="34" charset="0"/>
                <a:cs typeface="Arial" panose="020B0604020202020204" pitchFamily="34" charset="0"/>
              </a:rPr>
              <a:t>Achieve a Better Life Experience (ABLE)</a:t>
            </a:r>
          </a:p>
          <a:p>
            <a:pPr lvl="1">
              <a:lnSpc>
                <a:spcPct val="110000"/>
              </a:lnSpc>
              <a:buFont typeface="Wingdings" panose="05000000000000000000" pitchFamily="2" charset="2"/>
              <a:buChar char="§"/>
            </a:pPr>
            <a:r>
              <a:rPr lang="en-US" b="1" dirty="0">
                <a:latin typeface="Arial" panose="020B0604020202020204" pitchFamily="34" charset="0"/>
                <a:cs typeface="Arial" panose="020B0604020202020204" pitchFamily="34" charset="0"/>
              </a:rPr>
              <a:t>Not an SSA program/policy but all youth eligible for SSI are eligible to set up ABLE accounts</a:t>
            </a:r>
          </a:p>
        </p:txBody>
      </p:sp>
    </p:spTree>
    <p:extLst>
      <p:ext uri="{BB962C8B-B14F-4D97-AF65-F5344CB8AC3E}">
        <p14:creationId xmlns:p14="http://schemas.microsoft.com/office/powerpoint/2010/main" val="34376322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nSpc>
                <a:spcPct val="100000"/>
              </a:lnSpc>
            </a:pPr>
            <a:r>
              <a:rPr lang="en-US" b="1" dirty="0">
                <a:latin typeface="Arial" panose="020B0604020202020204" pitchFamily="34" charset="0"/>
                <a:cs typeface="Arial" panose="020B0604020202020204" pitchFamily="34" charset="0"/>
              </a:rPr>
              <a:t>Policy Initiatives </a:t>
            </a:r>
          </a:p>
        </p:txBody>
      </p:sp>
      <p:sp>
        <p:nvSpPr>
          <p:cNvPr id="3" name="Content Placeholder 2"/>
          <p:cNvSpPr>
            <a:spLocks noGrp="1"/>
          </p:cNvSpPr>
          <p:nvPr>
            <p:ph idx="1"/>
          </p:nvPr>
        </p:nvSpPr>
        <p:spPr/>
        <p:txBody>
          <a:bodyPr>
            <a:normAutofit fontScale="85000" lnSpcReduction="10000"/>
          </a:bodyPr>
          <a:lstStyle/>
          <a:p>
            <a:pPr>
              <a:lnSpc>
                <a:spcPct val="110000"/>
              </a:lnSpc>
            </a:pPr>
            <a:r>
              <a:rPr lang="en-US" sz="2400" b="1" dirty="0">
                <a:latin typeface="Arial" panose="020B0604020202020204" pitchFamily="34" charset="0"/>
                <a:cs typeface="Arial" panose="020B0604020202020204" pitchFamily="34" charset="0"/>
                <a:hlinkClick r:id="rId3"/>
              </a:rPr>
              <a:t>National Academy of Science’s Health and Medicine Division (HMD) report on Improving Health and Functioning Outcomes for Children with Disabilities </a:t>
            </a:r>
            <a:endParaRPr lang="en-US" sz="2400" b="1" dirty="0">
              <a:latin typeface="Arial" panose="020B0604020202020204" pitchFamily="34" charset="0"/>
              <a:cs typeface="Arial" panose="020B0604020202020204" pitchFamily="34" charset="0"/>
            </a:endParaRPr>
          </a:p>
          <a:p>
            <a:pPr lvl="1">
              <a:lnSpc>
                <a:spcPct val="110000"/>
              </a:lnSpc>
              <a:buFont typeface="Wingdings" panose="05000000000000000000" pitchFamily="2" charset="2"/>
              <a:buChar char="§"/>
            </a:pPr>
            <a:r>
              <a:rPr lang="en-US" dirty="0">
                <a:latin typeface="Arial" panose="020B0604020202020204" pitchFamily="34" charset="0"/>
                <a:cs typeface="Arial" panose="020B0604020202020204" pitchFamily="34" charset="0"/>
              </a:rPr>
              <a:t>In June 2016, we tasked its NAS’ HMD to provide information on programs and services aimed at improving health and functioning outcomes for children with disabilities. </a:t>
            </a:r>
          </a:p>
          <a:p>
            <a:pPr lvl="1">
              <a:lnSpc>
                <a:spcPct val="110000"/>
              </a:lnSpc>
              <a:buFont typeface="Wingdings" panose="05000000000000000000" pitchFamily="2" charset="2"/>
              <a:buChar char="§"/>
            </a:pPr>
            <a:r>
              <a:rPr lang="en-US" dirty="0">
                <a:latin typeface="Arial" panose="020B0604020202020204" pitchFamily="34" charset="0"/>
                <a:cs typeface="Arial" panose="020B0604020202020204" pitchFamily="34" charset="0"/>
              </a:rPr>
              <a:t>The report was finalized on May 2018 and is public. </a:t>
            </a:r>
          </a:p>
          <a:p>
            <a:pPr lvl="1">
              <a:lnSpc>
                <a:spcPct val="110000"/>
              </a:lnSpc>
              <a:buFont typeface="Wingdings" panose="05000000000000000000" pitchFamily="2" charset="2"/>
              <a:buChar char="§"/>
            </a:pPr>
            <a:r>
              <a:rPr lang="en-US" dirty="0">
                <a:latin typeface="Arial" panose="020B0604020202020204" pitchFamily="34" charset="0"/>
                <a:cs typeface="Arial" panose="020B0604020202020204" pitchFamily="34" charset="0"/>
              </a:rPr>
              <a:t>Summary of findings/conclusions: </a:t>
            </a:r>
          </a:p>
          <a:p>
            <a:pPr lvl="2">
              <a:lnSpc>
                <a:spcPct val="110000"/>
              </a:lnSpc>
              <a:buFont typeface="Courier New" panose="02070309020205020404" pitchFamily="49" charset="0"/>
              <a:buChar char="o"/>
            </a:pPr>
            <a:r>
              <a:rPr lang="en-US" dirty="0">
                <a:latin typeface="Arial" panose="020B0604020202020204" pitchFamily="34" charset="0"/>
                <a:cs typeface="Arial" panose="020B0604020202020204" pitchFamily="34" charset="0"/>
              </a:rPr>
              <a:t>Health problems, </a:t>
            </a:r>
            <a:r>
              <a:rPr lang="en-US" b="1" dirty="0">
                <a:latin typeface="Arial" panose="020B0604020202020204" pitchFamily="34" charset="0"/>
                <a:cs typeface="Arial" panose="020B0604020202020204" pitchFamily="34" charset="0"/>
              </a:rPr>
              <a:t>lack of services and lack of access to national, state and local supports </a:t>
            </a:r>
            <a:r>
              <a:rPr lang="en-US" dirty="0">
                <a:latin typeface="Arial" panose="020B0604020202020204" pitchFamily="34" charset="0"/>
                <a:cs typeface="Arial" panose="020B0604020202020204" pitchFamily="34" charset="0"/>
              </a:rPr>
              <a:t>can complicate planning and preparing for future education, work and adult life for children with disabilities.  </a:t>
            </a:r>
          </a:p>
          <a:p>
            <a:pPr lvl="2">
              <a:lnSpc>
                <a:spcPct val="110000"/>
              </a:lnSpc>
              <a:buFont typeface="Courier New" panose="02070309020205020404" pitchFamily="49" charset="0"/>
              <a:buChar char="o"/>
            </a:pPr>
            <a:r>
              <a:rPr lang="en-US" dirty="0">
                <a:latin typeface="Arial" panose="020B0604020202020204" pitchFamily="34" charset="0"/>
                <a:cs typeface="Arial" panose="020B0604020202020204" pitchFamily="34" charset="0"/>
              </a:rPr>
              <a:t>Youth with the most severe of health conditions can have </a:t>
            </a:r>
            <a:r>
              <a:rPr lang="en-US" b="1" dirty="0">
                <a:latin typeface="Arial" panose="020B0604020202020204" pitchFamily="34" charset="0"/>
                <a:cs typeface="Arial" panose="020B0604020202020204" pitchFamily="34" charset="0"/>
              </a:rPr>
              <a:t>long term effects on a child’s social and emotional well-being, employment and independent living </a:t>
            </a:r>
            <a:r>
              <a:rPr lang="en-US" dirty="0">
                <a:latin typeface="Arial" panose="020B0604020202020204" pitchFamily="34" charset="0"/>
                <a:cs typeface="Arial" panose="020B0604020202020204" pitchFamily="34" charset="0"/>
              </a:rPr>
              <a:t>even when the youth has access to quality services. </a:t>
            </a:r>
          </a:p>
          <a:p>
            <a:pPr lvl="1">
              <a:lnSpc>
                <a:spcPct val="110000"/>
              </a:lnSpc>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180924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1002</TotalTime>
  <Words>1552</Words>
  <Application>Microsoft Office PowerPoint</Application>
  <PresentationFormat>Widescreen</PresentationFormat>
  <Paragraphs>126</Paragraphs>
  <Slides>14</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Calibri Light</vt:lpstr>
      <vt:lpstr>Courier New</vt:lpstr>
      <vt:lpstr>Wingdings</vt:lpstr>
      <vt:lpstr>Office Theme</vt:lpstr>
      <vt:lpstr>Federal Efforts to Improve Employment Outcomes n</vt:lpstr>
      <vt:lpstr>Office of Research, Demonstration, and Employment Support (ORDES) </vt:lpstr>
      <vt:lpstr>Supplemental Security Income (SSI) for Youth</vt:lpstr>
      <vt:lpstr>COVID-19 Pandemic Impacts  </vt:lpstr>
      <vt:lpstr>Demonstrations/Research </vt:lpstr>
      <vt:lpstr>Demonstrations/Research cont.</vt:lpstr>
      <vt:lpstr>Lessons Learned from SSA Demonstrations State-of-the-Science Meeting  </vt:lpstr>
      <vt:lpstr>Specific Work Incentives and Supports for SSI Youth</vt:lpstr>
      <vt:lpstr>Policy Initiatives </vt:lpstr>
      <vt:lpstr>Policy Initiatives Continued</vt:lpstr>
      <vt:lpstr>Check Out Our New Youth Toolkit 2021! </vt:lpstr>
      <vt:lpstr>Recent Reviews</vt:lpstr>
      <vt:lpstr>Resource that Address Challenges Faced by Youth and Families </vt:lpstr>
      <vt:lpstr>Legislative Proposals / Future Plans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Federal Efforts to Improve Employment Outcomes</dc:title>
  <dc:creator>Robin Toliver</dc:creator>
  <cp:lastModifiedBy>Kristen Smith</cp:lastModifiedBy>
  <cp:revision>11</cp:revision>
  <dcterms:created xsi:type="dcterms:W3CDTF">2021-06-09T20:04:55Z</dcterms:created>
  <dcterms:modified xsi:type="dcterms:W3CDTF">2021-07-15T12:11:23Z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3" name="_NewReviewCycle">
    <vt:lpwstr/>
  </property>
</Properties>
</file>