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8"/>
  </p:notesMasterIdLst>
  <p:sldIdLst>
    <p:sldId id="267" r:id="rId3"/>
    <p:sldId id="269" r:id="rId4"/>
    <p:sldId id="1139" r:id="rId5"/>
    <p:sldId id="1093" r:id="rId6"/>
    <p:sldId id="11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 &amp; Leadership</c:v>
                </c:pt>
              </c:strCache>
            </c:strRef>
          </c:tx>
          <c:spPr>
            <a:solidFill>
              <a:srgbClr val="BAC4E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2782402349525602E-2"/>
                  <c:y val="0.2612855109983368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233063"/>
                        </a:solidFill>
                      </a:rPr>
                      <a:t>CULTURE &amp;</a:t>
                    </a:r>
                    <a:r>
                      <a:rPr lang="en-US" b="1" baseline="0" dirty="0">
                        <a:solidFill>
                          <a:srgbClr val="233063"/>
                        </a:solidFill>
                      </a:rPr>
                      <a:t> LEADERSHIP, </a:t>
                    </a:r>
                    <a:fld id="{8CBDC26F-1793-FC48-8BDC-EF930E6466C9}" type="VALUE">
                      <a:rPr lang="en-US" b="1" baseline="0" smtClean="0">
                        <a:solidFill>
                          <a:srgbClr val="233063"/>
                        </a:solidFill>
                      </a:rPr>
                      <a:pPr/>
                      <a:t>[VALUE]</a:t>
                    </a:fld>
                    <a:endParaRPr lang="en-US" b="1" baseline="0" dirty="0">
                      <a:solidFill>
                        <a:srgbClr val="233063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73D-914E-B675-47AC2629C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D-914E-B675-47AC2629CA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Enterprise-Wide Access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48716548797532E-17"/>
                  <c:y val="0.19052068510295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ENTERPRISE-</a:t>
                    </a:r>
                    <a:b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WIDE</a:t>
                    </a:r>
                    <a:br>
                      <a:rPr lang="en-US" sz="900" b="1" baseline="0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baseline="0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ACCESS, </a:t>
                    </a:r>
                    <a:fld id="{93D8CB7F-F1E2-B148-BABC-60C009FD05F8}" type="VALUE">
                      <a:rPr lang="en-US" sz="900" b="1" baseline="0" smtClean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9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900" b="1" baseline="0" dirty="0">
                      <a:solidFill>
                        <a:srgbClr val="23306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73D-914E-B675-47AC2629C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D-914E-B675-47AC2629CAF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Employment Practices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73D-914E-B675-47AC2629CAF9}"/>
              </c:ext>
            </c:extLst>
          </c:dPt>
          <c:dLbls>
            <c:dLbl>
              <c:idx val="0"/>
              <c:layout>
                <c:manualLayout>
                  <c:x val="-8.4327078518214263E-2"/>
                  <c:y val="0.250398829015721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EMPLOYMENT PRACTICES, 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0259774680016"/>
                      <c:h val="0.119864728170487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873D-914E-B675-47AC2629C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0" i="0" u="none" strike="noStrike" kern="1200" baseline="0">
                    <a:solidFill>
                      <a:srgbClr val="242C65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D-914E-B675-47AC2629CAF9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Community Engagement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95964133248752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COMMUNITY</a:t>
                    </a:r>
                    <a:b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ENGAGEMENT,</a:t>
                    </a:r>
                    <a:b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fld id="{F6A673A7-B0FB-7545-AA17-33F1F0DBCD71}" type="VALUE">
                      <a:rPr lang="en-US" sz="900" b="1" i="0" u="none" strike="noStrike" kern="1200" spc="-30" baseline="0" smtClean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242C65">
                              <a:lumMod val="75000"/>
                              <a:lumOff val="25000"/>
                            </a:srgbClr>
                          </a:solidFill>
                        </a:defRPr>
                      </a:pPr>
                      <a:t>[VALUE]</a:t>
                    </a:fld>
                    <a:endParaRPr lang="en-US" sz="900" b="1" i="0" u="none" strike="noStrike" kern="1200" spc="-30" baseline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F6-9146-B501-8010E9987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F6-9146-B501-8010E99876E3}"/>
            </c:ext>
          </c:extLst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Supplier Diversity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1262359390106425E-3"/>
                  <c:y val="0.19052068510295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  <a:t>SUPPLIER</a:t>
                    </a:r>
                    <a:b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</a:br>
                    <a: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  <a:t>DIVERSITY,</a:t>
                    </a:r>
                    <a:b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</a:br>
                    <a:fld id="{B3A29FE2-AAA4-E947-884B-7D94ACE8D058}" type="VALUE">
                      <a:rPr lang="en-US" sz="900" b="1" i="0" u="none" strike="noStrike" kern="1200" baseline="0" smtClean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242C65">
                              <a:lumMod val="75000"/>
                              <a:lumOff val="25000"/>
                            </a:srgbClr>
                          </a:solidFill>
                        </a:defRPr>
                      </a:pPr>
                      <a:t>[VALUE]</a:t>
                    </a:fld>
                    <a:endParaRPr lang="en-US" sz="900" b="1" i="0" u="none" strike="noStrike" kern="1200" baseline="0" dirty="0">
                      <a:solidFill>
                        <a:schemeClr val="tx1"/>
                      </a:solidFill>
                      <a:latin typeface="+mn-lt"/>
                      <a:cs typeface="Objektiv Mk2" panose="020B0502020204020203" pitchFamily="34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AF6-9146-B501-8010E9987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F6-9146-B501-8010E99876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bjektiv Mk2" panose="020B0502020204020203" pitchFamily="34" charset="77"/>
                <a:ea typeface="+mn-ea"/>
                <a:cs typeface="Objektiv Mk2" panose="020B0502020204020203" pitchFamily="34" charset="77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</c:v>
                </c:pt>
              </c:strCache>
            </c:strRef>
          </c:tx>
          <c:spPr>
            <a:pattFill prst="dkHorz">
              <a:fgClr>
                <a:srgbClr val="BAC4E2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E-7C4D-9DCA-B343F23406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Leadership</c:v>
                </c:pt>
              </c:strCache>
            </c:strRef>
          </c:tx>
          <c:spPr>
            <a:pattFill prst="dkVert">
              <a:fgClr>
                <a:srgbClr val="BAC4E2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E-7C4D-9DCA-B343F23406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3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</c:v>
                </c:pt>
              </c:strCache>
            </c:strRef>
          </c:tx>
          <c:spPr>
            <a:pattFill prst="dkHorz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9-2846-A537-1F19BFC6C2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Leadership</c:v>
                </c:pt>
              </c:strCache>
            </c:strRef>
          </c:tx>
          <c:spPr>
            <a:pattFill prst="dkVert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9-2846-A537-1F19BFC6C2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pattFill prst="wdUpDiag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C9-2846-A537-1F19BFC6C2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pattFill prst="wdDnDiag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C9-2846-A537-1F19BFC6C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 &amp; Leadership</c:v>
                </c:pt>
              </c:strCache>
            </c:strRef>
          </c:tx>
          <c:spPr>
            <a:solidFill>
              <a:schemeClr val="tx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7-2D4C-9192-02021E3131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Enterprise-Wide Access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7-2D4C-9192-02021E3131CA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Employment Practices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FC7-2D4C-9192-02021E3131CA}"/>
              </c:ext>
            </c:extLst>
          </c:dPt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C7-2D4C-9192-02021E3131CA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Community Engagement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C7-2D4C-9192-02021E3131CA}"/>
            </c:ext>
          </c:extLst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Supplier Diversity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C7-2D4C-9192-02021E313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478991264"/>
        <c:crosses val="autoZero"/>
        <c:crossBetween val="between"/>
        <c:majorUnit val="20"/>
        <c:minorUnit val="1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984D-EA14-4DAB-939C-0B1F3D367D11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74CBC-16FD-4300-8CE8-4B04819A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FF272-5D1C-5040-89AF-5DF65A857F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8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EP to after EWA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✓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Adj. given add. visual feedback.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C4AE-335A-4C75-99E6-07D57E25A7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EF50E-173A-8249-B356-D6F89AFFD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85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Disability:IN CEO-to-CEO Letter is shared on our Are You IN campaign page. It has been shared in various PR announcements – and is shared when announcing a new CEO becoming a signatory both via email communications and social media.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FC4AE-335A-4C75-99E6-07D57E25A7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2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8C0B-3574-E141-B67E-2626B257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2711-7C73-D74D-86CD-EBE157A6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5BB59-C1F0-F24D-95D5-BA14BE97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9C00-693A-A342-AECD-7E69ECB3F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C6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C6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D9BC-F33E-AB47-9F29-A407BDA4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C6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6AAEB-3BF6-604B-9667-664048FB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A007F-1ABF-F64D-AB15-134B0541E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C6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C6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99B5-8EFC-DD40-B291-2E41381A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1627-C4BE-4149-9959-AAF0A2E0B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D1449-A4E7-4541-95DD-7EDA9CF5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5F045-B168-C040-A0DE-AE1C45A8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495E3-9F7D-0644-8F8C-D6DAB1C4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8F1E6-906B-4948-A6FA-B99C5B6A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9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12C6-717D-2B46-A914-92E22FD2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D493E-F2CC-B34E-A887-93302F38C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5C3F2-7A85-764E-9162-8CBAA6149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8BDEA-80D3-9E42-916E-99B71BF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992B0-97C0-CC4C-B636-FB2C02D4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38FD2-8AEB-624A-A4DF-897F9252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4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D3D2-1678-AA44-BF4B-79C936A9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163D4-9194-A94B-A548-ABE2C182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2FF3-8CC8-D346-8437-2E3D39E6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634C5-EB6B-1B49-B35D-FF60B6D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5FAA3-7040-E54D-BFD5-3F056810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9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7E3FD-ABC4-4144-BA44-A5B68888E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67AD-18F6-BD4E-8F7B-3CD44EAE7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0E743-5A48-954A-85BA-58EC0A60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F1E0-CCA9-AF42-8901-24CFFC2B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228C-18F1-D347-8DF1-151D07CE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6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0352-849E-7247-9187-5A028EDA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1B74B-7737-FE46-8AB4-69B8F8B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9C00-693A-A342-AECD-7E69ECB3F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C6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C6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3E147-9FE0-6843-81F8-CD5F43E6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C6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B7B5E-D81B-A241-BC47-223D2939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A007F-1ABF-F64D-AB15-134B0541E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C6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C6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6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58FE-8CF4-BD49-B13C-42E03A9AD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B39A5-DB29-6A49-8560-56ED7AF95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8322-44F0-2949-9009-AF4BD7A5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084F-27D3-C54A-A9E7-77B41A45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35A5-51DD-374B-9299-3FCDF0B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5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D0D2-67E6-C840-B250-813364AA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EDEE-6917-554D-988B-19E31293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EC978-C303-444D-BC11-560E249B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7A3B4-38F6-AA4D-941B-A873EC7C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AFF75-6F29-CB41-8E9B-C8DA94D7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3FB37-EFF3-47BB-839C-5CADCC907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1323"/>
            <a:ext cx="12192000" cy="6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7B6E-7527-3048-848D-31B0048A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85C7B-327E-DD4B-A7F6-FD521A667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67FF9-56A8-1D43-B38A-C2914818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492E3-6CF8-5948-A908-896F71E0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BC022-7FF0-C84F-8900-5929CC39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6019-3541-F64D-BDD0-4FBF2625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0D24-FDFB-E641-9EBA-4BF3F3CBB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CD707-A855-2E4A-887B-3177D356E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1A5E1-BDDC-354E-A914-0EE896DC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D1938-770B-8A46-9F1F-88FEE8BB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62FE4-FD5B-504D-9FE2-126CA681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83C1-EC24-ED49-A6FB-C986B897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98140-DE14-C44A-B3FE-C802C38D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3274D-78C2-F94B-A2E8-F8600522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49EDF-0C15-F041-9FE6-163E4165D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7B6A8-60A7-6047-825B-746F81947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19205-1D18-8C43-BFD0-0935CCEC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A9ABA-023B-6F43-AFAF-C4B227A1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F4503-D7E2-C14F-BF43-BFBA5F3D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5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744B-9EA8-6F49-9A9B-C6F76DF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E7B3D-0665-2348-8BB3-697D05C4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6B01B-3B94-1047-A63D-8FAC3418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D890-5F4E-AE4A-8EBB-9824A3FC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C9F08-071B-4645-AAF4-F545F604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51B65-FB19-5244-9435-C69DB334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BB062-96F8-F347-BC29-BCF0A7DC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7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DEFD6-89A2-6049-A70D-E39E91B8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E7AB-010C-8D4F-AB51-1993E2DD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5C50-D351-AF44-A9BA-149C93E24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F9C00-693A-A342-AECD-7E69ECB3FFD3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44A2-E128-FC43-9F84-F4A1B1662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85E1-EFAA-EC4E-9A11-52440CE6D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2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2296A-595A-BD4E-8F69-0942462E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5EF23-6A19-2C41-BFF6-E576F47C8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6DC2B-4587-C84A-9661-D73CBE3C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2E4D-664C-8E47-AF66-89A23AD5B32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D653C-5482-0447-AABD-0825552D6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3F61-FB2B-8D48-ACC7-40C670317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2FDA-7C44-8740-BFE9-62C4207F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disabilityin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isabilityequalityindex.org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i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ccenture.com/_acnmedia/PDF-89/Accenture-Disability-Inclusion-Research-Report.pd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in.org/announcements/ceo-letter-on-disability-inclusion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inforinclusion.org/" TargetMode="Externa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260" y="462712"/>
            <a:ext cx="7201989" cy="13721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LEADING NONPROFIT RESOURCE FOR BUSINESS DISABILITY INCLUSION WORLDWIDE.</a:t>
            </a:r>
          </a:p>
        </p:txBody>
      </p:sp>
      <p:pic>
        <p:nvPicPr>
          <p:cNvPr id="4" name="Picture 3" descr="Disability:IN logo">
            <a:extLst>
              <a:ext uri="{FF2B5EF4-FFF2-40B4-BE49-F238E27FC236}">
                <a16:creationId xmlns:a16="http://schemas.microsoft.com/office/drawing/2014/main" id="{0A3375BA-51E3-E34C-B349-65F182E57F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49" y="439008"/>
            <a:ext cx="4046305" cy="1327188"/>
          </a:xfrm>
          <a:prstGeom prst="rect">
            <a:avLst/>
          </a:prstGeom>
        </p:spPr>
      </p:pic>
      <p:sp>
        <p:nvSpPr>
          <p:cNvPr id="6" name="7 CuadroTexto">
            <a:extLst>
              <a:ext uri="{FF2B5EF4-FFF2-40B4-BE49-F238E27FC236}">
                <a16:creationId xmlns:a16="http://schemas.microsoft.com/office/drawing/2014/main" id="{3CD12737-FEBB-6E4A-9A8D-8CD95B52B0D9}"/>
              </a:ext>
            </a:extLst>
          </p:cNvPr>
          <p:cNvSpPr txBox="1"/>
          <p:nvPr/>
        </p:nvSpPr>
        <p:spPr>
          <a:xfrm>
            <a:off x="234749" y="2291214"/>
            <a:ext cx="4046304" cy="378222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E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empower business to achieve disability inclusion and equality.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3E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network of more than 270 corporations expands opportunities for people with disabilities across enterprises.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E2788-A30F-9045-8CB9-2E55FEB9A079}"/>
              </a:ext>
            </a:extLst>
          </p:cNvPr>
          <p:cNvSpPr/>
          <p:nvPr/>
        </p:nvSpPr>
        <p:spPr>
          <a:xfrm>
            <a:off x="183950" y="6263661"/>
            <a:ext cx="2709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 more at: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DisabilityIN.org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 descr="DisabilityIN and diverse group of stakeholders at the New York Stock Exchange.">
            <a:extLst>
              <a:ext uri="{FF2B5EF4-FFF2-40B4-BE49-F238E27FC236}">
                <a16:creationId xmlns:a16="http://schemas.microsoft.com/office/drawing/2014/main" id="{7C6FDAEF-05AF-374C-A1EC-96BC6D1F5091}"/>
              </a:ext>
            </a:extLst>
          </p:cNvPr>
          <p:cNvGrpSpPr/>
          <p:nvPr/>
        </p:nvGrpSpPr>
        <p:grpSpPr>
          <a:xfrm>
            <a:off x="4788670" y="2036367"/>
            <a:ext cx="7175193" cy="4621106"/>
            <a:chOff x="4580124" y="1891989"/>
            <a:chExt cx="7427926" cy="4783876"/>
          </a:xfrm>
        </p:grpSpPr>
        <p:pic>
          <p:nvPicPr>
            <p:cNvPr id="10" name="Picture 9" descr="DisabilityIN and diverse group of stakeholders at the New York Stock Exchange.">
              <a:extLst>
                <a:ext uri="{FF2B5EF4-FFF2-40B4-BE49-F238E27FC236}">
                  <a16:creationId xmlns:a16="http://schemas.microsoft.com/office/drawing/2014/main" id="{D0CE419C-3FFF-3641-812D-5C855EE13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4696726" y="1996416"/>
              <a:ext cx="7206737" cy="4575022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01625E-22C5-2447-9F05-02C31137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80124" y="1891989"/>
              <a:ext cx="1701624" cy="1701624"/>
              <a:chOff x="4629150" y="1996416"/>
              <a:chExt cx="914400" cy="9144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01E37C-A19A-404A-B5F7-246164217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29150" y="1996416"/>
                <a:ext cx="121363" cy="914400"/>
              </a:xfrm>
              <a:prstGeom prst="rect">
                <a:avLst/>
              </a:prstGeom>
              <a:solidFill>
                <a:srgbClr val="03E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9CA757-E9E4-4049-98CE-ABD7F9E52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5025668" y="1599898"/>
                <a:ext cx="121363" cy="914400"/>
              </a:xfrm>
              <a:prstGeom prst="rect">
                <a:avLst/>
              </a:prstGeom>
              <a:solidFill>
                <a:srgbClr val="03E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EEAF127-9C90-3343-9B93-5C85BE49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0800000">
              <a:off x="11093650" y="5761465"/>
              <a:ext cx="914400" cy="914400"/>
              <a:chOff x="4629149" y="1996416"/>
              <a:chExt cx="491370" cy="49137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00CC4B-A7AF-6249-8B33-B9C5B6A892A0}"/>
                  </a:ext>
                </a:extLst>
              </p:cNvPr>
              <p:cNvSpPr/>
              <p:nvPr/>
            </p:nvSpPr>
            <p:spPr>
              <a:xfrm>
                <a:off x="4629149" y="1996416"/>
                <a:ext cx="122843" cy="491370"/>
              </a:xfrm>
              <a:prstGeom prst="rect">
                <a:avLst/>
              </a:prstGeom>
              <a:solidFill>
                <a:srgbClr val="03E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FEBE26-C74A-EE48-BA24-7CC8014A9574}"/>
                  </a:ext>
                </a:extLst>
              </p:cNvPr>
              <p:cNvSpPr/>
              <p:nvPr/>
            </p:nvSpPr>
            <p:spPr>
              <a:xfrm rot="5400000">
                <a:off x="4813412" y="1812153"/>
                <a:ext cx="122843" cy="491370"/>
              </a:xfrm>
              <a:prstGeom prst="rect">
                <a:avLst/>
              </a:prstGeom>
              <a:solidFill>
                <a:srgbClr val="03E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498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C885BEA-CBE8-F049-B6FD-4315BAC2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20" y="3109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Joint Initiative: </a:t>
            </a:r>
            <a:br>
              <a:rPr lang="en-US" sz="3600" b="1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Disability Equality Index</a:t>
            </a:r>
          </a:p>
        </p:txBody>
      </p:sp>
      <p:pic>
        <p:nvPicPr>
          <p:cNvPr id="12" name="Picture 11" descr="Disability Equality Index (DEI) logo on bottom says Best Place to Work for Disability Inclusion">
            <a:extLst>
              <a:ext uri="{FF2B5EF4-FFF2-40B4-BE49-F238E27FC236}">
                <a16:creationId xmlns:a16="http://schemas.microsoft.com/office/drawing/2014/main" id="{97FDB115-B4D3-6847-A1E1-E04E6728E8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832" y="268964"/>
            <a:ext cx="3083433" cy="1027811"/>
          </a:xfrm>
          <a:prstGeom prst="rect">
            <a:avLst/>
          </a:prstGeom>
        </p:spPr>
      </p:pic>
      <p:grpSp>
        <p:nvGrpSpPr>
          <p:cNvPr id="15" name="Group 14" descr="A joint initiative from the American Association of People with Disabilities and Disability:IN (lgoos)">
            <a:extLst>
              <a:ext uri="{FF2B5EF4-FFF2-40B4-BE49-F238E27FC236}">
                <a16:creationId xmlns:a16="http://schemas.microsoft.com/office/drawing/2014/main" id="{2CE53FAD-2FF0-E64B-821B-AA4D5283F74B}"/>
              </a:ext>
            </a:extLst>
          </p:cNvPr>
          <p:cNvGrpSpPr/>
          <p:nvPr/>
        </p:nvGrpSpPr>
        <p:grpSpPr>
          <a:xfrm>
            <a:off x="659556" y="2615865"/>
            <a:ext cx="4135245" cy="951191"/>
            <a:chOff x="3745565" y="5034266"/>
            <a:chExt cx="4700870" cy="108129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19DBEC-8A4C-7948-B82B-3B06CB3E5B64}"/>
                </a:ext>
              </a:extLst>
            </p:cNvPr>
            <p:cNvGrpSpPr/>
            <p:nvPr/>
          </p:nvGrpSpPr>
          <p:grpSpPr>
            <a:xfrm>
              <a:off x="3745565" y="5034266"/>
              <a:ext cx="4700870" cy="1079316"/>
              <a:chOff x="10444057" y="657481"/>
              <a:chExt cx="4700870" cy="107931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92BA0C-EE16-CF41-A52E-6A381CA0369A}"/>
                  </a:ext>
                </a:extLst>
              </p:cNvPr>
              <p:cNvGrpSpPr/>
              <p:nvPr/>
            </p:nvGrpSpPr>
            <p:grpSpPr>
              <a:xfrm>
                <a:off x="10444057" y="1037804"/>
                <a:ext cx="4700870" cy="698993"/>
                <a:chOff x="5572826" y="2246578"/>
                <a:chExt cx="4700870" cy="698993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CBA445E-870D-4A45-9300-EC842BF25A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7769" y="2246578"/>
                  <a:ext cx="2135927" cy="698993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082A517-EDB3-6E4B-B0A0-1453BFBB8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826" y="2361360"/>
                  <a:ext cx="1988498" cy="501166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15338E-648C-BD4A-AD08-21D690F78E69}"/>
                  </a:ext>
                </a:extLst>
              </p:cNvPr>
              <p:cNvSpPr/>
              <p:nvPr/>
            </p:nvSpPr>
            <p:spPr>
              <a:xfrm>
                <a:off x="11410934" y="657481"/>
                <a:ext cx="2568332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3063"/>
                    </a:solidFill>
                    <a:effectLst/>
                    <a:uLnTx/>
                    <a:uFillTx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rPr>
                  <a:t>A JOINT INITIATIVE: 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060727-ED5B-C445-BD29-CB6419931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996608" y="5416569"/>
              <a:ext cx="0" cy="69899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0058285-3196-394F-BF75-69A27E319ADC}"/>
              </a:ext>
            </a:extLst>
          </p:cNvPr>
          <p:cNvSpPr/>
          <p:nvPr/>
        </p:nvSpPr>
        <p:spPr>
          <a:xfrm>
            <a:off x="5735108" y="1712816"/>
            <a:ext cx="6060647" cy="3343988"/>
          </a:xfrm>
          <a:prstGeom prst="rect">
            <a:avLst/>
          </a:prstGeom>
        </p:spPr>
        <p:txBody>
          <a:bodyPr wrap="square" numCol="1" spcCol="82296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7B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DEI?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comprehensive benchmarking tool that helps companies build a roadmap of measurable, tangible actions.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Participating companies receives a score, on a scale of zero (0) to 100, with those earning 80 and above recognized as “Best Places to Work for Disability Inclusion.”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55BF87-AC65-1A43-83C8-24280FA5F9E2}"/>
              </a:ext>
            </a:extLst>
          </p:cNvPr>
          <p:cNvSpPr/>
          <p:nvPr/>
        </p:nvSpPr>
        <p:spPr>
          <a:xfrm>
            <a:off x="224520" y="5733115"/>
            <a:ext cx="697381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 more about the DEI at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47B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www.DisabilityEqualityIndex.org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47B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B7686BC-D960-374E-8249-83D2CF63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760" y="2466526"/>
            <a:ext cx="4765879" cy="1469296"/>
          </a:xfrm>
          <a:prstGeom prst="roundRect">
            <a:avLst/>
          </a:prstGeom>
          <a:noFill/>
          <a:ln>
            <a:solidFill>
              <a:srgbClr val="D8D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E5B97D-255F-7348-AC2B-B8E9415F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6161" y="1785968"/>
            <a:ext cx="0" cy="3154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1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3B79-DB09-0D42-94AC-89E01C12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630230"/>
            <a:ext cx="8861213" cy="132556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ACTION INSIDE THE DEI:</a:t>
            </a:r>
            <a:br>
              <a:rPr lang="en-US" sz="4800" b="1" spc="1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spc="2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MORE THAN JUST A PLEDGE</a:t>
            </a:r>
            <a:endParaRPr lang="en-US" sz="4800" b="1" spc="250" dirty="0">
              <a:solidFill>
                <a:srgbClr val="23306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21" name="Group 20" descr="Hierarchy Bar Chart: DEI Points Distribution (100 Total)&#10;Culture &amp; Leadership, 30 (20 Culture, 10 Leadership); Enterprise-Wide Access, 10; Community Engagement,10; Supplier Diversity, 10; Employment Practices, 40 (10 Benefits, 10 Recruitment, 10 Employment, Education, Retention &amp; Advancement, 10 Accommodations); Non-U.S. Operations, Unweighted">
            <a:extLst>
              <a:ext uri="{FF2B5EF4-FFF2-40B4-BE49-F238E27FC236}">
                <a16:creationId xmlns:a16="http://schemas.microsoft.com/office/drawing/2014/main" id="{5C185CC5-8DA5-B347-964B-A6F23843F1D4}"/>
              </a:ext>
            </a:extLst>
          </p:cNvPr>
          <p:cNvGrpSpPr/>
          <p:nvPr/>
        </p:nvGrpSpPr>
        <p:grpSpPr>
          <a:xfrm>
            <a:off x="261258" y="2058833"/>
            <a:ext cx="11549737" cy="4202803"/>
            <a:chOff x="261258" y="2058833"/>
            <a:chExt cx="11549737" cy="4202803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403C9F7-8EFA-9640-A690-073AA8E5D00B}"/>
                </a:ext>
              </a:extLst>
            </p:cNvPr>
            <p:cNvGraphicFramePr/>
            <p:nvPr/>
          </p:nvGraphicFramePr>
          <p:xfrm>
            <a:off x="261258" y="2491874"/>
            <a:ext cx="10692882" cy="2333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F30656-7D5B-CB46-B41B-AB77A8E18F5D}"/>
                </a:ext>
              </a:extLst>
            </p:cNvPr>
            <p:cNvSpPr/>
            <p:nvPr/>
          </p:nvSpPr>
          <p:spPr>
            <a:xfrm>
              <a:off x="10689339" y="2906486"/>
              <a:ext cx="1121656" cy="1687285"/>
            </a:xfrm>
            <a:prstGeom prst="rect">
              <a:avLst/>
            </a:prstGeom>
            <a:solidFill>
              <a:srgbClr val="03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0395B1F4-B65B-FC42-8670-63CE5BD04EAB}"/>
                </a:ext>
              </a:extLst>
            </p:cNvPr>
            <p:cNvGraphicFramePr/>
            <p:nvPr/>
          </p:nvGraphicFramePr>
          <p:xfrm>
            <a:off x="261258" y="4483118"/>
            <a:ext cx="3429000" cy="11585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FE990E-C1A9-9947-8481-6F41CBFEAE89}"/>
                </a:ext>
              </a:extLst>
            </p:cNvPr>
            <p:cNvSpPr/>
            <p:nvPr/>
          </p:nvSpPr>
          <p:spPr>
            <a:xfrm>
              <a:off x="405471" y="5476806"/>
              <a:ext cx="9412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CULTURE, </a:t>
              </a:r>
              <a:fld id="{8CBDC26F-1793-FC48-8BDC-EF930E6466C9}" type="VALUE"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Objektiv Mk2" panose="020B0502020204020203" pitchFamily="34" charset="77"/>
                    <a:ea typeface="+mn-ea"/>
                    <a:cs typeface="Objektiv Mk2" panose="020B0502020204020203" pitchFamily="34" charset="77"/>
                  </a:defRPr>
                </a:pPr>
                <a:t>20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33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02A63F-0FA2-AC40-9B0D-FA6E126FC85E}"/>
                </a:ext>
              </a:extLst>
            </p:cNvPr>
            <p:cNvSpPr/>
            <p:nvPr/>
          </p:nvSpPr>
          <p:spPr>
            <a:xfrm>
              <a:off x="2505046" y="5476806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LEADERSHIP,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C92C9BBE-D872-944D-BA5F-128678348931}"/>
                </a:ext>
              </a:extLst>
            </p:cNvPr>
            <p:cNvGraphicFramePr/>
            <p:nvPr/>
          </p:nvGraphicFramePr>
          <p:xfrm>
            <a:off x="4344230" y="4459786"/>
            <a:ext cx="4416330" cy="11585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51720A-D7E2-BF4C-B56B-3F5D13757C80}"/>
                </a:ext>
              </a:extLst>
            </p:cNvPr>
            <p:cNvSpPr/>
            <p:nvPr/>
          </p:nvSpPr>
          <p:spPr>
            <a:xfrm>
              <a:off x="4521391" y="5476806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BENEFITS,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4D519D-51F0-6C4A-B8CE-16B320A129ED}"/>
                </a:ext>
              </a:extLst>
            </p:cNvPr>
            <p:cNvSpPr/>
            <p:nvPr/>
          </p:nvSpPr>
          <p:spPr>
            <a:xfrm>
              <a:off x="5534141" y="547680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kumimoji="0" lang="en-US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RECRUITMENT,</a:t>
              </a:r>
              <a:br>
                <a:rPr kumimoji="0" lang="en-US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4CE885-29C3-BD4C-A8B5-E1F02E42FEB0}"/>
                </a:ext>
              </a:extLst>
            </p:cNvPr>
            <p:cNvSpPr/>
            <p:nvPr/>
          </p:nvSpPr>
          <p:spPr>
            <a:xfrm>
              <a:off x="6544719" y="5476806"/>
              <a:ext cx="1031051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kumimoji="0" lang="en-US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EMPLOYEMENT,</a:t>
              </a:r>
              <a:br>
                <a:rPr kumimoji="0" lang="en-US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EDUCATION,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RETENTION &amp;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ADVANCEMENT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BCB4A8-DEEA-0748-BB70-1EC5E8600EEC}"/>
                </a:ext>
              </a:extLst>
            </p:cNvPr>
            <p:cNvSpPr/>
            <p:nvPr/>
          </p:nvSpPr>
          <p:spPr>
            <a:xfrm>
              <a:off x="7556218" y="5476806"/>
              <a:ext cx="12734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kumimoji="0" lang="en-US" sz="900" b="1" i="0" u="none" strike="noStrike" kern="1200" cap="none" spc="-4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ACCOMMODATIONS</a:t>
              </a:r>
              <a:r>
                <a:rPr kumimoji="0" lang="en-US" sz="900" b="1" i="0" u="none" strike="noStrike" kern="1200" cap="none" spc="-10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  <a:br>
                <a:rPr kumimoji="0" lang="en-US" sz="900" b="1" i="0" u="none" strike="noStrike" kern="1200" cap="none" spc="-10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4FEB1C-B6C4-FC44-A49F-634E1CD85641}"/>
                </a:ext>
              </a:extLst>
            </p:cNvPr>
            <p:cNvSpPr/>
            <p:nvPr/>
          </p:nvSpPr>
          <p:spPr>
            <a:xfrm>
              <a:off x="10689339" y="3950765"/>
              <a:ext cx="97975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97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NON-U.S.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OPERATIONS,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UNWEIGHTED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497F1F-DAB9-7945-9C05-B281F26AD54E}"/>
                </a:ext>
              </a:extLst>
            </p:cNvPr>
            <p:cNvSpPr/>
            <p:nvPr/>
          </p:nvSpPr>
          <p:spPr>
            <a:xfrm>
              <a:off x="332421" y="2058833"/>
              <a:ext cx="11365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306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Disability Equality Index Points Distribution (100 Total)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1437EF-4152-0846-B169-ABCE424A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417" y="-5076280"/>
            <a:ext cx="11572819" cy="2333080"/>
            <a:chOff x="261258" y="2491874"/>
            <a:chExt cx="11572819" cy="2333080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37A56A97-80C4-AB47-A1B1-11BF5C333DFA}"/>
                </a:ext>
              </a:extLst>
            </p:cNvPr>
            <p:cNvGraphicFramePr/>
            <p:nvPr/>
          </p:nvGraphicFramePr>
          <p:xfrm>
            <a:off x="261258" y="2491874"/>
            <a:ext cx="10692882" cy="2333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219F6C-1E6E-E741-B483-020C4C2C2889}"/>
                </a:ext>
              </a:extLst>
            </p:cNvPr>
            <p:cNvSpPr/>
            <p:nvPr/>
          </p:nvSpPr>
          <p:spPr>
            <a:xfrm>
              <a:off x="10812585" y="2714730"/>
              <a:ext cx="1021492" cy="188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97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5A450917-D9E6-CC45-82C3-ED5CDDD4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20" y="310925"/>
            <a:ext cx="11629399" cy="1325563"/>
          </a:xfrm>
        </p:spPr>
        <p:txBody>
          <a:bodyPr>
            <a:normAutofit/>
          </a:bodyPr>
          <a:lstStyle/>
          <a:p>
            <a:r>
              <a:rPr lang="en-US" sz="4000" b="1" spc="-1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Disability Advantage Yields Results</a:t>
            </a:r>
          </a:p>
        </p:txBody>
      </p:sp>
      <p:grpSp>
        <p:nvGrpSpPr>
          <p:cNvPr id="31" name="Group 30" descr="28% higher revenue">
            <a:extLst>
              <a:ext uri="{FF2B5EF4-FFF2-40B4-BE49-F238E27FC236}">
                <a16:creationId xmlns:a16="http://schemas.microsoft.com/office/drawing/2014/main" id="{A91BFFD9-586C-E945-9868-82F30546BD74}"/>
              </a:ext>
            </a:extLst>
          </p:cNvPr>
          <p:cNvGrpSpPr/>
          <p:nvPr/>
        </p:nvGrpSpPr>
        <p:grpSpPr>
          <a:xfrm>
            <a:off x="544656" y="3037114"/>
            <a:ext cx="2214164" cy="2216742"/>
            <a:chOff x="433723" y="4045428"/>
            <a:chExt cx="2214164" cy="2216742"/>
          </a:xfrm>
        </p:grpSpPr>
        <p:pic>
          <p:nvPicPr>
            <p:cNvPr id="32" name="Picture Placeholder 5" descr="Disability:IN circle.">
              <a:hlinkClick r:id="rId3"/>
              <a:extLst>
                <a:ext uri="{FF2B5EF4-FFF2-40B4-BE49-F238E27FC236}">
                  <a16:creationId xmlns:a16="http://schemas.microsoft.com/office/drawing/2014/main" id="{161D7846-0C4D-8347-BEFD-EA75BF08A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33723" y="4045428"/>
              <a:ext cx="2214164" cy="2216742"/>
            </a:xfrm>
            <a:custGeom>
              <a:avLst/>
              <a:gdLst>
                <a:gd name="connsiteX0" fmla="*/ 4227646 w 7274202"/>
                <a:gd name="connsiteY0" fmla="*/ 0 h 8455292"/>
                <a:gd name="connsiteX1" fmla="*/ 7217043 w 7274202"/>
                <a:gd name="connsiteY1" fmla="*/ 1238249 h 8455292"/>
                <a:gd name="connsiteX2" fmla="*/ 7274202 w 7274202"/>
                <a:gd name="connsiteY2" fmla="*/ 1301140 h 8455292"/>
                <a:gd name="connsiteX3" fmla="*/ 7274202 w 7274202"/>
                <a:gd name="connsiteY3" fmla="*/ 7154152 h 8455292"/>
                <a:gd name="connsiteX4" fmla="*/ 7217043 w 7274202"/>
                <a:gd name="connsiteY4" fmla="*/ 7217043 h 8455292"/>
                <a:gd name="connsiteX5" fmla="*/ 4227646 w 7274202"/>
                <a:gd name="connsiteY5" fmla="*/ 8455292 h 8455292"/>
                <a:gd name="connsiteX6" fmla="*/ 0 w 7274202"/>
                <a:gd name="connsiteY6" fmla="*/ 4227646 h 8455292"/>
                <a:gd name="connsiteX7" fmla="*/ 4227646 w 7274202"/>
                <a:gd name="connsiteY7" fmla="*/ 0 h 845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4202" h="8455292">
                  <a:moveTo>
                    <a:pt x="4227646" y="0"/>
                  </a:moveTo>
                  <a:cubicBezTo>
                    <a:pt x="5395078" y="0"/>
                    <a:pt x="6451990" y="473196"/>
                    <a:pt x="7217043" y="1238249"/>
                  </a:cubicBezTo>
                  <a:lnTo>
                    <a:pt x="7274202" y="1301140"/>
                  </a:lnTo>
                  <a:lnTo>
                    <a:pt x="7274202" y="7154152"/>
                  </a:lnTo>
                  <a:lnTo>
                    <a:pt x="7217043" y="7217043"/>
                  </a:lnTo>
                  <a:cubicBezTo>
                    <a:pt x="6451990" y="7982097"/>
                    <a:pt x="5395078" y="8455292"/>
                    <a:pt x="4227646" y="8455292"/>
                  </a:cubicBezTo>
                  <a:cubicBezTo>
                    <a:pt x="1892782" y="8455292"/>
                    <a:pt x="0" y="6562510"/>
                    <a:pt x="0" y="4227646"/>
                  </a:cubicBezTo>
                  <a:cubicBezTo>
                    <a:pt x="0" y="1892782"/>
                    <a:pt x="1892782" y="0"/>
                    <a:pt x="4227646" y="0"/>
                  </a:cubicBezTo>
                  <a:close/>
                </a:path>
              </a:pathLst>
            </a:cu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F4C74D-0F93-D040-B8F9-66018985BA97}"/>
                </a:ext>
              </a:extLst>
            </p:cNvPr>
            <p:cNvSpPr/>
            <p:nvPr/>
          </p:nvSpPr>
          <p:spPr>
            <a:xfrm>
              <a:off x="604625" y="4247355"/>
              <a:ext cx="1782400" cy="175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52D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28% 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Revenue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 descr="2 times net income">
            <a:extLst>
              <a:ext uri="{FF2B5EF4-FFF2-40B4-BE49-F238E27FC236}">
                <a16:creationId xmlns:a16="http://schemas.microsoft.com/office/drawing/2014/main" id="{74B79CB8-8639-FC47-A882-C90BABC3FD86}"/>
              </a:ext>
            </a:extLst>
          </p:cNvPr>
          <p:cNvGrpSpPr/>
          <p:nvPr/>
        </p:nvGrpSpPr>
        <p:grpSpPr>
          <a:xfrm>
            <a:off x="3508479" y="3071054"/>
            <a:ext cx="2214164" cy="2216742"/>
            <a:chOff x="3397546" y="4079368"/>
            <a:chExt cx="2214164" cy="2216742"/>
          </a:xfrm>
        </p:grpSpPr>
        <p:pic>
          <p:nvPicPr>
            <p:cNvPr id="36" name="Picture Placeholder 5" descr="Disability:IN circle.">
              <a:hlinkClick r:id="rId3"/>
              <a:extLst>
                <a:ext uri="{FF2B5EF4-FFF2-40B4-BE49-F238E27FC236}">
                  <a16:creationId xmlns:a16="http://schemas.microsoft.com/office/drawing/2014/main" id="{06D70431-5265-124A-8401-C2993C2C6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397546" y="4079368"/>
              <a:ext cx="2214164" cy="2216742"/>
            </a:xfrm>
            <a:custGeom>
              <a:avLst/>
              <a:gdLst>
                <a:gd name="connsiteX0" fmla="*/ 4227646 w 7274202"/>
                <a:gd name="connsiteY0" fmla="*/ 0 h 8455292"/>
                <a:gd name="connsiteX1" fmla="*/ 7217043 w 7274202"/>
                <a:gd name="connsiteY1" fmla="*/ 1238249 h 8455292"/>
                <a:gd name="connsiteX2" fmla="*/ 7274202 w 7274202"/>
                <a:gd name="connsiteY2" fmla="*/ 1301140 h 8455292"/>
                <a:gd name="connsiteX3" fmla="*/ 7274202 w 7274202"/>
                <a:gd name="connsiteY3" fmla="*/ 7154152 h 8455292"/>
                <a:gd name="connsiteX4" fmla="*/ 7217043 w 7274202"/>
                <a:gd name="connsiteY4" fmla="*/ 7217043 h 8455292"/>
                <a:gd name="connsiteX5" fmla="*/ 4227646 w 7274202"/>
                <a:gd name="connsiteY5" fmla="*/ 8455292 h 8455292"/>
                <a:gd name="connsiteX6" fmla="*/ 0 w 7274202"/>
                <a:gd name="connsiteY6" fmla="*/ 4227646 h 8455292"/>
                <a:gd name="connsiteX7" fmla="*/ 4227646 w 7274202"/>
                <a:gd name="connsiteY7" fmla="*/ 0 h 845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4202" h="8455292">
                  <a:moveTo>
                    <a:pt x="4227646" y="0"/>
                  </a:moveTo>
                  <a:cubicBezTo>
                    <a:pt x="5395078" y="0"/>
                    <a:pt x="6451990" y="473196"/>
                    <a:pt x="7217043" y="1238249"/>
                  </a:cubicBezTo>
                  <a:lnTo>
                    <a:pt x="7274202" y="1301140"/>
                  </a:lnTo>
                  <a:lnTo>
                    <a:pt x="7274202" y="7154152"/>
                  </a:lnTo>
                  <a:lnTo>
                    <a:pt x="7217043" y="7217043"/>
                  </a:lnTo>
                  <a:cubicBezTo>
                    <a:pt x="6451990" y="7982097"/>
                    <a:pt x="5395078" y="8455292"/>
                    <a:pt x="4227646" y="8455292"/>
                  </a:cubicBezTo>
                  <a:cubicBezTo>
                    <a:pt x="1892782" y="8455292"/>
                    <a:pt x="0" y="6562510"/>
                    <a:pt x="0" y="4227646"/>
                  </a:cubicBezTo>
                  <a:cubicBezTo>
                    <a:pt x="0" y="1892782"/>
                    <a:pt x="1892782" y="0"/>
                    <a:pt x="4227646" y="0"/>
                  </a:cubicBezTo>
                  <a:close/>
                </a:path>
              </a:pathLst>
            </a:cu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DB5659F-1BFE-9B44-83EC-992BA03FE88B}"/>
                </a:ext>
              </a:extLst>
            </p:cNvPr>
            <p:cNvSpPr/>
            <p:nvPr/>
          </p:nvSpPr>
          <p:spPr>
            <a:xfrm>
              <a:off x="3568448" y="4281295"/>
              <a:ext cx="1782400" cy="175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52D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2x 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Net Income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 descr="30% stronger profits">
            <a:extLst>
              <a:ext uri="{FF2B5EF4-FFF2-40B4-BE49-F238E27FC236}">
                <a16:creationId xmlns:a16="http://schemas.microsoft.com/office/drawing/2014/main" id="{9DBCB2F4-E033-2B43-803B-4FBBC5D32782}"/>
              </a:ext>
            </a:extLst>
          </p:cNvPr>
          <p:cNvGrpSpPr/>
          <p:nvPr/>
        </p:nvGrpSpPr>
        <p:grpSpPr>
          <a:xfrm>
            <a:off x="6470091" y="3054174"/>
            <a:ext cx="2214164" cy="2216742"/>
            <a:chOff x="6359158" y="4062488"/>
            <a:chExt cx="2214164" cy="2216742"/>
          </a:xfrm>
        </p:grpSpPr>
        <p:pic>
          <p:nvPicPr>
            <p:cNvPr id="40" name="Picture Placeholder 5" descr="Disability:IN circle.">
              <a:hlinkClick r:id="rId3"/>
              <a:extLst>
                <a:ext uri="{FF2B5EF4-FFF2-40B4-BE49-F238E27FC236}">
                  <a16:creationId xmlns:a16="http://schemas.microsoft.com/office/drawing/2014/main" id="{852408EC-BAC5-D74F-B955-EB9132110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59158" y="4062488"/>
              <a:ext cx="2214164" cy="2216742"/>
            </a:xfrm>
            <a:custGeom>
              <a:avLst/>
              <a:gdLst>
                <a:gd name="connsiteX0" fmla="*/ 4227646 w 7274202"/>
                <a:gd name="connsiteY0" fmla="*/ 0 h 8455292"/>
                <a:gd name="connsiteX1" fmla="*/ 7217043 w 7274202"/>
                <a:gd name="connsiteY1" fmla="*/ 1238249 h 8455292"/>
                <a:gd name="connsiteX2" fmla="*/ 7274202 w 7274202"/>
                <a:gd name="connsiteY2" fmla="*/ 1301140 h 8455292"/>
                <a:gd name="connsiteX3" fmla="*/ 7274202 w 7274202"/>
                <a:gd name="connsiteY3" fmla="*/ 7154152 h 8455292"/>
                <a:gd name="connsiteX4" fmla="*/ 7217043 w 7274202"/>
                <a:gd name="connsiteY4" fmla="*/ 7217043 h 8455292"/>
                <a:gd name="connsiteX5" fmla="*/ 4227646 w 7274202"/>
                <a:gd name="connsiteY5" fmla="*/ 8455292 h 8455292"/>
                <a:gd name="connsiteX6" fmla="*/ 0 w 7274202"/>
                <a:gd name="connsiteY6" fmla="*/ 4227646 h 8455292"/>
                <a:gd name="connsiteX7" fmla="*/ 4227646 w 7274202"/>
                <a:gd name="connsiteY7" fmla="*/ 0 h 845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4202" h="8455292">
                  <a:moveTo>
                    <a:pt x="4227646" y="0"/>
                  </a:moveTo>
                  <a:cubicBezTo>
                    <a:pt x="5395078" y="0"/>
                    <a:pt x="6451990" y="473196"/>
                    <a:pt x="7217043" y="1238249"/>
                  </a:cubicBezTo>
                  <a:lnTo>
                    <a:pt x="7274202" y="1301140"/>
                  </a:lnTo>
                  <a:lnTo>
                    <a:pt x="7274202" y="7154152"/>
                  </a:lnTo>
                  <a:lnTo>
                    <a:pt x="7217043" y="7217043"/>
                  </a:lnTo>
                  <a:cubicBezTo>
                    <a:pt x="6451990" y="7982097"/>
                    <a:pt x="5395078" y="8455292"/>
                    <a:pt x="4227646" y="8455292"/>
                  </a:cubicBezTo>
                  <a:cubicBezTo>
                    <a:pt x="1892782" y="8455292"/>
                    <a:pt x="0" y="6562510"/>
                    <a:pt x="0" y="4227646"/>
                  </a:cubicBezTo>
                  <a:cubicBezTo>
                    <a:pt x="0" y="1892782"/>
                    <a:pt x="1892782" y="0"/>
                    <a:pt x="4227646" y="0"/>
                  </a:cubicBezTo>
                  <a:close/>
                </a:path>
              </a:pathLst>
            </a:cu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37418A-B68A-ED41-9A15-D9F638B51FD8}"/>
                </a:ext>
              </a:extLst>
            </p:cNvPr>
            <p:cNvSpPr/>
            <p:nvPr/>
          </p:nvSpPr>
          <p:spPr>
            <a:xfrm>
              <a:off x="6611703" y="4364029"/>
              <a:ext cx="1782400" cy="175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52D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30% 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Stronger Profits</a:t>
              </a:r>
            </a:p>
          </p:txBody>
        </p:sp>
      </p:grpSp>
      <p:grpSp>
        <p:nvGrpSpPr>
          <p:cNvPr id="43" name="Group 42" descr="2 times stronger shareholder returns">
            <a:extLst>
              <a:ext uri="{FF2B5EF4-FFF2-40B4-BE49-F238E27FC236}">
                <a16:creationId xmlns:a16="http://schemas.microsoft.com/office/drawing/2014/main" id="{4A3E83C5-1A92-554B-95BC-3C0B0D73292E}"/>
              </a:ext>
            </a:extLst>
          </p:cNvPr>
          <p:cNvGrpSpPr/>
          <p:nvPr/>
        </p:nvGrpSpPr>
        <p:grpSpPr>
          <a:xfrm>
            <a:off x="9431703" y="3037114"/>
            <a:ext cx="2214164" cy="2216742"/>
            <a:chOff x="9320770" y="4045428"/>
            <a:chExt cx="2214164" cy="2216742"/>
          </a:xfrm>
        </p:grpSpPr>
        <p:pic>
          <p:nvPicPr>
            <p:cNvPr id="44" name="Picture Placeholder 5" descr="Disability:IN circle.">
              <a:hlinkClick r:id="rId3"/>
              <a:extLst>
                <a:ext uri="{FF2B5EF4-FFF2-40B4-BE49-F238E27FC236}">
                  <a16:creationId xmlns:a16="http://schemas.microsoft.com/office/drawing/2014/main" id="{90988CA7-2812-6D49-9A77-EF32E522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320770" y="4045428"/>
              <a:ext cx="2214164" cy="2216742"/>
            </a:xfrm>
            <a:custGeom>
              <a:avLst/>
              <a:gdLst>
                <a:gd name="connsiteX0" fmla="*/ 4227646 w 7274202"/>
                <a:gd name="connsiteY0" fmla="*/ 0 h 8455292"/>
                <a:gd name="connsiteX1" fmla="*/ 7217043 w 7274202"/>
                <a:gd name="connsiteY1" fmla="*/ 1238249 h 8455292"/>
                <a:gd name="connsiteX2" fmla="*/ 7274202 w 7274202"/>
                <a:gd name="connsiteY2" fmla="*/ 1301140 h 8455292"/>
                <a:gd name="connsiteX3" fmla="*/ 7274202 w 7274202"/>
                <a:gd name="connsiteY3" fmla="*/ 7154152 h 8455292"/>
                <a:gd name="connsiteX4" fmla="*/ 7217043 w 7274202"/>
                <a:gd name="connsiteY4" fmla="*/ 7217043 h 8455292"/>
                <a:gd name="connsiteX5" fmla="*/ 4227646 w 7274202"/>
                <a:gd name="connsiteY5" fmla="*/ 8455292 h 8455292"/>
                <a:gd name="connsiteX6" fmla="*/ 0 w 7274202"/>
                <a:gd name="connsiteY6" fmla="*/ 4227646 h 8455292"/>
                <a:gd name="connsiteX7" fmla="*/ 4227646 w 7274202"/>
                <a:gd name="connsiteY7" fmla="*/ 0 h 845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4202" h="8455292">
                  <a:moveTo>
                    <a:pt x="4227646" y="0"/>
                  </a:moveTo>
                  <a:cubicBezTo>
                    <a:pt x="5395078" y="0"/>
                    <a:pt x="6451990" y="473196"/>
                    <a:pt x="7217043" y="1238249"/>
                  </a:cubicBezTo>
                  <a:lnTo>
                    <a:pt x="7274202" y="1301140"/>
                  </a:lnTo>
                  <a:lnTo>
                    <a:pt x="7274202" y="7154152"/>
                  </a:lnTo>
                  <a:lnTo>
                    <a:pt x="7217043" y="7217043"/>
                  </a:lnTo>
                  <a:cubicBezTo>
                    <a:pt x="6451990" y="7982097"/>
                    <a:pt x="5395078" y="8455292"/>
                    <a:pt x="4227646" y="8455292"/>
                  </a:cubicBezTo>
                  <a:cubicBezTo>
                    <a:pt x="1892782" y="8455292"/>
                    <a:pt x="0" y="6562510"/>
                    <a:pt x="0" y="4227646"/>
                  </a:cubicBezTo>
                  <a:cubicBezTo>
                    <a:pt x="0" y="1892782"/>
                    <a:pt x="1892782" y="0"/>
                    <a:pt x="4227646" y="0"/>
                  </a:cubicBezTo>
                  <a:close/>
                </a:path>
              </a:pathLst>
            </a:cu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4B23575-0238-7F46-8379-2A41EDDFA867}"/>
                </a:ext>
              </a:extLst>
            </p:cNvPr>
            <p:cNvSpPr/>
            <p:nvPr/>
          </p:nvSpPr>
          <p:spPr>
            <a:xfrm>
              <a:off x="9491672" y="4247355"/>
              <a:ext cx="1782400" cy="175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52D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2x 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Stronger Shareholder Returns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8E52CB-F162-E945-83ED-6D469F9B5647}"/>
              </a:ext>
            </a:extLst>
          </p:cNvPr>
          <p:cNvSpPr txBox="1"/>
          <p:nvPr/>
        </p:nvSpPr>
        <p:spPr>
          <a:xfrm>
            <a:off x="0" y="5981742"/>
            <a:ext cx="7409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Getting to Equal 2018, The Disability Inclusion Advantage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4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Arrow: Up 3">
            <a:extLst>
              <a:ext uri="{FF2B5EF4-FFF2-40B4-BE49-F238E27FC236}">
                <a16:creationId xmlns:a16="http://schemas.microsoft.com/office/drawing/2014/main" id="{5269525D-69EB-4E4C-950C-1D3C032A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5283" y="1530517"/>
            <a:ext cx="976188" cy="1261035"/>
          </a:xfrm>
          <a:prstGeom prst="upArrow">
            <a:avLst/>
          </a:prstGeom>
          <a:solidFill>
            <a:srgbClr val="4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E4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Arrow: Up 3">
            <a:extLst>
              <a:ext uri="{FF2B5EF4-FFF2-40B4-BE49-F238E27FC236}">
                <a16:creationId xmlns:a16="http://schemas.microsoft.com/office/drawing/2014/main" id="{8F86259B-CBBD-2B4C-BF69-B0F4A29E2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7181" y="1540878"/>
            <a:ext cx="976188" cy="1261035"/>
          </a:xfrm>
          <a:prstGeom prst="upArrow">
            <a:avLst/>
          </a:prstGeom>
          <a:solidFill>
            <a:srgbClr val="4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E4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Arrow: Up 3">
            <a:extLst>
              <a:ext uri="{FF2B5EF4-FFF2-40B4-BE49-F238E27FC236}">
                <a16:creationId xmlns:a16="http://schemas.microsoft.com/office/drawing/2014/main" id="{A1EB39ED-D824-2546-857F-9721CFE6F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9079" y="1540878"/>
            <a:ext cx="976188" cy="1261035"/>
          </a:xfrm>
          <a:prstGeom prst="upArrow">
            <a:avLst/>
          </a:prstGeom>
          <a:solidFill>
            <a:srgbClr val="4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E4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Arrow: Up 3">
            <a:extLst>
              <a:ext uri="{FF2B5EF4-FFF2-40B4-BE49-F238E27FC236}">
                <a16:creationId xmlns:a16="http://schemas.microsoft.com/office/drawing/2014/main" id="{E88FEA07-15EC-644F-8953-775695220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2847" y="1540878"/>
            <a:ext cx="976188" cy="1261035"/>
          </a:xfrm>
          <a:prstGeom prst="upArrow">
            <a:avLst/>
          </a:prstGeom>
          <a:solidFill>
            <a:srgbClr val="4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E4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>
            <a:extLst>
              <a:ext uri="{FF2B5EF4-FFF2-40B4-BE49-F238E27FC236}">
                <a16:creationId xmlns:a16="http://schemas.microsoft.com/office/drawing/2014/main" id="{24DE0027-E77C-4E45-808F-BEE65BD5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2818"/>
            <a:ext cx="11963400" cy="1325563"/>
          </a:xfrm>
        </p:spPr>
        <p:txBody>
          <a:bodyPr anchor="t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37" name="7 CuadroTexto">
            <a:extLst>
              <a:ext uri="{FF2B5EF4-FFF2-40B4-BE49-F238E27FC236}">
                <a16:creationId xmlns:a16="http://schemas.microsoft.com/office/drawing/2014/main" id="{FD090298-A5BE-5F40-8C9F-D86F2174C82B}"/>
              </a:ext>
            </a:extLst>
          </p:cNvPr>
          <p:cNvSpPr txBox="1"/>
          <p:nvPr/>
        </p:nvSpPr>
        <p:spPr>
          <a:xfrm>
            <a:off x="291032" y="3405255"/>
            <a:ext cx="3176855" cy="171142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Sign CEO-to-CEO Letter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24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42C65"/>
                </a:solidFill>
                <a:latin typeface="Arial" panose="020B0604020202020204"/>
              </a:rPr>
              <a:t>Over 60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CEOs from all over the world have signed a letter urging Fortune 1000 companies to advance disability inclusion.</a:t>
            </a:r>
          </a:p>
        </p:txBody>
      </p:sp>
      <p:pic>
        <p:nvPicPr>
          <p:cNvPr id="9" name="Picture 8" descr="Are You IN? Campaign logo.">
            <a:extLst>
              <a:ext uri="{FF2B5EF4-FFF2-40B4-BE49-F238E27FC236}">
                <a16:creationId xmlns:a16="http://schemas.microsoft.com/office/drawing/2014/main" id="{D545A7B2-1D11-D24B-A13D-75A5FAE82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75" t="40476" r="24184" b="41498"/>
          <a:stretch/>
        </p:blipFill>
        <p:spPr>
          <a:xfrm>
            <a:off x="4285162" y="2153929"/>
            <a:ext cx="2819576" cy="833100"/>
          </a:xfrm>
          <a:prstGeom prst="rect">
            <a:avLst/>
          </a:prstGeom>
        </p:spPr>
      </p:pic>
      <p:sp>
        <p:nvSpPr>
          <p:cNvPr id="39" name="7 CuadroTexto">
            <a:extLst>
              <a:ext uri="{FF2B5EF4-FFF2-40B4-BE49-F238E27FC236}">
                <a16:creationId xmlns:a16="http://schemas.microsoft.com/office/drawing/2014/main" id="{604B20CB-04FC-9849-9280-41C55DC6300F}"/>
              </a:ext>
            </a:extLst>
          </p:cNvPr>
          <p:cNvSpPr txBox="1"/>
          <p:nvPr/>
        </p:nvSpPr>
        <p:spPr>
          <a:xfrm>
            <a:off x="4017025" y="3342795"/>
            <a:ext cx="3619658" cy="19029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Global Campaign for  Disability Inclusion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We all have a role to play in building an inclusive global economy. Join IN!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Visit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INforInclusion.org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.</a:t>
            </a:r>
          </a:p>
        </p:txBody>
      </p:sp>
      <p:sp>
        <p:nvSpPr>
          <p:cNvPr id="17" name="7 CuadroTexto">
            <a:extLst>
              <a:ext uri="{FF2B5EF4-FFF2-40B4-BE49-F238E27FC236}">
                <a16:creationId xmlns:a16="http://schemas.microsoft.com/office/drawing/2014/main" id="{21D47D90-71E3-B449-9776-76FB49584C58}"/>
              </a:ext>
            </a:extLst>
          </p:cNvPr>
          <p:cNvSpPr txBox="1"/>
          <p:nvPr/>
        </p:nvSpPr>
        <p:spPr>
          <a:xfrm>
            <a:off x="8292244" y="3281813"/>
            <a:ext cx="3654000" cy="18516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Sign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 Investor Statement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C65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30 Investors, representing over $2.8 trillion in assets, signed the Joint Investor Statement on Disability Inclusion urging portfolio companies to advance inclusion.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FBD16-C59B-FE4F-A806-8F22897F5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292" y="1111297"/>
            <a:ext cx="2393084" cy="2393084"/>
            <a:chOff x="4620058" y="1010490"/>
            <a:chExt cx="2951882" cy="295188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9D9D6F-B094-B54F-8FFC-67A40AEED2F0}"/>
                </a:ext>
              </a:extLst>
            </p:cNvPr>
            <p:cNvSpPr/>
            <p:nvPr/>
          </p:nvSpPr>
          <p:spPr>
            <a:xfrm>
              <a:off x="5040475" y="1430906"/>
              <a:ext cx="2111050" cy="2111050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9667C8F2-EBE1-BF45-B250-0852503AB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058" y="1010490"/>
              <a:ext cx="2951882" cy="2951882"/>
            </a:xfrm>
            <a:prstGeom prst="rect">
              <a:avLst/>
            </a:prstGeom>
            <a:noFill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21280B-4713-DE4F-B92E-59585AA99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26295" y="1035215"/>
            <a:ext cx="2393084" cy="2393084"/>
            <a:chOff x="658368" y="1004903"/>
            <a:chExt cx="2951882" cy="295188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2E0F65-FC96-EF43-B580-19C68DF8DB0D}"/>
                </a:ext>
              </a:extLst>
            </p:cNvPr>
            <p:cNvSpPr/>
            <p:nvPr/>
          </p:nvSpPr>
          <p:spPr>
            <a:xfrm>
              <a:off x="1066538" y="1430906"/>
              <a:ext cx="2111050" cy="2111050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3DD7E963-9F5B-9A49-9D87-90F4B8D58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368" y="1004903"/>
              <a:ext cx="2951882" cy="2951882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862A50-940C-8547-873A-F3C39867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48740" y="1684230"/>
            <a:ext cx="0" cy="38342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8EEA8A-8CE6-3744-BB69-4A22A8F26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3959" y="1684230"/>
            <a:ext cx="0" cy="38342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391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isabilityIN01">
      <a:dk1>
        <a:srgbClr val="242C65"/>
      </a:dk1>
      <a:lt1>
        <a:srgbClr val="FFFFFF"/>
      </a:lt1>
      <a:dk2>
        <a:srgbClr val="047BC1"/>
      </a:dk2>
      <a:lt2>
        <a:srgbClr val="EBEBF1"/>
      </a:lt2>
      <a:accent1>
        <a:srgbClr val="242C65"/>
      </a:accent1>
      <a:accent2>
        <a:srgbClr val="047BC1"/>
      </a:accent2>
      <a:accent3>
        <a:srgbClr val="3EAF49"/>
      </a:accent3>
      <a:accent4>
        <a:srgbClr val="00794B"/>
      </a:accent4>
      <a:accent5>
        <a:srgbClr val="888CAB"/>
      </a:accent5>
      <a:accent6>
        <a:srgbClr val="C3C5D5"/>
      </a:accent6>
      <a:hlink>
        <a:srgbClr val="242C65"/>
      </a:hlink>
      <a:folHlink>
        <a:srgbClr val="242C6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isabilityIN01">
      <a:dk1>
        <a:srgbClr val="242C65"/>
      </a:dk1>
      <a:lt1>
        <a:srgbClr val="FFFFFF"/>
      </a:lt1>
      <a:dk2>
        <a:srgbClr val="047BC1"/>
      </a:dk2>
      <a:lt2>
        <a:srgbClr val="EBEBF1"/>
      </a:lt2>
      <a:accent1>
        <a:srgbClr val="242C65"/>
      </a:accent1>
      <a:accent2>
        <a:srgbClr val="047BC1"/>
      </a:accent2>
      <a:accent3>
        <a:srgbClr val="3EAF49"/>
      </a:accent3>
      <a:accent4>
        <a:srgbClr val="00794B"/>
      </a:accent4>
      <a:accent5>
        <a:srgbClr val="888CAB"/>
      </a:accent5>
      <a:accent6>
        <a:srgbClr val="C3C5D5"/>
      </a:accent6>
      <a:hlink>
        <a:srgbClr val="242C65"/>
      </a:hlink>
      <a:folHlink>
        <a:srgbClr val="242C6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393</Words>
  <Application>Microsoft Office PowerPoint</Application>
  <PresentationFormat>Widescreen</PresentationFormat>
  <Paragraphs>47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1_Office Theme</vt:lpstr>
      <vt:lpstr>Office Theme</vt:lpstr>
      <vt:lpstr>THE LEADING NONPROFIT RESOURCE FOR BUSINESS DISABILITY INCLUSION WORLDWIDE.</vt:lpstr>
      <vt:lpstr>A Joint Initiative:  The Disability Equality Index</vt:lpstr>
      <vt:lpstr>ACTION INSIDE THE DEI: MORE THAN JUST A PLEDGE</vt:lpstr>
      <vt:lpstr>The Disability Advantage Yields Results</vt:lpstr>
      <vt:lpstr>Take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LEADING NONPROFIT RESOURCE FOR BUSINESS DISABILITY INCLUSION WORLDWIDE.</dc:title>
  <dc:creator>Robin Toliver</dc:creator>
  <cp:lastModifiedBy>Kristen Smith</cp:lastModifiedBy>
  <cp:revision>4</cp:revision>
  <dcterms:created xsi:type="dcterms:W3CDTF">2021-06-09T20:56:39Z</dcterms:created>
  <dcterms:modified xsi:type="dcterms:W3CDTF">2021-07-09T17:59:46Z</dcterms:modified>
</cp:coreProperties>
</file>